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jpe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73" r:id="rId6"/>
    <p:sldId id="267" r:id="rId7"/>
    <p:sldId id="269" r:id="rId8"/>
    <p:sldId id="271" r:id="rId9"/>
    <p:sldId id="259" r:id="rId10"/>
    <p:sldId id="272" r:id="rId11"/>
    <p:sldId id="262" r:id="rId12"/>
    <p:sldId id="264" r:id="rId13"/>
    <p:sldId id="263" r:id="rId14"/>
    <p:sldId id="265" r:id="rId15"/>
    <p:sldId id="266" r:id="rId16"/>
    <p:sldId id="268" r:id="rId17"/>
    <p:sldId id="26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vid MacDonald" initials="DM" lastIdx="1" clrIdx="0">
    <p:extLst>
      <p:ext uri="{19B8F6BF-5375-455C-9EA6-DF929625EA0E}">
        <p15:presenceInfo xmlns:p15="http://schemas.microsoft.com/office/powerpoint/2012/main" userId="dc4e64ee523014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02T21:39:33.364" idx="1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eb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ebp"/><Relationship Id="rId2" Type="http://schemas.openxmlformats.org/officeDocument/2006/relationships/image" Target="../media/image18.web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80E06-98D6-4ECB-ABEA-F38CD950A1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Grant writing tips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86BCC1-BA94-4C71-A20E-661B255A37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David MacDonald </a:t>
            </a:r>
          </a:p>
          <a:p>
            <a:r>
              <a:rPr lang="en-US" dirty="0"/>
              <a:t>Professor and Research Leadership Chair, Political Science Department and CSAHS</a:t>
            </a:r>
          </a:p>
        </p:txBody>
      </p:sp>
      <p:pic>
        <p:nvPicPr>
          <p:cNvPr id="5" name="Picture 4" descr="A picture containing clipart&#10;&#10;Description automatically generated">
            <a:extLst>
              <a:ext uri="{FF2B5EF4-FFF2-40B4-BE49-F238E27FC236}">
                <a16:creationId xmlns:a16="http://schemas.microsoft.com/office/drawing/2014/main" id="{0CD765AA-E3F5-47D3-8F01-FE9FADF58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4814" y="1670887"/>
            <a:ext cx="2078520" cy="631870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2CFC77C5-32C4-446F-9763-D668D41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2547" y="1716902"/>
            <a:ext cx="1905000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816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C8FF2-27FF-4C9F-8D88-1DB9FF7D2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Diversity Matters!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D4C5E9-92B3-487D-BD6D-B51D4D380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8335" y="4572002"/>
            <a:ext cx="2918129" cy="14875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DB6E0C-0118-4F28-A7A0-9459BE3E9C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431" y="2231011"/>
            <a:ext cx="2927497" cy="3828553"/>
          </a:xfrm>
          <a:prstGeom prst="rect">
            <a:avLst/>
          </a:prstGeom>
        </p:spPr>
      </p:pic>
      <p:pic>
        <p:nvPicPr>
          <p:cNvPr id="8" name="Picture 7" descr="A group of people standing in front of a sign&#10;&#10;Description automatically generated">
            <a:extLst>
              <a:ext uri="{FF2B5EF4-FFF2-40B4-BE49-F238E27FC236}">
                <a16:creationId xmlns:a16="http://schemas.microsoft.com/office/drawing/2014/main" id="{8F6BB381-7DC4-4355-A9DE-0CBF78499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0267" y="2256181"/>
            <a:ext cx="2994097" cy="224557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69434D6-4914-44DC-9629-3506D4552C3B}"/>
              </a:ext>
            </a:extLst>
          </p:cNvPr>
          <p:cNvSpPr txBox="1"/>
          <p:nvPr/>
        </p:nvSpPr>
        <p:spPr>
          <a:xfrm>
            <a:off x="6933537" y="2536466"/>
            <a:ext cx="44640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 decades-long body of research on equity and diversity … has documented the persistence of systemic barriers encountered by women, racialized minorities, Indigenous peoples and persons with disabilities. Over the same span of time, Canadian society has undergone a fundamental demographic transformation … putting inequity at greater odds with the changing realities.</a:t>
            </a:r>
          </a:p>
          <a:p>
            <a:r>
              <a:rPr lang="en-US" b="1" dirty="0"/>
              <a:t>SSHRC-funded research calls for greater commitment to equity in Higher </a:t>
            </a:r>
            <a:r>
              <a:rPr lang="en-US" b="1" dirty="0" err="1"/>
              <a:t>EdDate</a:t>
            </a:r>
            <a:r>
              <a:rPr lang="en-US" b="1" dirty="0"/>
              <a:t> published: 08/02/2018  </a:t>
            </a:r>
          </a:p>
        </p:txBody>
      </p:sp>
    </p:spTree>
    <p:extLst>
      <p:ext uri="{BB962C8B-B14F-4D97-AF65-F5344CB8AC3E}">
        <p14:creationId xmlns:p14="http://schemas.microsoft.com/office/powerpoint/2010/main" val="2826871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8C980-DAC7-4210-B591-2842279E5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 Students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7B59C-ACD9-4340-AD4C-9ABE541BB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6051604" cy="3318936"/>
          </a:xfrm>
        </p:spPr>
        <p:txBody>
          <a:bodyPr/>
          <a:lstStyle/>
          <a:p>
            <a:r>
              <a:rPr lang="en-US" dirty="0"/>
              <a:t>Involve them at all levels, funds for mentoring, employment, co-publication, conference travel, etc.</a:t>
            </a:r>
          </a:p>
          <a:p>
            <a:r>
              <a:rPr lang="en-US" dirty="0"/>
              <a:t>Training is key, and students should be involved in all aspects. </a:t>
            </a:r>
          </a:p>
          <a:p>
            <a:r>
              <a:rPr lang="en-US" dirty="0"/>
              <a:t>My students Brian and Jackie in action (2019)</a:t>
            </a:r>
          </a:p>
          <a:p>
            <a:endParaRPr lang="en-US" dirty="0"/>
          </a:p>
        </p:txBody>
      </p:sp>
      <p:pic>
        <p:nvPicPr>
          <p:cNvPr id="5" name="Picture 4" descr="A group of people sitting at a table in a room&#10;&#10;Description automatically generated">
            <a:extLst>
              <a:ext uri="{FF2B5EF4-FFF2-40B4-BE49-F238E27FC236}">
                <a16:creationId xmlns:a16="http://schemas.microsoft.com/office/drawing/2014/main" id="{C34B225D-4246-450D-B7B4-D42543BFC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9643" y="2631882"/>
            <a:ext cx="3774218" cy="283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162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0201E-D7DB-4ABC-8DA4-3892E2275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Collaborators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80BF4-1E35-4FDD-9808-B951A7C2E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complement the gaps that you bring. What are your gaps?</a:t>
            </a:r>
          </a:p>
          <a:p>
            <a:r>
              <a:rPr lang="en-US" dirty="0"/>
              <a:t>Gender or ethnicity?</a:t>
            </a:r>
          </a:p>
          <a:p>
            <a:r>
              <a:rPr lang="en-US" dirty="0"/>
              <a:t>Geographical location?</a:t>
            </a:r>
          </a:p>
          <a:p>
            <a:r>
              <a:rPr lang="en-US" dirty="0"/>
              <a:t>Contacts with stakeholder groups?</a:t>
            </a:r>
          </a:p>
          <a:p>
            <a:r>
              <a:rPr lang="en-US" dirty="0"/>
              <a:t>Theory experience?</a:t>
            </a:r>
          </a:p>
          <a:p>
            <a:r>
              <a:rPr lang="en-US" dirty="0"/>
              <a:t>Field experience?</a:t>
            </a:r>
          </a:p>
        </p:txBody>
      </p:sp>
      <p:pic>
        <p:nvPicPr>
          <p:cNvPr id="5" name="Picture 4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9744FAC6-67C6-486C-A276-A117A579DD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156" y="3429000"/>
            <a:ext cx="3281239" cy="2460929"/>
          </a:xfrm>
          <a:prstGeom prst="rect">
            <a:avLst/>
          </a:prstGeom>
        </p:spPr>
      </p:pic>
      <p:pic>
        <p:nvPicPr>
          <p:cNvPr id="7" name="Picture 6" descr="A group of people in a room&#10;&#10;Description automatically generated">
            <a:extLst>
              <a:ext uri="{FF2B5EF4-FFF2-40B4-BE49-F238E27FC236}">
                <a16:creationId xmlns:a16="http://schemas.microsoft.com/office/drawing/2014/main" id="{7D4173BA-FEB9-4F61-A106-4DC17E644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9975" y="3158067"/>
            <a:ext cx="3218210" cy="241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437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10102-9B8C-47DC-9460-827CE50D5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 out your space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382A0-73E9-4981-96A9-999F957C5E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they want a six-page summary do it! </a:t>
            </a:r>
          </a:p>
          <a:p>
            <a:r>
              <a:rPr lang="en-US" dirty="0"/>
              <a:t>10-page </a:t>
            </a:r>
            <a:r>
              <a:rPr lang="en-US" dirty="0" err="1"/>
              <a:t>biblio</a:t>
            </a:r>
            <a:r>
              <a:rPr lang="en-US" dirty="0"/>
              <a:t> – give it to them!</a:t>
            </a:r>
          </a:p>
          <a:p>
            <a:r>
              <a:rPr lang="en-US" dirty="0"/>
              <a:t>Strong CV including forthcoming material if it’s relevant. </a:t>
            </a:r>
          </a:p>
          <a:p>
            <a:r>
              <a:rPr lang="en-US" dirty="0"/>
              <a:t>These are time consuming so give yourself time. You will lose the time to write an academic article or two book chapters or some other large project to do this.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935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31912-5B54-4790-BDFB-667933A41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 Responsibility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1072E5-0125-4C4B-9996-6B9027485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6019799" cy="3318936"/>
          </a:xfrm>
        </p:spPr>
        <p:txBody>
          <a:bodyPr/>
          <a:lstStyle/>
          <a:p>
            <a:r>
              <a:rPr lang="en-US" dirty="0"/>
              <a:t>Someone must be the Driver!</a:t>
            </a:r>
          </a:p>
          <a:p>
            <a:r>
              <a:rPr lang="en-US" dirty="0"/>
              <a:t>If you are proposed PI the buck stops with you!</a:t>
            </a:r>
          </a:p>
          <a:p>
            <a:r>
              <a:rPr lang="en-US" dirty="0"/>
              <a:t>Without a leader, who is the anchor, a proposal can easily fail.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510CD4-04AA-4C1E-98C4-91AED12FE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2665" y="2879781"/>
            <a:ext cx="4029158" cy="226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31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2DA85-7213-4D1B-BB56-73AF1600F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Money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437BD1-5DF0-4C05-9406-9B772596D5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6848884" cy="3318936"/>
          </a:xfrm>
        </p:spPr>
        <p:txBody>
          <a:bodyPr/>
          <a:lstStyle/>
          <a:p>
            <a:r>
              <a:rPr lang="en-US" dirty="0"/>
              <a:t>Student training funds crucial!</a:t>
            </a:r>
          </a:p>
          <a:p>
            <a:r>
              <a:rPr lang="en-US" dirty="0"/>
              <a:t>Presentation of results and travel for knowledge mobilization</a:t>
            </a:r>
          </a:p>
          <a:p>
            <a:r>
              <a:rPr lang="en-US" dirty="0"/>
              <a:t>Costs for open access publications</a:t>
            </a:r>
          </a:p>
          <a:p>
            <a:r>
              <a:rPr lang="en-US" dirty="0"/>
              <a:t>A computer but no tablets/</a:t>
            </a:r>
            <a:r>
              <a:rPr lang="en-US" dirty="0" err="1"/>
              <a:t>Ipads</a:t>
            </a:r>
            <a:endParaRPr lang="en-US" dirty="0"/>
          </a:p>
          <a:p>
            <a:r>
              <a:rPr lang="en-US" dirty="0"/>
              <a:t>Ask for as much as you can – worthy proposals are funded and if they budget is a little fat, they will trim</a:t>
            </a:r>
          </a:p>
        </p:txBody>
      </p:sp>
      <p:pic>
        <p:nvPicPr>
          <p:cNvPr id="5" name="Picture 4" descr="A can of soda&#10;&#10;Description automatically generated">
            <a:extLst>
              <a:ext uri="{FF2B5EF4-FFF2-40B4-BE49-F238E27FC236}">
                <a16:creationId xmlns:a16="http://schemas.microsoft.com/office/drawing/2014/main" id="{6787F668-EC57-4761-B5FB-88A28D31B6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9357" y="2618298"/>
            <a:ext cx="3393057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056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6AA38-10F7-42B0-A010-13AC887AB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Reviews Can be Political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C3861-560F-4562-9905-3D18B023E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5065642" cy="3318936"/>
          </a:xfrm>
        </p:spPr>
        <p:txBody>
          <a:bodyPr/>
          <a:lstStyle/>
          <a:p>
            <a:r>
              <a:rPr lang="en-US" dirty="0"/>
              <a:t>Are there people who would review positively? Mention them!</a:t>
            </a:r>
          </a:p>
          <a:p>
            <a:r>
              <a:rPr lang="en-US" dirty="0"/>
              <a:t>Are there academic detractors, people who are against your theoretical viewpoint, have been overtly critical? Ensure that you state why they should not judge your work.</a:t>
            </a:r>
          </a:p>
        </p:txBody>
      </p:sp>
      <p:pic>
        <p:nvPicPr>
          <p:cNvPr id="5" name="Picture 4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FB544ABF-9002-420D-BB63-460B3176A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6087" y="2556932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792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D5737-1603-4934-A521-2B3741952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much time does it take?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CF0B80-59E5-4A85-988C-5CC4DF374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100-200 hours+ for a slam dunk application.</a:t>
            </a:r>
          </a:p>
          <a:p>
            <a:r>
              <a:rPr lang="en-US" dirty="0"/>
              <a:t>Attention and more attention to detail.</a:t>
            </a:r>
          </a:p>
          <a:p>
            <a:r>
              <a:rPr lang="en-US" dirty="0"/>
              <a:t>10-12 drafts.</a:t>
            </a:r>
          </a:p>
          <a:p>
            <a:r>
              <a:rPr lang="en-US" dirty="0"/>
              <a:t>Consultations with others about everything.</a:t>
            </a:r>
          </a:p>
          <a:p>
            <a:r>
              <a:rPr lang="en-US" dirty="0"/>
              <a:t>Grad student involvement especially for your lit review which should be extensive. </a:t>
            </a:r>
          </a:p>
        </p:txBody>
      </p:sp>
      <p:pic>
        <p:nvPicPr>
          <p:cNvPr id="5" name="Picture 4" descr="A picture containing athletic game, sport, person, basketball&#10;&#10;Description automatically generated">
            <a:extLst>
              <a:ext uri="{FF2B5EF4-FFF2-40B4-BE49-F238E27FC236}">
                <a16:creationId xmlns:a16="http://schemas.microsoft.com/office/drawing/2014/main" id="{6B222C8D-FCE7-424F-8FC1-AD9984EDE6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0280" y="2556932"/>
            <a:ext cx="2586640" cy="141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421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8A3FE-F61A-4B89-AFDD-4AF0842DE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SSHRC Grants to Date as 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C29BC-4725-4313-AFB0-83516D7700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PI: “Complex Sovereignties: Theory and Practice of Indigenous-Self Determination in Settler States and the International System” (2017-22; value $347,548, with Co-researcher Sheryl Lightfoot UBC)</a:t>
            </a:r>
          </a:p>
          <a:p>
            <a:r>
              <a:rPr lang="en-US" dirty="0"/>
              <a:t>PI: “Bi-Nationalism as a form of Aboriginal-Settler Reconciliation in a Multicultural Context: What Can Canada Learn from New Zealand's Model of Power-Sharing?” (2013-18; value $274,030; </a:t>
            </a:r>
            <a:r>
              <a:rPr lang="en-US" i="1" dirty="0"/>
              <a:t>Completed</a:t>
            </a:r>
            <a:r>
              <a:rPr lang="en-US" dirty="0"/>
              <a:t>)</a:t>
            </a:r>
          </a:p>
          <a:p>
            <a:r>
              <a:rPr lang="en-US" dirty="0"/>
              <a:t>PI: “Indigenous  People  and  the  UN  Genocide  Convention:  A  Study  of  Indigenous Assimilation Policies in Canada” (2009-13; value $97,165; </a:t>
            </a:r>
            <a:r>
              <a:rPr lang="en-US" i="1" dirty="0"/>
              <a:t>Completed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D5266B7B-6DE2-4F68-B3D7-B2D0A40753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91" y="765380"/>
            <a:ext cx="2343259" cy="43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04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CE951-549A-47D8-9F76-0AB8E0BA5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SSHRC Team Grants to 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A6AA7-4E0C-4139-B1C0-CC69D1C7D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“Transformative Memory: Strengthening an International Network" (2018-21; value $197,690; </a:t>
            </a:r>
            <a:r>
              <a:rPr lang="en-US" i="1" dirty="0"/>
              <a:t>ongoing</a:t>
            </a:r>
            <a:r>
              <a:rPr lang="en-US" dirty="0"/>
              <a:t>)</a:t>
            </a:r>
          </a:p>
          <a:p>
            <a:r>
              <a:rPr lang="en-US" dirty="0"/>
              <a:t>“Embodying  Empathy:  Fostering  Historical  Knowledge  and  Caring  Through  a Virtual Indian Residential School” (2014-19; value $196,000; </a:t>
            </a:r>
            <a:r>
              <a:rPr lang="en-US" i="1" dirty="0"/>
              <a:t>ongoing</a:t>
            </a:r>
            <a:r>
              <a:rPr lang="en-US" dirty="0"/>
              <a:t>)</a:t>
            </a:r>
          </a:p>
          <a:p>
            <a:r>
              <a:rPr lang="en-US" i="1" dirty="0"/>
              <a:t>Close but unsuccessful </a:t>
            </a:r>
            <a:r>
              <a:rPr lang="en-US" dirty="0"/>
              <a:t>Partnership Grant with UBC and other institutions – reapplying this year! </a:t>
            </a:r>
          </a:p>
          <a:p>
            <a:endParaRPr lang="en-US" dirty="0"/>
          </a:p>
        </p:txBody>
      </p:sp>
      <p:pic>
        <p:nvPicPr>
          <p:cNvPr id="5" name="Picture 4" descr="A picture containing clipart&#10;&#10;Description automatically generated">
            <a:extLst>
              <a:ext uri="{FF2B5EF4-FFF2-40B4-BE49-F238E27FC236}">
                <a16:creationId xmlns:a16="http://schemas.microsoft.com/office/drawing/2014/main" id="{8DB14AF0-9D26-4531-A316-EBAF0FD10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7517" y="5422901"/>
            <a:ext cx="2381250" cy="723900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7CFBCE65-C641-4B44-A875-D66A413BB2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877" y="732508"/>
            <a:ext cx="2698632" cy="499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510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5DCDF-7058-4740-A926-2A92CDB26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Seek funding for something you’ve done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A5096-98A5-4D21-BB96-79AA7216D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know the literature</a:t>
            </a:r>
          </a:p>
          <a:p>
            <a:r>
              <a:rPr lang="en-US" dirty="0"/>
              <a:t>Pitfalls and gaps</a:t>
            </a:r>
          </a:p>
          <a:p>
            <a:r>
              <a:rPr lang="en-US" dirty="0"/>
              <a:t>Opportunities</a:t>
            </a:r>
          </a:p>
          <a:p>
            <a:r>
              <a:rPr lang="en-US" dirty="0"/>
              <a:t>Key theories and writers in the field</a:t>
            </a:r>
          </a:p>
          <a:p>
            <a:r>
              <a:rPr lang="en-US" dirty="0"/>
              <a:t>Scope of the research</a:t>
            </a:r>
          </a:p>
        </p:txBody>
      </p:sp>
      <p:pic>
        <p:nvPicPr>
          <p:cNvPr id="5" name="Picture 4" descr="A picture containing outdoor, ground, building&#10;&#10;Description automatically generated">
            <a:extLst>
              <a:ext uri="{FF2B5EF4-FFF2-40B4-BE49-F238E27FC236}">
                <a16:creationId xmlns:a16="http://schemas.microsoft.com/office/drawing/2014/main" id="{DA2CF568-9DC0-46B5-8800-1B2B47CDF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2389" y="2979255"/>
            <a:ext cx="4815094" cy="262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667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AB301-8793-4404-B91E-4A53CB2C4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Talk, Email, and Communicate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E2B5B-0B90-4B3E-A400-A33A46D9B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7236349" cy="3318936"/>
          </a:xfrm>
        </p:spPr>
        <p:txBody>
          <a:bodyPr/>
          <a:lstStyle/>
          <a:p>
            <a:r>
              <a:rPr lang="en-US" dirty="0"/>
              <a:t>Talk with and email others who have funding.</a:t>
            </a:r>
          </a:p>
          <a:p>
            <a:r>
              <a:rPr lang="en-US" dirty="0"/>
              <a:t>Look at successful applications for strategies and language.</a:t>
            </a:r>
          </a:p>
          <a:p>
            <a:r>
              <a:rPr lang="en-US" dirty="0"/>
              <a:t>Go see Carina for help – she is invaluable!</a:t>
            </a:r>
          </a:p>
          <a:p>
            <a:r>
              <a:rPr lang="en-US" dirty="0"/>
              <a:t>Be sure to give her and others time to help with organizing, the budget, etc.</a:t>
            </a:r>
          </a:p>
          <a:p>
            <a:r>
              <a:rPr lang="en-US" dirty="0"/>
              <a:t>The College is here to help!</a:t>
            </a:r>
          </a:p>
        </p:txBody>
      </p:sp>
      <p:pic>
        <p:nvPicPr>
          <p:cNvPr id="5" name="Picture 4" descr="A person in a blue shirt&#10;&#10;Description automatically generated">
            <a:extLst>
              <a:ext uri="{FF2B5EF4-FFF2-40B4-BE49-F238E27FC236}">
                <a16:creationId xmlns:a16="http://schemas.microsoft.com/office/drawing/2014/main" id="{AC3492DD-1F43-4898-A601-0CA6BB5D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9962" y="2543829"/>
            <a:ext cx="1329855" cy="1329855"/>
          </a:xfrm>
          <a:prstGeom prst="rect">
            <a:avLst/>
          </a:prstGeom>
        </p:spPr>
      </p:pic>
      <p:pic>
        <p:nvPicPr>
          <p:cNvPr id="6" name="Picture 5" descr="A picture containing clipart&#10;&#10;Description automatically generated">
            <a:extLst>
              <a:ext uri="{FF2B5EF4-FFF2-40B4-BE49-F238E27FC236}">
                <a16:creationId xmlns:a16="http://schemas.microsoft.com/office/drawing/2014/main" id="{7567BBB2-80DD-48B5-B970-7264602659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0512" y="3745238"/>
            <a:ext cx="2034964" cy="618629"/>
          </a:xfrm>
          <a:prstGeom prst="rect">
            <a:avLst/>
          </a:prstGeom>
        </p:spPr>
      </p:pic>
      <p:pic>
        <p:nvPicPr>
          <p:cNvPr id="8" name="Picture 7" descr="A large brick building&#10;&#10;Description automatically generated">
            <a:extLst>
              <a:ext uri="{FF2B5EF4-FFF2-40B4-BE49-F238E27FC236}">
                <a16:creationId xmlns:a16="http://schemas.microsoft.com/office/drawing/2014/main" id="{282C33C0-69A1-400C-BB3A-61F6EFD797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4101" y="4314171"/>
            <a:ext cx="3381375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000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0BB50-2C56-4CDE-B041-E137F0139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 at Funding Agency Priorities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3A9A26-F6A4-45EE-AD41-4A137B4E4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their priorities for the coming year? </a:t>
            </a:r>
          </a:p>
          <a:p>
            <a:r>
              <a:rPr lang="en-US" dirty="0"/>
              <a:t>How can your proposal address some of these? Be clear, be explicit, use their terminology. </a:t>
            </a:r>
          </a:p>
        </p:txBody>
      </p:sp>
    </p:spTree>
    <p:extLst>
      <p:ext uri="{BB962C8B-B14F-4D97-AF65-F5344CB8AC3E}">
        <p14:creationId xmlns:p14="http://schemas.microsoft.com/office/powerpoint/2010/main" val="2262282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46338-B457-41C0-AB59-7B8621568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SSHRC 2019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6B001-0FFB-4E56-8282-13177F3E1B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Synthesis Grants competition in the next three consecutive years on the following challenge areas: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Living within Earth’s Carrying Capacity (fall 2019)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Working in the Digital Economy (fall 2020)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Emerging Asocial Society (fall 2021)</a:t>
            </a:r>
          </a:p>
        </p:txBody>
      </p:sp>
    </p:spTree>
    <p:extLst>
      <p:ext uri="{BB962C8B-B14F-4D97-AF65-F5344CB8AC3E}">
        <p14:creationId xmlns:p14="http://schemas.microsoft.com/office/powerpoint/2010/main" val="2567187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30F16718-1AB7-46BA-B9A9-7179B7C960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835" y="785191"/>
            <a:ext cx="5287617" cy="528761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903FB37-27A5-4013-9A0B-FB17E9D42C85}"/>
              </a:ext>
            </a:extLst>
          </p:cNvPr>
          <p:cNvSpPr/>
          <p:nvPr/>
        </p:nvSpPr>
        <p:spPr>
          <a:xfrm>
            <a:off x="6400800" y="1176794"/>
            <a:ext cx="500932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Imagining Canada’s Future’s 16 future global challenges: </a:t>
            </a:r>
          </a:p>
          <a:p>
            <a:r>
              <a:rPr lang="en-US" dirty="0"/>
              <a:t>Working in the Digital Economy; Global Health and Wellness for the 21st Century; The Emerging Asocial Society; Shifting Dynamic of Privilege and Marginalization; Building Better Lives Across the Gender Spectrum; Inhabiting Challenging Environments; Balancing Risks and Benefits in the Emerging Surveillance Society; Humanity + The Evolving Bio-Age; Living Within Earth’s Carrying Capacity; The Pervasive Contamination of the ‘Natural’; Envisioning Governance Systems that Work; The Changing Nature of Security and Conflict; Truth Under Fire in a Post-Fact World; The Arts Transformed; Erosion of Culture and History</a:t>
            </a:r>
          </a:p>
        </p:txBody>
      </p:sp>
    </p:spTree>
    <p:extLst>
      <p:ext uri="{BB962C8B-B14F-4D97-AF65-F5344CB8AC3E}">
        <p14:creationId xmlns:p14="http://schemas.microsoft.com/office/powerpoint/2010/main" val="1641694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05BA-B187-4A59-81E7-6EDA7AB8A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Player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014908-69B5-44F3-AD30-F264BF131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 with another faculty member(s) who fills gaps in your work. </a:t>
            </a:r>
          </a:p>
          <a:p>
            <a:r>
              <a:rPr lang="en-US" dirty="0"/>
              <a:t>At UOG or elsewhere. </a:t>
            </a:r>
          </a:p>
          <a:p>
            <a:r>
              <a:rPr lang="en-US" dirty="0"/>
              <a:t>Gender and ethnic diversity in a team can help and is important!</a:t>
            </a:r>
          </a:p>
          <a:p>
            <a:r>
              <a:rPr lang="en-US" dirty="0"/>
              <a:t>If you don’t see the problem you may be contributing to the problem.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58F9FC18-6361-437F-85FE-22F924A23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3762" y="4845161"/>
            <a:ext cx="3238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7169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889</Words>
  <Application>Microsoft Office PowerPoint</Application>
  <PresentationFormat>Widescreen</PresentationFormat>
  <Paragraphs>76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Garamond</vt:lpstr>
      <vt:lpstr>Organic</vt:lpstr>
      <vt:lpstr>Grant writing tips</vt:lpstr>
      <vt:lpstr>My SSHRC Grants to Date as PI</vt:lpstr>
      <vt:lpstr>SSHRC Team Grants to Date</vt:lpstr>
      <vt:lpstr>Seek funding for something you’ve done</vt:lpstr>
      <vt:lpstr>Talk, Email, and Communicate</vt:lpstr>
      <vt:lpstr>Look at Funding Agency Priorities</vt:lpstr>
      <vt:lpstr>Example: SSHRC 2019</vt:lpstr>
      <vt:lpstr>PowerPoint Presentation</vt:lpstr>
      <vt:lpstr>Team Player</vt:lpstr>
      <vt:lpstr>Diversity Matters!</vt:lpstr>
      <vt:lpstr>Grad Students</vt:lpstr>
      <vt:lpstr>Collaborators </vt:lpstr>
      <vt:lpstr>Max out your space</vt:lpstr>
      <vt:lpstr>Take Responsibility</vt:lpstr>
      <vt:lpstr>Money </vt:lpstr>
      <vt:lpstr>Reviews Can be Political</vt:lpstr>
      <vt:lpstr>How much time does it take?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Grant writing tips</dc:title>
  <dc:creator>David MacDonald</dc:creator>
  <cp:lastModifiedBy>David MacDonald</cp:lastModifiedBy>
  <cp:revision>17</cp:revision>
  <dcterms:created xsi:type="dcterms:W3CDTF">2019-09-03T00:43:25Z</dcterms:created>
  <dcterms:modified xsi:type="dcterms:W3CDTF">2019-09-03T01:52:58Z</dcterms:modified>
</cp:coreProperties>
</file>