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4" r:id="rId4"/>
    <p:sldId id="275" r:id="rId5"/>
    <p:sldId id="276" r:id="rId6"/>
    <p:sldId id="285" r:id="rId7"/>
    <p:sldId id="286" r:id="rId8"/>
    <p:sldId id="287" r:id="rId9"/>
    <p:sldId id="273" r:id="rId10"/>
    <p:sldId id="274" r:id="rId11"/>
    <p:sldId id="279" r:id="rId12"/>
    <p:sldId id="262" r:id="rId13"/>
    <p:sldId id="265" r:id="rId14"/>
    <p:sldId id="263" r:id="rId15"/>
    <p:sldId id="289" r:id="rId16"/>
    <p:sldId id="268" r:id="rId17"/>
    <p:sldId id="280" r:id="rId18"/>
    <p:sldId id="288" r:id="rId19"/>
    <p:sldId id="278" r:id="rId20"/>
    <p:sldId id="281" r:id="rId21"/>
    <p:sldId id="290" r:id="rId22"/>
    <p:sldId id="291" r:id="rId23"/>
    <p:sldId id="317" r:id="rId24"/>
    <p:sldId id="293" r:id="rId25"/>
    <p:sldId id="308" r:id="rId26"/>
    <p:sldId id="309" r:id="rId27"/>
    <p:sldId id="310" r:id="rId28"/>
    <p:sldId id="311" r:id="rId29"/>
    <p:sldId id="312" r:id="rId30"/>
    <p:sldId id="314" r:id="rId31"/>
    <p:sldId id="316" r:id="rId32"/>
    <p:sldId id="307" r:id="rId33"/>
    <p:sldId id="292" r:id="rId34"/>
    <p:sldId id="303" r:id="rId35"/>
    <p:sldId id="299" r:id="rId36"/>
    <p:sldId id="296" r:id="rId37"/>
    <p:sldId id="295" r:id="rId38"/>
    <p:sldId id="294" r:id="rId39"/>
    <p:sldId id="297" r:id="rId40"/>
    <p:sldId id="298" r:id="rId41"/>
    <p:sldId id="301" r:id="rId42"/>
    <p:sldId id="305" r:id="rId43"/>
    <p:sldId id="282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9E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400FC-D34A-4BA8-81BA-02CB64570D18}" type="doc">
      <dgm:prSet loTypeId="urn:microsoft.com/office/officeart/2005/8/layout/cycle5" loCatId="cycle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CA"/>
        </a:p>
      </dgm:t>
    </dgm:pt>
    <dgm:pt modelId="{FC2A1A54-F9DD-4E87-91B6-553E3C40B247}">
      <dgm:prSet phldrT="[Text]" custT="1"/>
      <dgm:spPr/>
      <dgm:t>
        <a:bodyPr/>
        <a:lstStyle/>
        <a:p>
          <a:r>
            <a:rPr lang="en-CA" sz="2000" dirty="0" smtClean="0"/>
            <a:t>“Knowledge Into Use”</a:t>
          </a:r>
          <a:endParaRPr lang="en-CA" sz="2000" dirty="0"/>
        </a:p>
      </dgm:t>
    </dgm:pt>
    <dgm:pt modelId="{01B119F9-6AEB-4238-AB6B-A137B4F4CD28}" type="parTrans" cxnId="{53AB1B9A-AC9F-49ED-8D0D-D0C65AA7DFD1}">
      <dgm:prSet/>
      <dgm:spPr/>
      <dgm:t>
        <a:bodyPr/>
        <a:lstStyle/>
        <a:p>
          <a:endParaRPr lang="en-CA"/>
        </a:p>
      </dgm:t>
    </dgm:pt>
    <dgm:pt modelId="{636842EF-47D8-4717-B88A-C6110E91159C}" type="sibTrans" cxnId="{53AB1B9A-AC9F-49ED-8D0D-D0C65AA7DFD1}">
      <dgm:prSet/>
      <dgm:spPr/>
      <dgm:t>
        <a:bodyPr/>
        <a:lstStyle/>
        <a:p>
          <a:endParaRPr lang="en-CA"/>
        </a:p>
      </dgm:t>
    </dgm:pt>
    <dgm:pt modelId="{9A07967B-9DB5-4B50-A234-89F2C2AE4349}">
      <dgm:prSet/>
      <dgm:spPr/>
      <dgm:t>
        <a:bodyPr/>
        <a:lstStyle/>
        <a:p>
          <a:r>
            <a:rPr lang="en-CA" dirty="0" smtClean="0"/>
            <a:t>Funding Program</a:t>
          </a:r>
          <a:endParaRPr lang="en-CA" dirty="0"/>
        </a:p>
      </dgm:t>
    </dgm:pt>
    <dgm:pt modelId="{FA6179B3-62A0-45E4-AD15-1405ED4694B2}" type="parTrans" cxnId="{860BDC18-D487-48DC-8D0F-5F6EB2B377C6}">
      <dgm:prSet/>
      <dgm:spPr/>
      <dgm:t>
        <a:bodyPr/>
        <a:lstStyle/>
        <a:p>
          <a:endParaRPr lang="en-CA"/>
        </a:p>
      </dgm:t>
    </dgm:pt>
    <dgm:pt modelId="{D736EBFB-815B-4B4D-AD37-5DDF34617A92}" type="sibTrans" cxnId="{860BDC18-D487-48DC-8D0F-5F6EB2B377C6}">
      <dgm:prSet/>
      <dgm:spPr/>
      <dgm:t>
        <a:bodyPr/>
        <a:lstStyle/>
        <a:p>
          <a:endParaRPr lang="en-CA"/>
        </a:p>
      </dgm:t>
    </dgm:pt>
    <dgm:pt modelId="{DC747E37-39E3-4CDA-915F-EF378ECA1D78}">
      <dgm:prSet/>
      <dgm:spPr/>
      <dgm:t>
        <a:bodyPr/>
        <a:lstStyle/>
        <a:p>
          <a:r>
            <a:rPr lang="en-CA" dirty="0" smtClean="0"/>
            <a:t>Staffing</a:t>
          </a:r>
          <a:endParaRPr lang="en-CA" dirty="0"/>
        </a:p>
      </dgm:t>
    </dgm:pt>
    <dgm:pt modelId="{3ADA2DEB-5552-405E-B7C5-38B2B8542DFC}" type="parTrans" cxnId="{AE632EC9-381E-4F83-B8F1-6CCB216E2FE3}">
      <dgm:prSet/>
      <dgm:spPr/>
      <dgm:t>
        <a:bodyPr/>
        <a:lstStyle/>
        <a:p>
          <a:endParaRPr lang="en-CA"/>
        </a:p>
      </dgm:t>
    </dgm:pt>
    <dgm:pt modelId="{B20C5668-3D1B-49F2-ABC3-68C6103696E1}" type="sibTrans" cxnId="{AE632EC9-381E-4F83-B8F1-6CCB216E2FE3}">
      <dgm:prSet/>
      <dgm:spPr/>
      <dgm:t>
        <a:bodyPr/>
        <a:lstStyle/>
        <a:p>
          <a:endParaRPr lang="en-CA"/>
        </a:p>
      </dgm:t>
    </dgm:pt>
    <dgm:pt modelId="{82D2DFB5-6C4B-408A-84BC-FCBDE6E45082}">
      <dgm:prSet/>
      <dgm:spPr/>
      <dgm:t>
        <a:bodyPr/>
        <a:lstStyle/>
        <a:p>
          <a:r>
            <a:rPr lang="en-CA" dirty="0" smtClean="0"/>
            <a:t>Networks</a:t>
          </a:r>
          <a:endParaRPr lang="en-CA" dirty="0"/>
        </a:p>
      </dgm:t>
    </dgm:pt>
    <dgm:pt modelId="{0E440C19-1AE1-4648-A58F-3EEBCF229D23}" type="parTrans" cxnId="{C3215EB2-1F88-4D71-8CF3-371867F4A775}">
      <dgm:prSet/>
      <dgm:spPr/>
      <dgm:t>
        <a:bodyPr/>
        <a:lstStyle/>
        <a:p>
          <a:endParaRPr lang="en-CA"/>
        </a:p>
      </dgm:t>
    </dgm:pt>
    <dgm:pt modelId="{F65662C6-E4C0-443E-846A-4F10560F44BD}" type="sibTrans" cxnId="{C3215EB2-1F88-4D71-8CF3-371867F4A775}">
      <dgm:prSet/>
      <dgm:spPr/>
      <dgm:t>
        <a:bodyPr/>
        <a:lstStyle/>
        <a:p>
          <a:endParaRPr lang="en-CA"/>
        </a:p>
      </dgm:t>
    </dgm:pt>
    <dgm:pt modelId="{5071C257-35F8-4970-B40D-3FF53B8019D1}" type="pres">
      <dgm:prSet presAssocID="{C21400FC-D34A-4BA8-81BA-02CB64570D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BDA7DDF-38E9-4C40-A182-8BDF4AD74365}" type="pres">
      <dgm:prSet presAssocID="{FC2A1A54-F9DD-4E87-91B6-553E3C40B2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1977BA8-D090-4484-A210-B845B2ACE55B}" type="pres">
      <dgm:prSet presAssocID="{FC2A1A54-F9DD-4E87-91B6-553E3C40B247}" presName="spNode" presStyleCnt="0"/>
      <dgm:spPr/>
    </dgm:pt>
    <dgm:pt modelId="{A25A28BC-F5F3-42E1-8253-231DB66FAF45}" type="pres">
      <dgm:prSet presAssocID="{636842EF-47D8-4717-B88A-C6110E91159C}" presName="sibTrans" presStyleLbl="sibTrans1D1" presStyleIdx="0" presStyleCnt="4"/>
      <dgm:spPr/>
      <dgm:t>
        <a:bodyPr/>
        <a:lstStyle/>
        <a:p>
          <a:endParaRPr lang="en-CA"/>
        </a:p>
      </dgm:t>
    </dgm:pt>
    <dgm:pt modelId="{6F25AC54-83A9-4516-A1C9-AD4668DE5F67}" type="pres">
      <dgm:prSet presAssocID="{9A07967B-9DB5-4B50-A234-89F2C2AE4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A5BAEE-C86B-4EED-A5C6-F81BEE15A87F}" type="pres">
      <dgm:prSet presAssocID="{9A07967B-9DB5-4B50-A234-89F2C2AE4349}" presName="spNode" presStyleCnt="0"/>
      <dgm:spPr/>
    </dgm:pt>
    <dgm:pt modelId="{FEF6DF3F-64D9-4E9B-8CB2-77245A4C07B8}" type="pres">
      <dgm:prSet presAssocID="{D736EBFB-815B-4B4D-AD37-5DDF34617A92}" presName="sibTrans" presStyleLbl="sibTrans1D1" presStyleIdx="1" presStyleCnt="4"/>
      <dgm:spPr/>
      <dgm:t>
        <a:bodyPr/>
        <a:lstStyle/>
        <a:p>
          <a:endParaRPr lang="en-CA"/>
        </a:p>
      </dgm:t>
    </dgm:pt>
    <dgm:pt modelId="{EE10DF66-203C-43B3-98C4-030ED89BFFEE}" type="pres">
      <dgm:prSet presAssocID="{DC747E37-39E3-4CDA-915F-EF378ECA1D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BF0615-6593-4A5D-962D-3DF03FDB0CD4}" type="pres">
      <dgm:prSet presAssocID="{DC747E37-39E3-4CDA-915F-EF378ECA1D78}" presName="spNode" presStyleCnt="0"/>
      <dgm:spPr/>
    </dgm:pt>
    <dgm:pt modelId="{3F17ED2E-FE94-4566-BA68-3F43B8763E4D}" type="pres">
      <dgm:prSet presAssocID="{B20C5668-3D1B-49F2-ABC3-68C6103696E1}" presName="sibTrans" presStyleLbl="sibTrans1D1" presStyleIdx="2" presStyleCnt="4"/>
      <dgm:spPr/>
      <dgm:t>
        <a:bodyPr/>
        <a:lstStyle/>
        <a:p>
          <a:endParaRPr lang="en-CA"/>
        </a:p>
      </dgm:t>
    </dgm:pt>
    <dgm:pt modelId="{BC11D5D5-12D6-446B-B054-D9BCDD3698DD}" type="pres">
      <dgm:prSet presAssocID="{82D2DFB5-6C4B-408A-84BC-FCBDE6E450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0D4622A-4379-408D-882E-58BB16013B89}" type="pres">
      <dgm:prSet presAssocID="{82D2DFB5-6C4B-408A-84BC-FCBDE6E45082}" presName="spNode" presStyleCnt="0"/>
      <dgm:spPr/>
    </dgm:pt>
    <dgm:pt modelId="{16D31672-E176-4B26-9C58-CDB9AA2DE48F}" type="pres">
      <dgm:prSet presAssocID="{F65662C6-E4C0-443E-846A-4F10560F44BD}" presName="sibTrans" presStyleLbl="sibTrans1D1" presStyleIdx="3" presStyleCnt="4"/>
      <dgm:spPr/>
      <dgm:t>
        <a:bodyPr/>
        <a:lstStyle/>
        <a:p>
          <a:endParaRPr lang="en-CA"/>
        </a:p>
      </dgm:t>
    </dgm:pt>
  </dgm:ptLst>
  <dgm:cxnLst>
    <dgm:cxn modelId="{3820E38F-C444-488E-98E2-4E16FBC02FF7}" type="presOf" srcId="{B20C5668-3D1B-49F2-ABC3-68C6103696E1}" destId="{3F17ED2E-FE94-4566-BA68-3F43B8763E4D}" srcOrd="0" destOrd="0" presId="urn:microsoft.com/office/officeart/2005/8/layout/cycle5"/>
    <dgm:cxn modelId="{83664EEF-D351-45A7-ADDC-B96DD7B3CD67}" type="presOf" srcId="{D736EBFB-815B-4B4D-AD37-5DDF34617A92}" destId="{FEF6DF3F-64D9-4E9B-8CB2-77245A4C07B8}" srcOrd="0" destOrd="0" presId="urn:microsoft.com/office/officeart/2005/8/layout/cycle5"/>
    <dgm:cxn modelId="{59A6B1F7-4739-46BD-9590-113992A821F2}" type="presOf" srcId="{82D2DFB5-6C4B-408A-84BC-FCBDE6E45082}" destId="{BC11D5D5-12D6-446B-B054-D9BCDD3698DD}" srcOrd="0" destOrd="0" presId="urn:microsoft.com/office/officeart/2005/8/layout/cycle5"/>
    <dgm:cxn modelId="{860BDC18-D487-48DC-8D0F-5F6EB2B377C6}" srcId="{C21400FC-D34A-4BA8-81BA-02CB64570D18}" destId="{9A07967B-9DB5-4B50-A234-89F2C2AE4349}" srcOrd="1" destOrd="0" parTransId="{FA6179B3-62A0-45E4-AD15-1405ED4694B2}" sibTransId="{D736EBFB-815B-4B4D-AD37-5DDF34617A92}"/>
    <dgm:cxn modelId="{E7468BF8-032C-4167-927C-B7301F39612D}" type="presOf" srcId="{C21400FC-D34A-4BA8-81BA-02CB64570D18}" destId="{5071C257-35F8-4970-B40D-3FF53B8019D1}" srcOrd="0" destOrd="0" presId="urn:microsoft.com/office/officeart/2005/8/layout/cycle5"/>
    <dgm:cxn modelId="{53AB1B9A-AC9F-49ED-8D0D-D0C65AA7DFD1}" srcId="{C21400FC-D34A-4BA8-81BA-02CB64570D18}" destId="{FC2A1A54-F9DD-4E87-91B6-553E3C40B247}" srcOrd="0" destOrd="0" parTransId="{01B119F9-6AEB-4238-AB6B-A137B4F4CD28}" sibTransId="{636842EF-47D8-4717-B88A-C6110E91159C}"/>
    <dgm:cxn modelId="{69A5D97E-1B7F-4DEE-8D03-FAABBA64B0DC}" type="presOf" srcId="{DC747E37-39E3-4CDA-915F-EF378ECA1D78}" destId="{EE10DF66-203C-43B3-98C4-030ED89BFFEE}" srcOrd="0" destOrd="0" presId="urn:microsoft.com/office/officeart/2005/8/layout/cycle5"/>
    <dgm:cxn modelId="{85D3DC1D-C366-4671-A281-788ED1CFA814}" type="presOf" srcId="{FC2A1A54-F9DD-4E87-91B6-553E3C40B247}" destId="{6BDA7DDF-38E9-4C40-A182-8BDF4AD74365}" srcOrd="0" destOrd="0" presId="urn:microsoft.com/office/officeart/2005/8/layout/cycle5"/>
    <dgm:cxn modelId="{AE632EC9-381E-4F83-B8F1-6CCB216E2FE3}" srcId="{C21400FC-D34A-4BA8-81BA-02CB64570D18}" destId="{DC747E37-39E3-4CDA-915F-EF378ECA1D78}" srcOrd="2" destOrd="0" parTransId="{3ADA2DEB-5552-405E-B7C5-38B2B8542DFC}" sibTransId="{B20C5668-3D1B-49F2-ABC3-68C6103696E1}"/>
    <dgm:cxn modelId="{C3215EB2-1F88-4D71-8CF3-371867F4A775}" srcId="{C21400FC-D34A-4BA8-81BA-02CB64570D18}" destId="{82D2DFB5-6C4B-408A-84BC-FCBDE6E45082}" srcOrd="3" destOrd="0" parTransId="{0E440C19-1AE1-4648-A58F-3EEBCF229D23}" sibTransId="{F65662C6-E4C0-443E-846A-4F10560F44BD}"/>
    <dgm:cxn modelId="{CDF8852A-38D9-40AB-9E2E-46D8A178E6C3}" type="presOf" srcId="{9A07967B-9DB5-4B50-A234-89F2C2AE4349}" destId="{6F25AC54-83A9-4516-A1C9-AD4668DE5F67}" srcOrd="0" destOrd="0" presId="urn:microsoft.com/office/officeart/2005/8/layout/cycle5"/>
    <dgm:cxn modelId="{2920959E-B715-4B58-A55D-468F5A6F707F}" type="presOf" srcId="{636842EF-47D8-4717-B88A-C6110E91159C}" destId="{A25A28BC-F5F3-42E1-8253-231DB66FAF45}" srcOrd="0" destOrd="0" presId="urn:microsoft.com/office/officeart/2005/8/layout/cycle5"/>
    <dgm:cxn modelId="{EF38D42A-1A48-4931-BAA5-6A2EE4833D09}" type="presOf" srcId="{F65662C6-E4C0-443E-846A-4F10560F44BD}" destId="{16D31672-E176-4B26-9C58-CDB9AA2DE48F}" srcOrd="0" destOrd="0" presId="urn:microsoft.com/office/officeart/2005/8/layout/cycle5"/>
    <dgm:cxn modelId="{841CE50D-A82E-44C1-BDF8-D6E0F6B75326}" type="presParOf" srcId="{5071C257-35F8-4970-B40D-3FF53B8019D1}" destId="{6BDA7DDF-38E9-4C40-A182-8BDF4AD74365}" srcOrd="0" destOrd="0" presId="urn:microsoft.com/office/officeart/2005/8/layout/cycle5"/>
    <dgm:cxn modelId="{A4F8CC48-59B0-4C96-A680-82B0BC0B5CEF}" type="presParOf" srcId="{5071C257-35F8-4970-B40D-3FF53B8019D1}" destId="{91977BA8-D090-4484-A210-B845B2ACE55B}" srcOrd="1" destOrd="0" presId="urn:microsoft.com/office/officeart/2005/8/layout/cycle5"/>
    <dgm:cxn modelId="{A1E0A4FE-0753-4821-857B-3600A3222AE9}" type="presParOf" srcId="{5071C257-35F8-4970-B40D-3FF53B8019D1}" destId="{A25A28BC-F5F3-42E1-8253-231DB66FAF45}" srcOrd="2" destOrd="0" presId="urn:microsoft.com/office/officeart/2005/8/layout/cycle5"/>
    <dgm:cxn modelId="{0E4BA248-18D4-4AAE-9A32-114DECFBCC42}" type="presParOf" srcId="{5071C257-35F8-4970-B40D-3FF53B8019D1}" destId="{6F25AC54-83A9-4516-A1C9-AD4668DE5F67}" srcOrd="3" destOrd="0" presId="urn:microsoft.com/office/officeart/2005/8/layout/cycle5"/>
    <dgm:cxn modelId="{501998DB-9F7B-4E38-B4DC-052E47B5225B}" type="presParOf" srcId="{5071C257-35F8-4970-B40D-3FF53B8019D1}" destId="{F7A5BAEE-C86B-4EED-A5C6-F81BEE15A87F}" srcOrd="4" destOrd="0" presId="urn:microsoft.com/office/officeart/2005/8/layout/cycle5"/>
    <dgm:cxn modelId="{88F6771F-4D59-41B3-9ED7-568758B099C9}" type="presParOf" srcId="{5071C257-35F8-4970-B40D-3FF53B8019D1}" destId="{FEF6DF3F-64D9-4E9B-8CB2-77245A4C07B8}" srcOrd="5" destOrd="0" presId="urn:microsoft.com/office/officeart/2005/8/layout/cycle5"/>
    <dgm:cxn modelId="{557CE5CC-ED5E-4838-BBC5-8101A2D3BF79}" type="presParOf" srcId="{5071C257-35F8-4970-B40D-3FF53B8019D1}" destId="{EE10DF66-203C-43B3-98C4-030ED89BFFEE}" srcOrd="6" destOrd="0" presId="urn:microsoft.com/office/officeart/2005/8/layout/cycle5"/>
    <dgm:cxn modelId="{9EAE3F78-CA95-4378-92B0-608F561EEF73}" type="presParOf" srcId="{5071C257-35F8-4970-B40D-3FF53B8019D1}" destId="{88BF0615-6593-4A5D-962D-3DF03FDB0CD4}" srcOrd="7" destOrd="0" presId="urn:microsoft.com/office/officeart/2005/8/layout/cycle5"/>
    <dgm:cxn modelId="{16FAC63F-27BA-437D-AFB4-5352772F3550}" type="presParOf" srcId="{5071C257-35F8-4970-B40D-3FF53B8019D1}" destId="{3F17ED2E-FE94-4566-BA68-3F43B8763E4D}" srcOrd="8" destOrd="0" presId="urn:microsoft.com/office/officeart/2005/8/layout/cycle5"/>
    <dgm:cxn modelId="{BC707449-0C66-4BBF-B600-77F3FA99F252}" type="presParOf" srcId="{5071C257-35F8-4970-B40D-3FF53B8019D1}" destId="{BC11D5D5-12D6-446B-B054-D9BCDD3698DD}" srcOrd="9" destOrd="0" presId="urn:microsoft.com/office/officeart/2005/8/layout/cycle5"/>
    <dgm:cxn modelId="{D7CD754A-5D52-4AA6-B761-AC4F63A56F38}" type="presParOf" srcId="{5071C257-35F8-4970-B40D-3FF53B8019D1}" destId="{40D4622A-4379-408D-882E-58BB16013B89}" srcOrd="10" destOrd="0" presId="urn:microsoft.com/office/officeart/2005/8/layout/cycle5"/>
    <dgm:cxn modelId="{651AC4F8-F635-4B4D-B8F6-4BA25E521E62}" type="presParOf" srcId="{5071C257-35F8-4970-B40D-3FF53B8019D1}" destId="{16D31672-E176-4B26-9C58-CDB9AA2DE48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3732D-2C20-40B4-877D-6A33214C380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F9943E2E-94D5-4E56-86B9-253390975853}">
      <dgm:prSet custT="1"/>
      <dgm:spPr/>
      <dgm:t>
        <a:bodyPr/>
        <a:lstStyle/>
        <a:p>
          <a:pPr rtl="0"/>
          <a:r>
            <a:rPr lang="en-CA" sz="2400" b="0" dirty="0" smtClean="0"/>
            <a:t>Research Forums and Expos</a:t>
          </a:r>
          <a:endParaRPr lang="en-CA" sz="2400" b="0" dirty="0"/>
        </a:p>
      </dgm:t>
    </dgm:pt>
    <dgm:pt modelId="{A0E85115-1E53-4BEE-A67A-D23EEB1C14B2}" type="parTrans" cxnId="{23CCEBED-BBC3-4EA5-9709-164EFE195CC1}">
      <dgm:prSet/>
      <dgm:spPr/>
      <dgm:t>
        <a:bodyPr/>
        <a:lstStyle/>
        <a:p>
          <a:endParaRPr lang="en-CA"/>
        </a:p>
      </dgm:t>
    </dgm:pt>
    <dgm:pt modelId="{E64A2D2E-1756-48F6-8EB9-374DD972F60A}" type="sibTrans" cxnId="{23CCEBED-BBC3-4EA5-9709-164EFE195CC1}">
      <dgm:prSet/>
      <dgm:spPr/>
      <dgm:t>
        <a:bodyPr/>
        <a:lstStyle/>
        <a:p>
          <a:endParaRPr lang="en-CA"/>
        </a:p>
      </dgm:t>
    </dgm:pt>
    <dgm:pt modelId="{DD5AC88F-425A-4C8A-9D57-3497F995DF38}">
      <dgm:prSet custT="1"/>
      <dgm:spPr/>
      <dgm:t>
        <a:bodyPr/>
        <a:lstStyle/>
        <a:p>
          <a:pPr rtl="0"/>
          <a:r>
            <a:rPr lang="en-CA" sz="2400" b="0" dirty="0" smtClean="0"/>
            <a:t>KTT Community of Practice</a:t>
          </a:r>
          <a:endParaRPr lang="en-CA" sz="2400" b="0" dirty="0"/>
        </a:p>
      </dgm:t>
    </dgm:pt>
    <dgm:pt modelId="{446AA864-80FC-4703-8C7A-A94135B047AB}" type="parTrans" cxnId="{1186CA86-97E7-4C5E-9284-92F6F3D921AE}">
      <dgm:prSet/>
      <dgm:spPr/>
      <dgm:t>
        <a:bodyPr/>
        <a:lstStyle/>
        <a:p>
          <a:endParaRPr lang="en-CA"/>
        </a:p>
      </dgm:t>
    </dgm:pt>
    <dgm:pt modelId="{1E8A035A-A5EA-44CD-AE35-913210404320}" type="sibTrans" cxnId="{1186CA86-97E7-4C5E-9284-92F6F3D921AE}">
      <dgm:prSet/>
      <dgm:spPr/>
      <dgm:t>
        <a:bodyPr/>
        <a:lstStyle/>
        <a:p>
          <a:endParaRPr lang="en-CA"/>
        </a:p>
      </dgm:t>
    </dgm:pt>
    <dgm:pt modelId="{BAAF005F-5620-4CA0-9EB3-DFC200AD70C1}">
      <dgm:prSet custT="1"/>
      <dgm:spPr/>
      <dgm:t>
        <a:bodyPr/>
        <a:lstStyle/>
        <a:p>
          <a:pPr rtl="0"/>
          <a:r>
            <a:rPr lang="en-CA" sz="2400" b="0" dirty="0" smtClean="0"/>
            <a:t>Annual Knowledge Exchange Day</a:t>
          </a:r>
          <a:endParaRPr lang="en-CA" sz="2400" b="0" dirty="0"/>
        </a:p>
      </dgm:t>
    </dgm:pt>
    <dgm:pt modelId="{7CAFC0E6-7050-4C70-845D-09C9DDC783E2}" type="parTrans" cxnId="{B0754AA2-112F-4E04-98BC-D7CF72901E20}">
      <dgm:prSet/>
      <dgm:spPr/>
      <dgm:t>
        <a:bodyPr/>
        <a:lstStyle/>
        <a:p>
          <a:endParaRPr lang="en-CA"/>
        </a:p>
      </dgm:t>
    </dgm:pt>
    <dgm:pt modelId="{44620F60-91D7-4CB8-9D7A-48F94CED2A66}" type="sibTrans" cxnId="{B0754AA2-112F-4E04-98BC-D7CF72901E20}">
      <dgm:prSet/>
      <dgm:spPr/>
      <dgm:t>
        <a:bodyPr/>
        <a:lstStyle/>
        <a:p>
          <a:endParaRPr lang="en-CA"/>
        </a:p>
      </dgm:t>
    </dgm:pt>
    <dgm:pt modelId="{B307DA3A-CBD2-4DF9-A76F-F062F8FE4DBA}">
      <dgm:prSet custT="1"/>
      <dgm:spPr/>
      <dgm:t>
        <a:bodyPr/>
        <a:lstStyle/>
        <a:p>
          <a:r>
            <a:rPr lang="en-CA" sz="2400" dirty="0" smtClean="0"/>
            <a:t>KTT Tools</a:t>
          </a:r>
          <a:endParaRPr lang="en-CA" sz="2400" dirty="0"/>
        </a:p>
      </dgm:t>
    </dgm:pt>
    <dgm:pt modelId="{26579080-D2CE-47C1-8867-FDB3CC517EF0}" type="parTrans" cxnId="{E8166543-843B-4256-AB3E-1AFAE6E502C6}">
      <dgm:prSet/>
      <dgm:spPr/>
      <dgm:t>
        <a:bodyPr/>
        <a:lstStyle/>
        <a:p>
          <a:endParaRPr lang="en-CA"/>
        </a:p>
      </dgm:t>
    </dgm:pt>
    <dgm:pt modelId="{5B49701E-F2DA-48B7-B5A6-AF0155F4D2DE}" type="sibTrans" cxnId="{E8166543-843B-4256-AB3E-1AFAE6E502C6}">
      <dgm:prSet/>
      <dgm:spPr/>
      <dgm:t>
        <a:bodyPr/>
        <a:lstStyle/>
        <a:p>
          <a:endParaRPr lang="en-CA"/>
        </a:p>
      </dgm:t>
    </dgm:pt>
    <dgm:pt modelId="{84D7FEB9-6551-4F39-B05A-886DA4E8EC79}">
      <dgm:prSet/>
      <dgm:spPr/>
      <dgm:t>
        <a:bodyPr/>
        <a:lstStyle/>
        <a:p>
          <a:r>
            <a:rPr lang="en-CA" dirty="0" smtClean="0"/>
            <a:t>Enhanced Communications</a:t>
          </a:r>
          <a:endParaRPr lang="en-CA" dirty="0"/>
        </a:p>
      </dgm:t>
    </dgm:pt>
    <dgm:pt modelId="{FCDC63B2-C9D1-41E3-AACD-292786BAA3B3}" type="parTrans" cxnId="{518DDCD7-185C-4E53-9CA1-7BE703F59277}">
      <dgm:prSet/>
      <dgm:spPr/>
      <dgm:t>
        <a:bodyPr/>
        <a:lstStyle/>
        <a:p>
          <a:endParaRPr lang="en-CA"/>
        </a:p>
      </dgm:t>
    </dgm:pt>
    <dgm:pt modelId="{7FC19E97-C70C-4D92-8994-32AC90112FF2}" type="sibTrans" cxnId="{518DDCD7-185C-4E53-9CA1-7BE703F59277}">
      <dgm:prSet/>
      <dgm:spPr/>
      <dgm:t>
        <a:bodyPr/>
        <a:lstStyle/>
        <a:p>
          <a:endParaRPr lang="en-CA"/>
        </a:p>
      </dgm:t>
    </dgm:pt>
    <dgm:pt modelId="{39C82549-B762-41F8-9C24-A474188DA323}" type="pres">
      <dgm:prSet presAssocID="{33A3732D-2C20-40B4-877D-6A33214C38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D6496F4-40CE-47F5-93F4-6B620BC211B1}" type="pres">
      <dgm:prSet presAssocID="{F9943E2E-94D5-4E56-86B9-253390975853}" presName="parentText" presStyleLbl="node1" presStyleIdx="0" presStyleCnt="5" custLinFactNeighborY="5066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65D6D53-87BC-42BF-9F4F-397E118ED8F1}" type="pres">
      <dgm:prSet presAssocID="{E64A2D2E-1756-48F6-8EB9-374DD972F60A}" presName="spacer" presStyleCnt="0"/>
      <dgm:spPr/>
    </dgm:pt>
    <dgm:pt modelId="{4B561FB1-9802-48D0-B654-32AF1A9F766C}" type="pres">
      <dgm:prSet presAssocID="{DD5AC88F-425A-4C8A-9D57-3497F995DF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7E4632-574D-4583-911C-B3804016B28B}" type="pres">
      <dgm:prSet presAssocID="{1E8A035A-A5EA-44CD-AE35-913210404320}" presName="spacer" presStyleCnt="0"/>
      <dgm:spPr/>
    </dgm:pt>
    <dgm:pt modelId="{4F0666BB-7F80-40EF-8CCA-DA2E70B4E65D}" type="pres">
      <dgm:prSet presAssocID="{BAAF005F-5620-4CA0-9EB3-DFC200AD70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F51A29-A097-455C-9444-00C5257D1915}" type="pres">
      <dgm:prSet presAssocID="{44620F60-91D7-4CB8-9D7A-48F94CED2A66}" presName="spacer" presStyleCnt="0"/>
      <dgm:spPr/>
    </dgm:pt>
    <dgm:pt modelId="{55F70610-63C7-4334-872A-B8318A4850AF}" type="pres">
      <dgm:prSet presAssocID="{B307DA3A-CBD2-4DF9-A76F-F062F8FE4D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1FA613-D2B3-44AD-BA41-DF090F966D02}" type="pres">
      <dgm:prSet presAssocID="{5B49701E-F2DA-48B7-B5A6-AF0155F4D2DE}" presName="spacer" presStyleCnt="0"/>
      <dgm:spPr/>
    </dgm:pt>
    <dgm:pt modelId="{CA7CFA93-97BD-49C9-A4C0-B8418194D0D5}" type="pres">
      <dgm:prSet presAssocID="{84D7FEB9-6551-4F39-B05A-886DA4E8EC7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8166543-843B-4256-AB3E-1AFAE6E502C6}" srcId="{33A3732D-2C20-40B4-877D-6A33214C3806}" destId="{B307DA3A-CBD2-4DF9-A76F-F062F8FE4DBA}" srcOrd="3" destOrd="0" parTransId="{26579080-D2CE-47C1-8867-FDB3CC517EF0}" sibTransId="{5B49701E-F2DA-48B7-B5A6-AF0155F4D2DE}"/>
    <dgm:cxn modelId="{B0754AA2-112F-4E04-98BC-D7CF72901E20}" srcId="{33A3732D-2C20-40B4-877D-6A33214C3806}" destId="{BAAF005F-5620-4CA0-9EB3-DFC200AD70C1}" srcOrd="2" destOrd="0" parTransId="{7CAFC0E6-7050-4C70-845D-09C9DDC783E2}" sibTransId="{44620F60-91D7-4CB8-9D7A-48F94CED2A66}"/>
    <dgm:cxn modelId="{DCEAE4B2-81E8-4821-9427-B1410CC6DB96}" type="presOf" srcId="{B307DA3A-CBD2-4DF9-A76F-F062F8FE4DBA}" destId="{55F70610-63C7-4334-872A-B8318A4850AF}" srcOrd="0" destOrd="0" presId="urn:microsoft.com/office/officeart/2005/8/layout/vList2"/>
    <dgm:cxn modelId="{518DDCD7-185C-4E53-9CA1-7BE703F59277}" srcId="{33A3732D-2C20-40B4-877D-6A33214C3806}" destId="{84D7FEB9-6551-4F39-B05A-886DA4E8EC79}" srcOrd="4" destOrd="0" parTransId="{FCDC63B2-C9D1-41E3-AACD-292786BAA3B3}" sibTransId="{7FC19E97-C70C-4D92-8994-32AC90112FF2}"/>
    <dgm:cxn modelId="{C2EBB7C9-BF73-4100-8233-F35C675A7C36}" type="presOf" srcId="{33A3732D-2C20-40B4-877D-6A33214C3806}" destId="{39C82549-B762-41F8-9C24-A474188DA323}" srcOrd="0" destOrd="0" presId="urn:microsoft.com/office/officeart/2005/8/layout/vList2"/>
    <dgm:cxn modelId="{D6B1F825-4A7B-4A98-98C0-27D6133129DB}" type="presOf" srcId="{DD5AC88F-425A-4C8A-9D57-3497F995DF38}" destId="{4B561FB1-9802-48D0-B654-32AF1A9F766C}" srcOrd="0" destOrd="0" presId="urn:microsoft.com/office/officeart/2005/8/layout/vList2"/>
    <dgm:cxn modelId="{E9E0A8C3-52B8-4F1A-B042-830C7B975CC3}" type="presOf" srcId="{BAAF005F-5620-4CA0-9EB3-DFC200AD70C1}" destId="{4F0666BB-7F80-40EF-8CCA-DA2E70B4E65D}" srcOrd="0" destOrd="0" presId="urn:microsoft.com/office/officeart/2005/8/layout/vList2"/>
    <dgm:cxn modelId="{1186CA86-97E7-4C5E-9284-92F6F3D921AE}" srcId="{33A3732D-2C20-40B4-877D-6A33214C3806}" destId="{DD5AC88F-425A-4C8A-9D57-3497F995DF38}" srcOrd="1" destOrd="0" parTransId="{446AA864-80FC-4703-8C7A-A94135B047AB}" sibTransId="{1E8A035A-A5EA-44CD-AE35-913210404320}"/>
    <dgm:cxn modelId="{8F7911BE-629E-41D8-BB6D-173B5CFAE590}" type="presOf" srcId="{F9943E2E-94D5-4E56-86B9-253390975853}" destId="{7D6496F4-40CE-47F5-93F4-6B620BC211B1}" srcOrd="0" destOrd="0" presId="urn:microsoft.com/office/officeart/2005/8/layout/vList2"/>
    <dgm:cxn modelId="{23CCEBED-BBC3-4EA5-9709-164EFE195CC1}" srcId="{33A3732D-2C20-40B4-877D-6A33214C3806}" destId="{F9943E2E-94D5-4E56-86B9-253390975853}" srcOrd="0" destOrd="0" parTransId="{A0E85115-1E53-4BEE-A67A-D23EEB1C14B2}" sibTransId="{E64A2D2E-1756-48F6-8EB9-374DD972F60A}"/>
    <dgm:cxn modelId="{C17927B5-6E39-41E2-AA4D-92E97EEE7EBA}" type="presOf" srcId="{84D7FEB9-6551-4F39-B05A-886DA4E8EC79}" destId="{CA7CFA93-97BD-49C9-A4C0-B8418194D0D5}" srcOrd="0" destOrd="0" presId="urn:microsoft.com/office/officeart/2005/8/layout/vList2"/>
    <dgm:cxn modelId="{7CEAC023-5D96-4AD5-AAC5-246E5ACA6252}" type="presParOf" srcId="{39C82549-B762-41F8-9C24-A474188DA323}" destId="{7D6496F4-40CE-47F5-93F4-6B620BC211B1}" srcOrd="0" destOrd="0" presId="urn:microsoft.com/office/officeart/2005/8/layout/vList2"/>
    <dgm:cxn modelId="{402E6DE2-B096-45AB-884F-77E7E530F4A6}" type="presParOf" srcId="{39C82549-B762-41F8-9C24-A474188DA323}" destId="{F65D6D53-87BC-42BF-9F4F-397E118ED8F1}" srcOrd="1" destOrd="0" presId="urn:microsoft.com/office/officeart/2005/8/layout/vList2"/>
    <dgm:cxn modelId="{8297E0E1-4CA4-468A-9D21-27C86F53042E}" type="presParOf" srcId="{39C82549-B762-41F8-9C24-A474188DA323}" destId="{4B561FB1-9802-48D0-B654-32AF1A9F766C}" srcOrd="2" destOrd="0" presId="urn:microsoft.com/office/officeart/2005/8/layout/vList2"/>
    <dgm:cxn modelId="{759ACB34-E074-457B-B63D-5214682DF585}" type="presParOf" srcId="{39C82549-B762-41F8-9C24-A474188DA323}" destId="{087E4632-574D-4583-911C-B3804016B28B}" srcOrd="3" destOrd="0" presId="urn:microsoft.com/office/officeart/2005/8/layout/vList2"/>
    <dgm:cxn modelId="{DF59C769-70C4-49B5-AAD9-60D27A74787E}" type="presParOf" srcId="{39C82549-B762-41F8-9C24-A474188DA323}" destId="{4F0666BB-7F80-40EF-8CCA-DA2E70B4E65D}" srcOrd="4" destOrd="0" presId="urn:microsoft.com/office/officeart/2005/8/layout/vList2"/>
    <dgm:cxn modelId="{0CC82A05-E784-4E4E-A57C-B6FBD69B301E}" type="presParOf" srcId="{39C82549-B762-41F8-9C24-A474188DA323}" destId="{A6F51A29-A097-455C-9444-00C5257D1915}" srcOrd="5" destOrd="0" presId="urn:microsoft.com/office/officeart/2005/8/layout/vList2"/>
    <dgm:cxn modelId="{C3232AD9-106D-4643-9A4E-057FB9D8A445}" type="presParOf" srcId="{39C82549-B762-41F8-9C24-A474188DA323}" destId="{55F70610-63C7-4334-872A-B8318A4850AF}" srcOrd="6" destOrd="0" presId="urn:microsoft.com/office/officeart/2005/8/layout/vList2"/>
    <dgm:cxn modelId="{CE7EDCB8-C34E-46B0-9AB0-4894F043FB1B}" type="presParOf" srcId="{39C82549-B762-41F8-9C24-A474188DA323}" destId="{351FA613-D2B3-44AD-BA41-DF090F966D02}" srcOrd="7" destOrd="0" presId="urn:microsoft.com/office/officeart/2005/8/layout/vList2"/>
    <dgm:cxn modelId="{F454C503-37CC-4E8B-B6AB-081BF97ADF18}" type="presParOf" srcId="{39C82549-B762-41F8-9C24-A474188DA323}" destId="{CA7CFA93-97BD-49C9-A4C0-B8418194D0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DA7DDF-38E9-4C40-A182-8BDF4AD74365}">
      <dsp:nvSpPr>
        <dsp:cNvPr id="0" name=""/>
        <dsp:cNvSpPr/>
      </dsp:nvSpPr>
      <dsp:spPr>
        <a:xfrm>
          <a:off x="2534414" y="1506"/>
          <a:ext cx="1555907" cy="1011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“Knowledge Into Use”</a:t>
          </a:r>
          <a:endParaRPr lang="en-CA" sz="2000" kern="1200" dirty="0"/>
        </a:p>
      </dsp:txBody>
      <dsp:txXfrm>
        <a:off x="2534414" y="1506"/>
        <a:ext cx="1555907" cy="1011339"/>
      </dsp:txXfrm>
    </dsp:sp>
    <dsp:sp modelId="{A25A28BC-F5F3-42E1-8253-231DB66FAF45}">
      <dsp:nvSpPr>
        <dsp:cNvPr id="0" name=""/>
        <dsp:cNvSpPr/>
      </dsp:nvSpPr>
      <dsp:spPr>
        <a:xfrm>
          <a:off x="1639849" y="507176"/>
          <a:ext cx="3345036" cy="3345036"/>
        </a:xfrm>
        <a:custGeom>
          <a:avLst/>
          <a:gdLst/>
          <a:ahLst/>
          <a:cxnLst/>
          <a:rect l="0" t="0" r="0" b="0"/>
          <a:pathLst>
            <a:path>
              <a:moveTo>
                <a:pt x="2665749" y="326855"/>
              </a:moveTo>
              <a:arcTo wR="1672518" hR="1672518" stAng="18385860" swAng="16355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5AC54-83A9-4516-A1C9-AD4668DE5F67}">
      <dsp:nvSpPr>
        <dsp:cNvPr id="0" name=""/>
        <dsp:cNvSpPr/>
      </dsp:nvSpPr>
      <dsp:spPr>
        <a:xfrm>
          <a:off x="4206932" y="1674024"/>
          <a:ext cx="1555907" cy="10113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Funding Program</a:t>
          </a:r>
          <a:endParaRPr lang="en-CA" sz="2500" kern="1200" dirty="0"/>
        </a:p>
      </dsp:txBody>
      <dsp:txXfrm>
        <a:off x="4206932" y="1674024"/>
        <a:ext cx="1555907" cy="1011339"/>
      </dsp:txXfrm>
    </dsp:sp>
    <dsp:sp modelId="{FEF6DF3F-64D9-4E9B-8CB2-77245A4C07B8}">
      <dsp:nvSpPr>
        <dsp:cNvPr id="0" name=""/>
        <dsp:cNvSpPr/>
      </dsp:nvSpPr>
      <dsp:spPr>
        <a:xfrm>
          <a:off x="1639849" y="507176"/>
          <a:ext cx="3345036" cy="3345036"/>
        </a:xfrm>
        <a:custGeom>
          <a:avLst/>
          <a:gdLst/>
          <a:ahLst/>
          <a:cxnLst/>
          <a:rect l="0" t="0" r="0" b="0"/>
          <a:pathLst>
            <a:path>
              <a:moveTo>
                <a:pt x="3171778" y="2413824"/>
              </a:moveTo>
              <a:arcTo wR="1672518" hR="1672518" stAng="1578600" swAng="16355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0DF66-203C-43B3-98C4-030ED89BFFEE}">
      <dsp:nvSpPr>
        <dsp:cNvPr id="0" name=""/>
        <dsp:cNvSpPr/>
      </dsp:nvSpPr>
      <dsp:spPr>
        <a:xfrm>
          <a:off x="2534414" y="3346542"/>
          <a:ext cx="1555907" cy="10113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Staffing</a:t>
          </a:r>
          <a:endParaRPr lang="en-CA" sz="2500" kern="1200" dirty="0"/>
        </a:p>
      </dsp:txBody>
      <dsp:txXfrm>
        <a:off x="2534414" y="3346542"/>
        <a:ext cx="1555907" cy="1011339"/>
      </dsp:txXfrm>
    </dsp:sp>
    <dsp:sp modelId="{3F17ED2E-FE94-4566-BA68-3F43B8763E4D}">
      <dsp:nvSpPr>
        <dsp:cNvPr id="0" name=""/>
        <dsp:cNvSpPr/>
      </dsp:nvSpPr>
      <dsp:spPr>
        <a:xfrm>
          <a:off x="1639849" y="507176"/>
          <a:ext cx="3345036" cy="3345036"/>
        </a:xfrm>
        <a:custGeom>
          <a:avLst/>
          <a:gdLst/>
          <a:ahLst/>
          <a:cxnLst/>
          <a:rect l="0" t="0" r="0" b="0"/>
          <a:pathLst>
            <a:path>
              <a:moveTo>
                <a:pt x="679286" y="3018180"/>
              </a:moveTo>
              <a:arcTo wR="1672518" hR="1672518" stAng="7585860" swAng="163554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1D5D5-12D6-446B-B054-D9BCDD3698DD}">
      <dsp:nvSpPr>
        <dsp:cNvPr id="0" name=""/>
        <dsp:cNvSpPr/>
      </dsp:nvSpPr>
      <dsp:spPr>
        <a:xfrm>
          <a:off x="861896" y="1674024"/>
          <a:ext cx="1555907" cy="10113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Networks</a:t>
          </a:r>
          <a:endParaRPr lang="en-CA" sz="2500" kern="1200" dirty="0"/>
        </a:p>
      </dsp:txBody>
      <dsp:txXfrm>
        <a:off x="861896" y="1674024"/>
        <a:ext cx="1555907" cy="1011339"/>
      </dsp:txXfrm>
    </dsp:sp>
    <dsp:sp modelId="{16D31672-E176-4B26-9C58-CDB9AA2DE48F}">
      <dsp:nvSpPr>
        <dsp:cNvPr id="0" name=""/>
        <dsp:cNvSpPr/>
      </dsp:nvSpPr>
      <dsp:spPr>
        <a:xfrm>
          <a:off x="1639849" y="507176"/>
          <a:ext cx="3345036" cy="3345036"/>
        </a:xfrm>
        <a:custGeom>
          <a:avLst/>
          <a:gdLst/>
          <a:ahLst/>
          <a:cxnLst/>
          <a:rect l="0" t="0" r="0" b="0"/>
          <a:pathLst>
            <a:path>
              <a:moveTo>
                <a:pt x="173257" y="931211"/>
              </a:moveTo>
              <a:arcTo wR="1672518" hR="1672518" stAng="12378600" swAng="163554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496F4-40CE-47F5-93F4-6B620BC211B1}">
      <dsp:nvSpPr>
        <dsp:cNvPr id="0" name=""/>
        <dsp:cNvSpPr/>
      </dsp:nvSpPr>
      <dsp:spPr>
        <a:xfrm>
          <a:off x="0" y="76416"/>
          <a:ext cx="4896544" cy="65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kern="1200" dirty="0" smtClean="0"/>
            <a:t>Research Forums and Expos</a:t>
          </a:r>
          <a:endParaRPr lang="en-CA" sz="2400" b="0" kern="1200" dirty="0"/>
        </a:p>
      </dsp:txBody>
      <dsp:txXfrm>
        <a:off x="0" y="76416"/>
        <a:ext cx="4896544" cy="657466"/>
      </dsp:txXfrm>
    </dsp:sp>
    <dsp:sp modelId="{4B561FB1-9802-48D0-B654-32AF1A9F766C}">
      <dsp:nvSpPr>
        <dsp:cNvPr id="0" name=""/>
        <dsp:cNvSpPr/>
      </dsp:nvSpPr>
      <dsp:spPr>
        <a:xfrm>
          <a:off x="0" y="772243"/>
          <a:ext cx="4896544" cy="65746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kern="1200" dirty="0" smtClean="0"/>
            <a:t>KTT Community of Practice</a:t>
          </a:r>
          <a:endParaRPr lang="en-CA" sz="2400" b="0" kern="1200" dirty="0"/>
        </a:p>
      </dsp:txBody>
      <dsp:txXfrm>
        <a:off x="0" y="772243"/>
        <a:ext cx="4896544" cy="657466"/>
      </dsp:txXfrm>
    </dsp:sp>
    <dsp:sp modelId="{4F0666BB-7F80-40EF-8CCA-DA2E70B4E65D}">
      <dsp:nvSpPr>
        <dsp:cNvPr id="0" name=""/>
        <dsp:cNvSpPr/>
      </dsp:nvSpPr>
      <dsp:spPr>
        <a:xfrm>
          <a:off x="0" y="1507470"/>
          <a:ext cx="4896544" cy="65746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kern="1200" dirty="0" smtClean="0"/>
            <a:t>Annual Knowledge Exchange Day</a:t>
          </a:r>
          <a:endParaRPr lang="en-CA" sz="2400" b="0" kern="1200" dirty="0"/>
        </a:p>
      </dsp:txBody>
      <dsp:txXfrm>
        <a:off x="0" y="1507470"/>
        <a:ext cx="4896544" cy="657466"/>
      </dsp:txXfrm>
    </dsp:sp>
    <dsp:sp modelId="{55F70610-63C7-4334-872A-B8318A4850AF}">
      <dsp:nvSpPr>
        <dsp:cNvPr id="0" name=""/>
        <dsp:cNvSpPr/>
      </dsp:nvSpPr>
      <dsp:spPr>
        <a:xfrm>
          <a:off x="0" y="2242697"/>
          <a:ext cx="4896544" cy="657466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KTT Tools</a:t>
          </a:r>
          <a:endParaRPr lang="en-CA" sz="2400" kern="1200" dirty="0"/>
        </a:p>
      </dsp:txBody>
      <dsp:txXfrm>
        <a:off x="0" y="2242697"/>
        <a:ext cx="4896544" cy="657466"/>
      </dsp:txXfrm>
    </dsp:sp>
    <dsp:sp modelId="{CA7CFA93-97BD-49C9-A4C0-B8418194D0D5}">
      <dsp:nvSpPr>
        <dsp:cNvPr id="0" name=""/>
        <dsp:cNvSpPr/>
      </dsp:nvSpPr>
      <dsp:spPr>
        <a:xfrm>
          <a:off x="0" y="2977924"/>
          <a:ext cx="4896544" cy="65746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Enhanced Communications</a:t>
          </a:r>
          <a:endParaRPr lang="en-CA" sz="2700" kern="1200" dirty="0"/>
        </a:p>
      </dsp:txBody>
      <dsp:txXfrm>
        <a:off x="0" y="2977924"/>
        <a:ext cx="4896544" cy="657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4421-640A-41BE-BA03-08E16E038C20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E2B22-1AF5-4D4F-8A33-A256E1C8F8F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36832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CCE1-3E6F-4F7C-8B7A-4C853346BC5C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C13A-FA73-4FA4-A87D-A8E17C8E18D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0362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B2D35-91DA-4C98-8F80-7D2EB8BA8E1D}" type="slidenum">
              <a:rPr lang="en-CA"/>
              <a:pPr/>
              <a:t>4</a:t>
            </a:fld>
            <a:endParaRPr lang="en-CA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/>
            <a:endParaRPr lang="en-CA" dirty="0" smtClean="0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6EA820C5-BF6C-430D-841C-98185DBC2684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EE69-260C-4CFE-93A9-DC56F998BA19}" type="slidenum">
              <a:rPr lang="en-CA"/>
              <a:pPr/>
              <a:t>9</a:t>
            </a:fld>
            <a:endParaRPr lang="en-CA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-demand driven research –priority setting is key</a:t>
            </a:r>
          </a:p>
          <a:p>
            <a:pPr eaLnBrk="1" hangingPunct="1"/>
            <a:r>
              <a:rPr lang="en-CA" smtClean="0"/>
              <a:t>-Pull, push, knowledge exchange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7496C-18D4-4FB0-8B42-8BAEE19E5FED}" type="slidenum">
              <a:rPr lang="en-CA"/>
              <a:pPr/>
              <a:t>11</a:t>
            </a:fld>
            <a:endParaRPr lang="en-CA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13213"/>
          </a:xfrm>
          <a:noFill/>
          <a:ln/>
        </p:spPr>
        <p:txBody>
          <a:bodyPr lIns="91905" tIns="45953" rIns="91905" bIns="45953"/>
          <a:lstStyle/>
          <a:p>
            <a:pPr eaLnBrk="1" hangingPunct="1"/>
            <a:r>
              <a:rPr lang="en-US" dirty="0" smtClean="0"/>
              <a:t>This diagram shows</a:t>
            </a:r>
            <a:r>
              <a:rPr lang="en-US" baseline="0" dirty="0" smtClean="0"/>
              <a:t> the movement of information between the researcher and the research user.  Research users pulls information they demand for their needs (demand driven research), while researchers push their research towards them.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Research push is fairly straightforward- an example is creating a research project based on a gap identified in a prior project.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In research pull, the user requests information and pulls it through the delivery channel.  An example of pull is an industry request for consultation, based on your research. </a:t>
            </a:r>
            <a:endParaRPr lang="en-US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interface between them creates an opportunity for knowledge exchange, or co-creation of research.  </a:t>
            </a:r>
            <a:endParaRPr lang="en-CA" dirty="0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6801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05" tIns="45953" rIns="91905" bIns="45953" anchor="b"/>
          <a:lstStyle/>
          <a:p>
            <a:pPr algn="r" defTabSz="917575"/>
            <a:fld id="{96BC4E34-5538-4CA8-BF51-5EA8334A43D9}" type="slidenum">
              <a:rPr lang="en-CA" sz="1200"/>
              <a:pPr algn="r" defTabSz="917575"/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01"/>
            <a:fld id="{0E304427-B6B3-4FAE-87C4-62755D3FE9FE}" type="slidenum">
              <a:rPr lang="en-CA" smtClean="0"/>
              <a:pPr defTabSz="918101"/>
              <a:t>13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53E63-3AB6-4AAD-BDB0-987518CCF185}" type="slidenum">
              <a:rPr lang="en-CA"/>
              <a:pPr/>
              <a:t>17</a:t>
            </a:fld>
            <a:endParaRPr lang="en-CA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z="1200" dirty="0" smtClean="0"/>
              <a:t>A KTT</a:t>
            </a:r>
            <a:r>
              <a:rPr lang="en-CA" sz="1200" baseline="0" dirty="0" smtClean="0"/>
              <a:t> Plan </a:t>
            </a:r>
            <a:r>
              <a:rPr lang="en-CA" sz="1200" dirty="0" smtClean="0"/>
              <a:t>is essential to enable a clear KTT intention , in other words, to make KTT happen versus let KTT happen</a:t>
            </a:r>
          </a:p>
          <a:p>
            <a:pPr eaLnBrk="1" hangingPunct="1"/>
            <a:endParaRPr lang="en-US" sz="1200" b="1" dirty="0" smtClean="0"/>
          </a:p>
          <a:p>
            <a:pPr eaLnBrk="1" hangingPunct="1">
              <a:buFontTx/>
              <a:buNone/>
            </a:pPr>
            <a:r>
              <a:rPr lang="en-CA" sz="1200" b="1" dirty="0" smtClean="0"/>
              <a:t>KTT Plan based on 5 key questions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z="1200" b="1" dirty="0" smtClean="0"/>
              <a:t>What </a:t>
            </a:r>
            <a:r>
              <a:rPr lang="en-CA" sz="1200" dirty="0" smtClean="0"/>
              <a:t>messages need to be transferred to users/decision-makers?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z="1200" dirty="0" smtClean="0"/>
              <a:t>To whom should research knowledge be transferred? (</a:t>
            </a:r>
            <a:r>
              <a:rPr lang="en-CA" sz="1200" b="1" dirty="0" smtClean="0"/>
              <a:t>Who</a:t>
            </a:r>
            <a:r>
              <a:rPr lang="en-CA" sz="1200" dirty="0" smtClean="0"/>
              <a:t>?)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z="1200" dirty="0" smtClean="0"/>
              <a:t>Who should transfer the research knowledge? (</a:t>
            </a:r>
            <a:r>
              <a:rPr lang="en-CA" sz="1200" b="1" dirty="0" smtClean="0"/>
              <a:t>By whom?)</a:t>
            </a:r>
            <a:endParaRPr lang="en-CA" sz="12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CA" sz="1200" dirty="0" smtClean="0"/>
              <a:t>By what processes </a:t>
            </a:r>
            <a:r>
              <a:rPr lang="en-CA" sz="1200" b="1" dirty="0" smtClean="0"/>
              <a:t>(how)</a:t>
            </a:r>
            <a:r>
              <a:rPr lang="en-CA" sz="1200" dirty="0" smtClean="0"/>
              <a:t> should research knowledge be transferred?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z="1200" dirty="0" smtClean="0"/>
              <a:t>With what effect should it be transferred (</a:t>
            </a:r>
            <a:r>
              <a:rPr lang="en-CA" sz="1200" b="1" dirty="0" smtClean="0"/>
              <a:t>evaluation</a:t>
            </a:r>
            <a:r>
              <a:rPr lang="en-CA" sz="1200" dirty="0" smtClean="0"/>
              <a:t>)? </a:t>
            </a:r>
          </a:p>
          <a:p>
            <a:pPr eaLnBrk="1" hangingPunct="1"/>
            <a:endParaRPr lang="en-CA" sz="1200" b="1" dirty="0" smtClean="0"/>
          </a:p>
          <a:p>
            <a:pPr eaLnBrk="1" hangingPunct="1"/>
            <a:r>
              <a:rPr lang="en-CA" sz="1200" b="1" dirty="0" smtClean="0"/>
              <a:t>Key points</a:t>
            </a:r>
          </a:p>
          <a:p>
            <a:pPr eaLnBrk="1" hangingPunct="1"/>
            <a:r>
              <a:rPr lang="en-CA" sz="1200" dirty="0" smtClean="0"/>
              <a:t>• Strong Narrative - What are you doing?</a:t>
            </a:r>
          </a:p>
          <a:p>
            <a:pPr eaLnBrk="1" hangingPunct="1"/>
            <a:r>
              <a:rPr lang="en-CA" sz="1200" dirty="0" smtClean="0"/>
              <a:t>• Strong Explanation - Why is it important?</a:t>
            </a:r>
          </a:p>
          <a:p>
            <a:pPr eaLnBrk="1" hangingPunct="1"/>
            <a:r>
              <a:rPr lang="en-CA" sz="1200" dirty="0" smtClean="0"/>
              <a:t>• Link to Future Action - decision, directions, answering a users issue</a:t>
            </a:r>
          </a:p>
          <a:p>
            <a:pPr eaLnBrk="1" hangingPunct="1"/>
            <a:r>
              <a:rPr lang="en-CA" sz="1200" dirty="0" smtClean="0"/>
              <a:t>• Clear statement of potential value to be produced and for whom?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2B36C-FBC3-4264-A850-91C0DB799979}" type="slidenum">
              <a:rPr lang="en-CA"/>
              <a:pPr/>
              <a:t>19</a:t>
            </a:fld>
            <a:endParaRPr lang="en-CA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B9B4E5EC-458D-4023-9560-65C1EDC4B15C}" type="slidenum">
              <a:rPr lang="en-CA" sz="1200"/>
              <a:pPr algn="r"/>
              <a:t>19</a:t>
            </a:fld>
            <a:endParaRPr lang="en-CA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r>
              <a:rPr lang="en-US" dirty="0" smtClean="0"/>
              <a:t>KTT is involved in priority setting, during the research project and with the research outcomes.</a:t>
            </a: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dirty="0" smtClean="0"/>
              <a:t>Research </a:t>
            </a:r>
            <a:r>
              <a:rPr lang="en-US" sz="1200" b="1" i="1" dirty="0" smtClean="0"/>
              <a:t>user groups are identified, defined and involved</a:t>
            </a:r>
            <a:r>
              <a:rPr lang="en-US" sz="1200" dirty="0" smtClean="0"/>
              <a:t> in the research process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200" b="1" i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b="1" i="1" dirty="0" smtClean="0"/>
              <a:t>Linkages, associations, partnerships and networks defined and active </a:t>
            </a:r>
            <a:r>
              <a:rPr lang="en-US" sz="1200" dirty="0" smtClean="0"/>
              <a:t>to allow access to knowledge and knowledge flow.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b="1" dirty="0" smtClean="0"/>
              <a:t>Researchers  and research users work in close proximity</a:t>
            </a:r>
            <a:r>
              <a:rPr lang="en-US" sz="1200" dirty="0" smtClean="0"/>
              <a:t> and/or together on collaborative teams.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dirty="0" smtClean="0"/>
              <a:t>Research institutions, knowledge broker agencies, knowledge translations and transfer institutions have the </a:t>
            </a:r>
            <a:r>
              <a:rPr lang="en-US" sz="1200" b="1" i="1" dirty="0" smtClean="0"/>
              <a:t>internal capacity and infrastructure</a:t>
            </a:r>
            <a:r>
              <a:rPr lang="en-US" sz="1200" dirty="0" smtClean="0"/>
              <a:t> to support and engage KTT.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dirty="0" smtClean="0"/>
              <a:t>KTT isn’t just “let to happen” it is “made to happen” through planning </a:t>
            </a:r>
            <a:r>
              <a:rPr lang="en-US" sz="1200" b="1" i="1" dirty="0" smtClean="0"/>
              <a:t>(KTT Plan)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dirty="0" smtClean="0"/>
              <a:t>The plan is implemented through </a:t>
            </a:r>
            <a:r>
              <a:rPr lang="en-US" sz="1200" b="1" i="1" dirty="0" smtClean="0"/>
              <a:t>timely transfer efforts.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1200" dirty="0" smtClean="0"/>
              <a:t>There are incentives, recognition and </a:t>
            </a:r>
            <a:r>
              <a:rPr lang="en-US" sz="1200" b="1" i="1" dirty="0" smtClean="0"/>
              <a:t>rewards for KTT</a:t>
            </a:r>
            <a:endParaRPr lang="en-CA" sz="1200" dirty="0" smtClean="0"/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Develop</a:t>
            </a:r>
            <a:r>
              <a:rPr lang="en-US" sz="1200" baseline="0" dirty="0" smtClean="0"/>
              <a:t> your KTT plan during the planning stage of your research project. </a:t>
            </a:r>
          </a:p>
          <a:p>
            <a:pPr eaLnBrk="1" hangingPunct="1">
              <a:lnSpc>
                <a:spcPct val="90000"/>
              </a:lnSpc>
            </a:pPr>
            <a:endParaRPr lang="en-CA" sz="1200" dirty="0" smtClean="0"/>
          </a:p>
          <a:p>
            <a:pPr eaLnBrk="1" hangingPunct="1">
              <a:lnSpc>
                <a:spcPct val="90000"/>
              </a:lnSpc>
            </a:pPr>
            <a:r>
              <a:rPr lang="en-CA" sz="1200" dirty="0" smtClean="0"/>
              <a:t>Understand your audience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200" dirty="0" smtClean="0"/>
              <a:t>Who they are and what are their interests and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200" dirty="0" smtClean="0"/>
              <a:t>What terms/concepts/language do they understand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200" dirty="0" smtClean="0"/>
              <a:t>If you could only make 3 points what would you say (key messages)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200" dirty="0" smtClean="0"/>
              <a:t>What communication form is best for your audience.</a:t>
            </a:r>
          </a:p>
          <a:p>
            <a:pPr eaLnBrk="1" hangingPunct="1">
              <a:lnSpc>
                <a:spcPct val="90000"/>
              </a:lnSpc>
            </a:pPr>
            <a:endParaRPr lang="en-CA" sz="1200" dirty="0" smtClean="0"/>
          </a:p>
          <a:p>
            <a:pPr eaLnBrk="1" hangingPunct="1">
              <a:lnSpc>
                <a:spcPct val="90000"/>
              </a:lnSpc>
            </a:pPr>
            <a:r>
              <a:rPr lang="en-CA" sz="1200" dirty="0" smtClean="0"/>
              <a:t>Don’t wait until you have finished your research-</a:t>
            </a:r>
            <a:r>
              <a:rPr lang="en-CA" sz="1200" baseline="0" dirty="0" smtClean="0"/>
              <a:t> </a:t>
            </a:r>
            <a:r>
              <a:rPr lang="en-CA" sz="1200" dirty="0" smtClean="0"/>
              <a:t>communicate your research</a:t>
            </a:r>
            <a:r>
              <a:rPr lang="en-CA" sz="1200" baseline="0" dirty="0" smtClean="0"/>
              <a:t> </a:t>
            </a:r>
            <a:r>
              <a:rPr lang="en-CA" sz="1200" dirty="0" smtClean="0"/>
              <a:t>throughout your project.</a:t>
            </a:r>
          </a:p>
          <a:p>
            <a:pPr eaLnBrk="1" hangingPunct="1">
              <a:lnSpc>
                <a:spcPct val="90000"/>
              </a:lnSpc>
            </a:pPr>
            <a:endParaRPr lang="en-CA" sz="1200" dirty="0" smtClean="0"/>
          </a:p>
          <a:p>
            <a:pPr eaLnBrk="1" hangingPunct="1">
              <a:lnSpc>
                <a:spcPct val="90000"/>
              </a:lnSpc>
            </a:pPr>
            <a:r>
              <a:rPr lang="en-CA" sz="1200" dirty="0" smtClean="0"/>
              <a:t>Relationships with users is key.</a:t>
            </a:r>
          </a:p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0DF44-B16F-49E5-B601-39891DEB1194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AB5C-BB28-4F47-A640-820DC12440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92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01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514B-8AEC-44AA-93F8-E59ECCDDBA6B}" type="datetimeFigureOut">
              <a:rPr lang="en-CA" smtClean="0"/>
              <a:pPr/>
              <a:t>11/04/2013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A6E9-997E-4833-921D-48CF758F529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-rce.gc.ca/NetworksCentres-CentresReseaux/NCEKM-RCEMC_eng.asp" TargetMode="External"/><Relationship Id="rId2" Type="http://schemas.openxmlformats.org/officeDocument/2006/relationships/hyperlink" Target="http://www.sshrc-crsh.gc.ca/funding-financement/umbrella_programs-programme_cadre/connection-connexion-eng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hr-irsc.gc.ca/e/29418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weh.unu.edu/River/KnowledgeManagement/documents/KStar_ConceptPaper_FINAL_Oct29_WEB.pdf" TargetMode="External"/><Relationship Id="rId3" Type="http://schemas.openxmlformats.org/officeDocument/2006/relationships/hyperlink" Target="http://www.omafra.gov.on.ca/english/research/kttiindex.htm" TargetMode="External"/><Relationship Id="rId7" Type="http://schemas.openxmlformats.org/officeDocument/2006/relationships/hyperlink" Target="http://www.ktecop.ca/" TargetMode="External"/><Relationship Id="rId2" Type="http://schemas.openxmlformats.org/officeDocument/2006/relationships/hyperlink" Target="http://www.uoguelph.ca/research/omafra/partnership/KTT_and_IP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tclearinghouse.ca/" TargetMode="External"/><Relationship Id="rId5" Type="http://schemas.openxmlformats.org/officeDocument/2006/relationships/hyperlink" Target="http://www.sickkids.ca/Learning/AbouttheInstitute/Programs/Knowledge-Translation/Knowledge-Translation.html" TargetMode="External"/><Relationship Id="rId4" Type="http://schemas.openxmlformats.org/officeDocument/2006/relationships/hyperlink" Target="http://researchimpact.wordpress.com/about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uoguelph.ca/research/spark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www.uoguelph.ca/resear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www.youtube.com/user/sPARKatUofG" TargetMode="External"/><Relationship Id="rId4" Type="http://schemas.openxmlformats.org/officeDocument/2006/relationships/hyperlink" Target="http://sparkuoguelph.wordpres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589240"/>
            <a:ext cx="565212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616" y="4549407"/>
            <a:ext cx="3456384" cy="2303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51520" y="5701365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Bronwynne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Wilton and Dr. Owen Roberts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University of Guelph</a:t>
            </a:r>
          </a:p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April 11</a:t>
            </a:r>
            <a:r>
              <a:rPr lang="en-US" i="1" baseline="30000" dirty="0" smtClean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, 2013</a:t>
            </a:r>
          </a:p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980728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From idea to impact: How we can help you mobilize research knowledge</a:t>
            </a:r>
            <a:endParaRPr lang="en-C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“</a:t>
            </a:r>
            <a:r>
              <a:rPr lang="en-US" sz="2800" b="1" dirty="0" err="1" smtClean="0"/>
              <a:t>KMb</a:t>
            </a:r>
            <a:r>
              <a:rPr lang="en-US" sz="2800" b="1" dirty="0" smtClean="0"/>
              <a:t>/KTT” accelerates the transformation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of research knowledge into use. </a:t>
            </a:r>
            <a:endParaRPr lang="en-CA" sz="2800" b="1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F7729-BE13-444F-B080-0E2413B57EB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simply</a:t>
            </a:r>
            <a:r>
              <a:rPr lang="en-US" dirty="0" smtClean="0"/>
              <a:t>…</a:t>
            </a:r>
            <a:endParaRPr lang="en-CA" dirty="0"/>
          </a:p>
        </p:txBody>
      </p:sp>
      <p:pic>
        <p:nvPicPr>
          <p:cNvPr id="6" name="Picture 5" descr="banner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56992"/>
            <a:ext cx="3864864" cy="2575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304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B65C97-247C-4ADC-9EDD-8F22CFC2E267}" type="slidenum">
              <a:rPr lang="en-CA"/>
              <a:pPr/>
              <a:t>11</a:t>
            </a:fld>
            <a:endParaRPr lang="en-CA"/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925513" y="784225"/>
            <a:ext cx="8218487" cy="725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KTT  Push –Pull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6553200" y="63182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29AFD4-1C54-4A18-B6C1-6E83C842830C}" type="slidenum">
              <a:rPr lang="en-CA" sz="1000" b="1">
                <a:solidFill>
                  <a:srgbClr val="4D917B"/>
                </a:solidFill>
                <a:latin typeface="Franklin Gothic Book" pitchFamily="34" charset="0"/>
              </a:rPr>
              <a:pPr algn="r"/>
              <a:t>11</a:t>
            </a:fld>
            <a:endParaRPr lang="en-CA" sz="1000" b="1">
              <a:solidFill>
                <a:srgbClr val="4D917B"/>
              </a:solidFill>
              <a:latin typeface="Franklin Gothic Boo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074" y="2771073"/>
            <a:ext cx="1379538" cy="120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Research Producers Push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3" y="2786063"/>
            <a:ext cx="1377950" cy="120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Research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Users Pull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92708" y="2428407"/>
            <a:ext cx="2081005" cy="1881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Knowledge Exchange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2229943" y="3146425"/>
            <a:ext cx="1216025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Left-Right Arrow 11"/>
          <p:cNvSpPr/>
          <p:nvPr/>
        </p:nvSpPr>
        <p:spPr>
          <a:xfrm>
            <a:off x="5638800" y="3146425"/>
            <a:ext cx="1216025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Rounded Rectangle 12"/>
          <p:cNvSpPr/>
          <p:nvPr/>
        </p:nvSpPr>
        <p:spPr>
          <a:xfrm>
            <a:off x="2752231" y="4602424"/>
            <a:ext cx="3917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Understand your different users.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733256"/>
            <a:ext cx="70202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Stock_La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27102"/>
            <a:ext cx="2051720" cy="153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OMAF and MRA – U of G Knowledge Translation and Transfer (KTT) Program</a:t>
            </a:r>
            <a:endParaRPr lang="en-C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17152431"/>
              </p:ext>
            </p:extLst>
          </p:nvPr>
        </p:nvGraphicFramePr>
        <p:xfrm>
          <a:off x="683568" y="1268759"/>
          <a:ext cx="6624736" cy="435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10527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$5 million one-time funding 2008-2013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2CA7D0-D62D-44AF-A50C-F0DB26FD5429}" type="slidenum">
              <a:rPr lang="en-CA" smtClean="0"/>
              <a:pPr/>
              <a:t>13</a:t>
            </a:fld>
            <a:endParaRPr lang="en-CA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863"/>
            <a:ext cx="86836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192463" y="5370513"/>
            <a:ext cx="4964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A90AD"/>
                </a:solidFill>
              </a:rPr>
              <a:t>Rebecca Hallett, School of Environmental Sciences</a:t>
            </a:r>
            <a:endParaRPr lang="en-CA" sz="2400" b="1">
              <a:solidFill>
                <a:srgbClr val="6A90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Stock_Lamb.jpg"/>
          <p:cNvPicPr>
            <a:picLocks noChangeAspect="1"/>
          </p:cNvPicPr>
          <p:nvPr/>
        </p:nvPicPr>
        <p:blipFill>
          <a:blip r:embed="rId2" cstate="print"/>
          <a:srcRect l="5285" r="16861"/>
          <a:stretch>
            <a:fillRect/>
          </a:stretch>
        </p:blipFill>
        <p:spPr>
          <a:xfrm>
            <a:off x="4584337" y="1196752"/>
            <a:ext cx="455966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33265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KTT Networking, Events, and Tools</a:t>
            </a:r>
          </a:p>
          <a:p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0" y="908720"/>
          <a:ext cx="48965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http://t2.gstatic.com/images?q=tbn:ANd9GcTbg-RcK5LuC_VIbN-bwUIsjEPoA51fBsYY1sLMgOOf5TeV3dY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76778">
            <a:off x="509406" y="4674988"/>
            <a:ext cx="946150" cy="9461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3648" y="47971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@AgFoodRuralLink</a:t>
            </a:r>
            <a:endParaRPr lang="en-C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645" y="2374781"/>
            <a:ext cx="4932034" cy="43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Sharing Knowledge through Social Media</a:t>
            </a:r>
            <a:endParaRPr lang="en-US" sz="3200" i="1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475"/>
            <a:ext cx="396203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Tbg-RcK5LuC_VIbN-bwUIsjEPoA51fBsYY1sLMgOOf5TeV3dY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6778">
            <a:off x="2977223" y="1161304"/>
            <a:ext cx="946150" cy="946151"/>
          </a:xfrm>
          <a:prstGeom prst="rect">
            <a:avLst/>
          </a:prstGeom>
          <a:noFill/>
        </p:spPr>
      </p:pic>
      <p:sp>
        <p:nvSpPr>
          <p:cNvPr id="3" name="AutoShape 6" descr="data:image/jpeg;base64,/9j/4AAQSkZJRgABAQAAAQABAAD/2wCEAAkGBxIHEBQUEhQRFBQUFxcbFxgXFRYTGRQYGBMXFxQWFhMZIDQgGBomHRYVIjUiJTUrMC4uGB8zODMsNygtMCsBCgoKDg0OGhAQGy8iHyQxNyw3NCwrLDY0LywrNzc3LCwwMiwsLCwvNCw4LCwxLDcsNCw0NiwsKzc3LCs0NDA3Lf/AABEIAHcBpwMBIgACEQEDEQH/xAAcAAEAAgMBAQEAAAAAAAAAAAAABwgEBQYDAQL/xABPEAABAwIBBQkIDwYFBQAAAAABAAIDBBEFBgcSITEIEzVBUWFxc7MWIjRUdIGRshQVMjNCU3KSk5ShscPR0hdig7TB0yRSY4KiIyVDZPD/xAAaAQEAAgMBAAAAAAAAAAAAAAAABQYBAwQC/8QAKBEBAAIBAgQHAAMBAAAAAAAAAAECAwQREjEycQUTITNBUYEiQmEU/9oADAMBAAIRAxEAPwCcUREBERAREQEREBERAREQEREBERAREQEREBERAREQEREBERAREQEREBERAREQEREEaZx8tpKOQ0tM7Qc22+yD3QJFwxh4tRFzt121WKi+ed1QdJ7nOJ43EuJ85WblE4vrKknWd/l7Ry16ncOKtKxsreozWyXneRERbXOIiICIiAiIgIiIC9KeofTO0o3vY7la4tPpC80QidksZt8tX4i/2NUu0n2JjkNgXaIuWO5Ta5vx2N9e36orpah1I8PYbOF7HkuCD9hKLgy6LitvX0SmDxDhptf1lZguAXzTHKFX7dHPLK+m2+D/AIr1Eu/nlPpKjEwu4DdfVDO5sfpwVvWReo9TMgIiIC+E2XJ50Mqzkfh75mAGV7mxxXFwHuDjpEczWuPOQBxqreJ45UYs8vnmmlcTe73udbmAvZo5hYBBdFFV/NdnAqcDrIYnyySU0r2sex7i4M03BofGT7kgm5A1EX47EWgQEREBERAREQCbL86Y5QuTzt6sFrerHaMVUN/PKfSUF3NIHjC+qpObGUvxii1n35vHzFW2QEREBERAREQEREBERAREQEREHwuA4wvmmOUKqud+Usxus2+6j4/9CNcdv55T6Sgu4DdfVwOY03wSn+VN2713yCuGP+F1HXS9o5YCz8f8LqOul7RywFYa9MKtk6p7iLKwmhdic8ULdRke1t9trmxdbmFz5lYHBMAp8DjDIY2jVrcQC955XO2n7uSy0Z9RGL43l0abSWz7zvtCuiKxWO5P0+OxlkzGk2714AD2Hla7i6Nh41X3EqM4fNJE7WY3uYTy6LiLjmNrpg1EZfjaWNTpbYNvXeJY6Ii6HKIiICIiAiIgIiINxukvD6byf8V6iJS7ukvD6byf8V6iJV1bE97mn3it6yL1XqaFC+5p94resi9V6mhAREQcbnYyXflZhr4otc0bmyxC9tJzQ4Ftzq1te8C+q9lVSspZKF7o5WPje02c1wLXNPIWnWFderq46JhfK9kbBa7nuDGi5sLuOoayAtRUY7hlTbTqKB9tmlLC63RcoK5Zqsi58pa2GTQcKaGRr5JCCGnQcHb20/CcSLatl7q1S1dJj9FO5scVTSucdTWMmjJOrY1oOvzLKr8Rhw1odNLFE0mwMj2xgmxNgXHWbA6uZBlItR3U0HjlH9PF+pZFFjdLiD9CGop5X2J0WSse6wtc6LTe2selBnosPFMVgwhmnUSxQs5ZHtYCeQX2nmC5Z+dfBmO0fZjb3tqinLfnhmjbnug7VFrsHx6lxsE008MwG3Qe1xb8po1jzrYoOQzt8C1vVjtGKpatpnb4FrerHaMVS0HU5ruGaLrm/wBVbpVFzXcM0XXN/qrdICLl8uMuqXIpkZqN8c6UkNZGGueQB3zyHOADRqG3aem3Ift7w74iu+ZD/cQSuiiymz50FW9rI6ave95DWtbHES5xNgAN81klShC8yNaS0sJAJabEtJGtpLSRccxIQftFz+VGWlDkqP8AFTNa47I23fI7/Y3WBzmw51HOI7oCCM/9CjlkHLJK2H7GhyCZkUIU26CaXDfKEhvGW1AcR0NMYv6Qu7yTzn4dlO4RxyGKZ2yOYBjnHka4EtceYG/Mg7RERARedRO2ma573NYxoJc5xDQ0DaS46gFGmUOe7DsMcWwNlqnC+tg0I7ji3x2s9IBCCT0UGN3QZvroBbynX2S7LJbO/h2PvEbi+mlcbNEwAa48jZQbfOtdBCGePhys+VH2Ea4xdnnj4crPlR9hGuMQWlzF8B0/ypu3eu+XA5i+A6f5U3bvXfIK4Y/4XUddL2jlgLPx/wALqOul7RywFYa9MKtk6p7szB684XURTAX3t7XW5QDrHnFx51YbCcUhxeISQvD2nk2tPI4fBPMVW5rS42GsnYOVbSDBq6nN2QVjDytilafSAubU4K5NpmdpdWk1NsW8RG8J7xnF4cFiMkzw1o2Djcf8rW8ZVeMUrDiM8srhYyPc63JpOJt5r2WZNgtdUG76esceV0Urj6SFqiLLOmwVx77TvJq9TbLtExtAi2Pc/WeK1X0Mn5L73P1nitV9DJ+S38dfty+Xb6lrUX6LC06JB0r2tbXe9rW5breUmReIVYu2mksf8xbH9jyCs2vWvOditLW6Y3aFFvK3I+voRd9NLYbS3Rkt06BK0aVtFuU7sWpavVGwiIsvIiIg3G6S8PpvJ/xXqIlLu6S8PpvJ/wAV6iJV1bE97mn3it6yL1XqaFC+5p94resi9V6mhAREQcLnu4CqumH+ZiVVlanPdwFVdMP8zEqrIOvzScNUXWHs3qXd0eP+2QH/ANpnYTfkoizScNUXWHs3qXt0fwXB5WzsJ0Fcl1mbjKpuR9TNUFum72O9kbeJ0jnx6OkeJosSei3GuTWZhGGS4zPHBC0vklcGtHOeMniAFyTxAFB6Y7jdRlBO6apkdJI7jOxo4mtbsa0cgWvVicCzE0VPGPZUs00pHfaDhGwHkaLaR6Sddtg2Lh86maruTiFTSvfJT3Aka+xfEXGzXaQADmEm2wEEjbfUEa0NZJh8jZIXvjkYbtc0lrmnmIVmcz+X5ywgdHOW+yoANMgAb6w6hKGjUDfUQNV7HVewq+uwzS4scIxilcCQJHiJw5RL3gB5g4tP+1BYTO3wLW9WO0Yqlq2mdvgWt6sdoxVLQdTmu4Zouub/AFVqsoMZhyfppKid2jHG255SdjWtHG4mwHSqq5ruGKLrm/1W/wA82XfdTU7xA69LTuOiQdU0msOk52i5Dea5+FqDkMr8o5sq6uSpm1F2prb3EbB7hjeYfaSTxrURxmUhrQS4kAAC5JOoAAbSvyrD5m82ftM1tbWM/wAQ4XijcPeAR7pw+MI4vgjn2Bm5oc2gyZYKqqaDVvHetOsUzSLED/UINieIahxk+ueDOKckoxBTEGrlbe+oiBmzTIO1x12GzUSeIGRaqobSRve82axpc48gaLk+gKmeUeMyZQVc1TL7qZ5da99EbGMB4w1oa0cwQYVVUvrHufI5z3uN3OcS5zjylx1krbZPZI12UlzS08krRqLhZrAeTfHENvzXX5yOwM5S19PSgkb6+ziNoYAXSEc4a1xVwcNoIsLiZDCxrI4wGta3UAB955+MoKi5QZFYhk43TqqaSNmzT717AeIF7CQD0rn1d2spWVsbo5Gtex7S1zXC4c0ixBCp1lfg/tBX1NONkUrg3jJZe8ZPPolqCa8x2cJ+Mf4GrcXSsbeGQm7pGNHfMceNzRrB4xe+y5l2WQQtLnEBrQSSdQAAuSTxBUwyexV2B1cFQy94ZGu1cYB75vQRcedWJz6ZQHDcJ0Yzrq3NjuDr3stL5COUEAN6HoIjzpZxJcr5nRxOc2jYe8Zs30g++yDaSeIHYLcd1wKLeZF5OPyrrYqZh0dM3e7boRt1vd022cpICDRormZOZM0mTUQjpomMAGt1gXvPK9+1x/8AhZeGVmSFJlXC6OojaXEHRkAAkjPEWv2+bYeNBT+qqX1btKRznus0XcbkhrQ1oueQADzLyWwx/CX4FVTU8nu4XlpPEbHU4cxFj51r0FpcxfAdP8qbt3rvlwOYvgOn+VN2713yCuGP+F1HXS9o5YCz8f8AC6jrpe0csBWGvTCrZOqe7Iw736LrGesFZZVpw736LrGesFZZR2v51SvhnKwqx1Gpzuk/erOKsdRtd0n71nQf2/GPE+Vf1ZsL6vgX1RyVcxktkjHg7nzPAfPI97tI697DnEhrOQ2Os8fQunXCZbZwBgchgga2SVvu3OvoMuLhthrc63OLc+wc7hmdSojkHsiOJ8d9egCxwHKLuIPQfSF1eRmyRxuP/pwYp4Euri8vci48ajdLC0NqWi+oW363wXfvch8x1bOwpp21TGvYQ5rwHNI2EEXB9C9Fope1Lbw6MmOuSvDbkrCi6DL6gGHYjO1os1zg8f72hx/5Fw8y59T1LcVYn7Vq9Jpaaz8CIiy8NxukvD6byf8AFeoiUu7pLw+m8n/FeoiVdWxPe5p94resi9V6mhQvuafeK3rIvVepoQEREHC57uAqrph/mYlVZWpz3cBVXTD/ADMSqsg6/NJw1RdYezepe3R/BcHlbOwnUQ5pOGqLrD2b1Lu6P4Lg8rZ2E6Cuakzc+RNkxi5AJZBKW8xuxtx5nOHnUZqT9zxwu7yaT140FlFzeceITYRXBwuPY8p87WFzT6QF0i5/OFwTXeSz9k5BTxbXJM2r6TyiHtWrVLa5KeH0nlEPatQWfzt8C1vVjtGKpatpnb4FrerHaMVS0HpBM6ndpMcWuF7EGxFxY2I5iV5r2oqR9dIyOJpfJI4Na0ay5xNgApDy/wA1kmSdBBUhxkcNVVb3MbnHvCz93XoEnadE8dgHB4LiTsHqIp2BjnQva8B7Q5pLTexB+/aNosVb/JTKGHKmkjqYT3rxradsbx7pjucH0ix2EKma7rNPlycjqq0hJpZiBK3boH4MrRyjjttF9pAQWBznzmnweuI44HN8z+8P2OKqIrg5dUvtvhNW2Oz9OneWWsQ4hmmyx472HpVPkH7ildAQ5pLXDYQSCNVjrCyPbSf46b6R35rMySoqfEa2CKqe+OGR4a57CAW6QIYbuBAGkW3JGy6nX9guG/H13z4f7SCv3tpP8dN9I781jyyOlJLiXE7STcnpJVif2C4b8fXfPh/tJ+wXDfj6758P9pBXNS3nrqHy0GC6V7upi5w/e3qnvr5dZXY/sFw34+u+fD/aWp3ReFbxS0D230IXPi+dG0s89oSgglTDubKZr6yqkPumQtaOh8l3dmFDykjMNjrcIxTe5HBrKlhjF9Q3zSDo7nnsWjneEFm0REFT88fDlZ8qPsI1xi6bOXiTMWxarljILDJZpGsODGiPSB4wdG/nXMoLS5i+A6f5U3bvXfLgcxfAdP8AKm7d675BXDH/AAuo66XtHLAWfj/hdR10vaOWArDXphVsnVPdkYd79F1jPWCssq04d79F1jPWCsso7X86pXwzlYVY6ja7pP3qzirHUbXdJ+9Z0H9vxjxPlX9WbC+r4F9UclVbsceZKqcnWTLIT9I5YSy8X8Im62T1ysRWGvKFVv1SnjNtKZcLpyTewePM2Z4aPQAF0y5bNjwXB/F7eRdSoLN7lu8rLg9qvaEKZ2hbEf4Uf3uXGLtM7fCP8KP73Li1M6f2q9kBqvet3ERFtc7cbpLw+m8n/FeoiU27oHBKrFK2ndBT1EzRBYmOJ8gB315sS0aios7kcR8Rrvq036VXVsYNBi1RhoIhmmiDrXEcj4722X0TrWV3UV3jlZ9PL+pencjiPiNd9Wm/SncjiPiNd9Wm/Sg8+6iu8crPp5f1J3UV3jlZ9PL+pencjiPiNd9Wm/SncjiPiNd9Wm/SgnrOI8y5J6TiXOMFGSSSSSZICSSdZPOq1qzeXOHzVOS4hZFK+XeKMb21jnPu18OkNAC9xY35LFV+7kcR8Rrvq036UG1zScNUXWHs3qWt0hwbT+Ut7GVRzmuyaraLF6R8tJVxsa86TnwSsa3/AKbhrcW2ClHdAYbPimHwNgilmcKgEtjY6Qgb1ILkNFwLka+dBWtSfueOF3eTSevGuK7kcR8Rrvq036VI2YjAavDcUc+emqYmex5BpSQyRtuXx2Gk4WvqPoQWDXP5wuCa7yWfsnLoFosuoXVOGVrGNc97qeYNa0FznExuAAaNZJ5EFOVtclPD6TyiHtWr17kcR8Rrvq036Vssmcla+GtpXOo6xrWzwkk08oAAlaSSS3UEFiM7fAtb1Y7RiqWrc50aZ9ZhFWyNj5HuYA1rGl7nHfG6g0ayqwdyOI+I131ab9KDPzXcM0XXN/qrZYhRR4jE+KVodHI0tc08bXCxCrFm4yZrqTFqN8lJVsY2Zpc50ErWtGvWXFtgFaVBTzLnJiTJGtkp33LR30bj/wCSNxOg7p1EHnaVz6tNngyL7rKIuibepp7uittePhxecC45wOUqufcjiPiNd9Wm/SglnMPl7pgYdUu5fYznHi2mEn0lvnH+UKPs6eSDska97Q3/AA8xc+A8Wjfvo+lhNujRPGtVFkricDg5tHXtc0gtcKeYFpBuCCG6iDxqxGANGcXC95xSlmjlZYP3yJ8J0wO9nhcQLE67gbDcEWOsKtKSskM8tdgDGxTNbVxNFm6biyRoGwCUA3HygTzr1yszK12FOLqS1XFxWsyVo5HRk2dyXbe/IFHeIYXPhhtPDNEeSSN0frBBO0Of+lI76kqAeMB7HD0m33LErd0Cwe9UTjzvmDf+LWH71BK2GH4JVYnbeKeeW/xcT3j0gILDZps482WtRUxzshj0GMfE1gdfR0i2QuLidLWY9ltq6vOBk53VYfPTi2m5ulETqAkb3zLniBIsTyOKi7MtkLiWA13smeIQxGN7HB726bg6zhZjbkd81vurKc0FIamB1K9zHtLXscWuadRa5ps4EcoIK82uLTcaiNh5FZfOhmrjysJqKYtiqrd9cd5OALDTt7l2zvtfIRsIgDHcla3J4kVNPNEB8It0meaVt2nzFB3eTefCtwuMR1EcdUGiwe5xjkPy3gEO4tdr8pKx8rc9FbjsTooWMpWPFnFji+Qg7QJDbRB5gDzqNWNMhAAJJNgBrJJ2ABdzkhmqxDKJ7S+N1NDxyytLTb9yI2c8+gc4QcIimbPDkK7DocOhoKeeVkTJw4xxvldcujdpyFo2uJceLYQNQsoz7kcR8Rrvq036UFisxfAdP8qbtnrv1wOZCkmocJZHNHLE9ssveyMdG6xcHA6Lhe2td8grhj/hdR10vaOWAs/H/C6jrpe0csBWGvTCrZOqe7Iw736LrGesFZZVooHBs0ZOoB7L83fBWG9vqTxmm+mj/NR+viZmuyU8MmIi27Yqsk3undJ+9WK9vqTxmm+mj/NV0lN3HpP3rOgiY4t2PE5iYrt/qzgRa4Y9SeM0300f5p7fUnjNN9NH+aj+G30lOOv2r7i/hE3WyeuViLKxVwfUTEEEGR5BGsEF5sQViqfryhV79Up1zY8Fwfxe3kXUris3WLU9LhsDZJ4WOG+Xa6RjSLzPIuCb7CF0nt9SeM0300f5qEzVnzLenzKx4LV8qvr8QibO3wj/AAo/vcuLXXZ0aqOrr9KN7Ht3pgu1wcL3dcXC5FS+D269kDqvet3ERFtaFnkRFXVsEREBERAREQEREBERAREQEREBERAREQEREBERATaiIPw2FrdjWjzBftEQEREBERB+WxhmwAdAsv0iICIiAiIgrhj/AIXUddL2jlgLZZTRGCtqWuFiJpfteSD6CCtarBTphVsnXPcREXp4EREBERAREQEREBERARZOG0L8SlbFGLudew6Glx+wFF5tkrX0mWymK943rG6yqIir60CIiAiIgIiICIiAiIgIiICIiAiIgIiICIiAiIgIiICIiAiIgIiICIiAiIgIiIOEzgZDHHHb/T6ImsA9p1CUAWB0uJwGrXqItssojrqKSgeWSN0XDaLg/aDZfUUlostp/hPKER4hgpWPMjnLHREUgihERAREQEREBERAWTh9BJiTwyJuk47BdrftcbIi85LcNZmGzFSL3is/KX83+RPtBeactdO4WAGtsTTtF+Nx4z5hx3Iigr3te3FZZMeOuOvDX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IHEBQUEhQRFBQUFxcbFxgXFRYTGRQYGBMXFxQWFhMZIDQgGBomHRYVIjUiJTUrMC4uGB8zODMsNygtMCsBCgoKDg0OGhAQGy8iHyQxNyw3NCwrLDY0LywrNzc3LCwwMiwsLCwvNCw4LCwxLDcsNCw0NiwsKzc3LCs0NDA3Lf/AABEIAHcBpwMBIgACEQEDEQH/xAAcAAEAAgMBAQEAAAAAAAAAAAAABwgEBQYDAQL/xABPEAABAwIBBQkIDwYFBQAAAAABAAIDBBEFBgcSITEIEzVBUWFxc7MWIjRUdIGRshQVMjNCU3KSk5ShscPR0hdig7TB0yRSY4KiIyVDZPD/xAAaAQEAAgMBAAAAAAAAAAAAAAAABQYBAwQC/8QAKBEBAAIBAgQHAAMBAAAAAAAAAAECAwQREjEycQUTITNBUYEiQmEU/9oADAMBAAIRAxEAPwCcUREBERAREQEREBERAREQEREBERAREQEREBERAREQEREBERAREQEREBERAREQEREEaZx8tpKOQ0tM7Qc22+yD3QJFwxh4tRFzt121WKi+ed1QdJ7nOJ43EuJ85WblE4vrKknWd/l7Ry16ncOKtKxsreozWyXneRERbXOIiICIiAiIgIiIC9KeofTO0o3vY7la4tPpC80QidksZt8tX4i/2NUu0n2JjkNgXaIuWO5Ta5vx2N9e36orpah1I8PYbOF7HkuCD9hKLgy6LitvX0SmDxDhptf1lZguAXzTHKFX7dHPLK+m2+D/AIr1Eu/nlPpKjEwu4DdfVDO5sfpwVvWReo9TMgIiIC+E2XJ50Mqzkfh75mAGV7mxxXFwHuDjpEczWuPOQBxqreJ45UYs8vnmmlcTe73udbmAvZo5hYBBdFFV/NdnAqcDrIYnyySU0r2sex7i4M03BofGT7kgm5A1EX47EWgQEREBERAREQCbL86Y5QuTzt6sFrerHaMVUN/PKfSUF3NIHjC+qpObGUvxii1n35vHzFW2QEREBERAREQEREBERAREQEREHwuA4wvmmOUKqud+Usxus2+6j4/9CNcdv55T6Sgu4DdfVwOY03wSn+VN2713yCuGP+F1HXS9o5YCz8f8LqOul7RywFYa9MKtk6p7iLKwmhdic8ULdRke1t9trmxdbmFz5lYHBMAp8DjDIY2jVrcQC955XO2n7uSy0Z9RGL43l0abSWz7zvtCuiKxWO5P0+OxlkzGk2714AD2Hla7i6Nh41X3EqM4fNJE7WY3uYTy6LiLjmNrpg1EZfjaWNTpbYNvXeJY6Ii6HKIiICIiAiIgIiINxukvD6byf8V6iJS7ukvD6byf8V6iJV1bE97mn3it6yL1XqaFC+5p94resi9V6mhAREQcbnYyXflZhr4otc0bmyxC9tJzQ4Ftzq1te8C+q9lVSspZKF7o5WPje02c1wLXNPIWnWFderq46JhfK9kbBa7nuDGi5sLuOoayAtRUY7hlTbTqKB9tmlLC63RcoK5Zqsi58pa2GTQcKaGRr5JCCGnQcHb20/CcSLatl7q1S1dJj9FO5scVTSucdTWMmjJOrY1oOvzLKr8Rhw1odNLFE0mwMj2xgmxNgXHWbA6uZBlItR3U0HjlH9PF+pZFFjdLiD9CGop5X2J0WSse6wtc6LTe2selBnosPFMVgwhmnUSxQs5ZHtYCeQX2nmC5Z+dfBmO0fZjb3tqinLfnhmjbnug7VFrsHx6lxsE008MwG3Qe1xb8po1jzrYoOQzt8C1vVjtGKpatpnb4FrerHaMVS0HU5ruGaLrm/wBVbpVFzXcM0XXN/qrdICLl8uMuqXIpkZqN8c6UkNZGGueQB3zyHOADRqG3aem3Ift7w74iu+ZD/cQSuiiymz50FW9rI6ave95DWtbHES5xNgAN81klShC8yNaS0sJAJabEtJGtpLSRccxIQftFz+VGWlDkqP8AFTNa47I23fI7/Y3WBzmw51HOI7oCCM/9CjlkHLJK2H7GhyCZkUIU26CaXDfKEhvGW1AcR0NMYv6Qu7yTzn4dlO4RxyGKZ2yOYBjnHka4EtceYG/Mg7RERARedRO2ma573NYxoJc5xDQ0DaS46gFGmUOe7DsMcWwNlqnC+tg0I7ji3x2s9IBCCT0UGN3QZvroBbynX2S7LJbO/h2PvEbi+mlcbNEwAa48jZQbfOtdBCGePhys+VH2Ea4xdnnj4crPlR9hGuMQWlzF8B0/ypu3eu+XA5i+A6f5U3bvXfIK4Y/4XUddL2jlgLPx/wALqOul7RywFYa9MKtk6p7szB684XURTAX3t7XW5QDrHnFx51YbCcUhxeISQvD2nk2tPI4fBPMVW5rS42GsnYOVbSDBq6nN2QVjDytilafSAubU4K5NpmdpdWk1NsW8RG8J7xnF4cFiMkzw1o2Djcf8rW8ZVeMUrDiM8srhYyPc63JpOJt5r2WZNgtdUG76esceV0Urj6SFqiLLOmwVx77TvJq9TbLtExtAi2Pc/WeK1X0Mn5L73P1nitV9DJ+S38dfty+Xb6lrUX6LC06JB0r2tbXe9rW5breUmReIVYu2mksf8xbH9jyCs2vWvOditLW6Y3aFFvK3I+voRd9NLYbS3Rkt06BK0aVtFuU7sWpavVGwiIsvIiIg3G6S8PpvJ/xXqIlLu6S8PpvJ/wAV6iJV1bE97mn3it6yL1XqaFC+5p94resi9V6mhAREQcLnu4CqumH+ZiVVlanPdwFVdMP8zEqrIOvzScNUXWHs3qXd0eP+2QH/ANpnYTfkoizScNUXWHs3qXt0fwXB5WzsJ0Fcl1mbjKpuR9TNUFum72O9kbeJ0jnx6OkeJosSei3GuTWZhGGS4zPHBC0vklcGtHOeMniAFyTxAFB6Y7jdRlBO6apkdJI7jOxo4mtbsa0cgWvVicCzE0VPGPZUs00pHfaDhGwHkaLaR6Sddtg2Lh86maruTiFTSvfJT3Aka+xfEXGzXaQADmEm2wEEjbfUEa0NZJh8jZIXvjkYbtc0lrmnmIVmcz+X5ywgdHOW+yoANMgAb6w6hKGjUDfUQNV7HVewq+uwzS4scIxilcCQJHiJw5RL3gB5g4tP+1BYTO3wLW9WO0Yqlq2mdvgWt6sdoxVLQdTmu4Zouub/AFVqsoMZhyfppKid2jHG255SdjWtHG4mwHSqq5ruGKLrm/1W/wA82XfdTU7xA69LTuOiQdU0msOk52i5Dea5+FqDkMr8o5sq6uSpm1F2prb3EbB7hjeYfaSTxrURxmUhrQS4kAAC5JOoAAbSvyrD5m82ftM1tbWM/wAQ4XijcPeAR7pw+MI4vgjn2Bm5oc2gyZYKqqaDVvHetOsUzSLED/UINieIahxk+ueDOKckoxBTEGrlbe+oiBmzTIO1x12GzUSeIGRaqobSRve82axpc48gaLk+gKmeUeMyZQVc1TL7qZ5da99EbGMB4w1oa0cwQYVVUvrHufI5z3uN3OcS5zjylx1krbZPZI12UlzS08krRqLhZrAeTfHENvzXX5yOwM5S19PSgkb6+ziNoYAXSEc4a1xVwcNoIsLiZDCxrI4wGta3UAB955+MoKi5QZFYhk43TqqaSNmzT717AeIF7CQD0rn1d2spWVsbo5Gtex7S1zXC4c0ixBCp1lfg/tBX1NONkUrg3jJZe8ZPPolqCa8x2cJ+Mf4GrcXSsbeGQm7pGNHfMceNzRrB4xe+y5l2WQQtLnEBrQSSdQAAuSTxBUwyexV2B1cFQy94ZGu1cYB75vQRcedWJz6ZQHDcJ0Yzrq3NjuDr3stL5COUEAN6HoIjzpZxJcr5nRxOc2jYe8Zs30g++yDaSeIHYLcd1wKLeZF5OPyrrYqZh0dM3e7boRt1vd022cpICDRormZOZM0mTUQjpomMAGt1gXvPK9+1x/8AhZeGVmSFJlXC6OojaXEHRkAAkjPEWv2+bYeNBT+qqX1btKRznus0XcbkhrQ1oueQADzLyWwx/CX4FVTU8nu4XlpPEbHU4cxFj51r0FpcxfAdP8qbt3rvlwOYvgOn+VN2713yCuGP+F1HXS9o5YCz8f8AC6jrpe0csBWGvTCrZOqe7Iw736LrGesFZZVpw736LrGesFZZR2v51SvhnKwqx1Gpzuk/erOKsdRtd0n71nQf2/GPE+Vf1ZsL6vgX1RyVcxktkjHg7nzPAfPI97tI697DnEhrOQ2Os8fQunXCZbZwBgchgga2SVvu3OvoMuLhthrc63OLc+wc7hmdSojkHsiOJ8d9egCxwHKLuIPQfSF1eRmyRxuP/pwYp4Euri8vci48ajdLC0NqWi+oW363wXfvch8x1bOwpp21TGvYQ5rwHNI2EEXB9C9Fope1Lbw6MmOuSvDbkrCi6DL6gGHYjO1os1zg8f72hx/5Fw8y59T1LcVYn7Vq9Jpaaz8CIiy8NxukvD6byf8AFeoiUu7pLw+m8n/FeoiVdWxPe5p94resi9V6mhQvuafeK3rIvVepoQEREHC57uAqrph/mYlVZWpz3cBVXTD/ADMSqsg6/NJw1RdYezepe3R/BcHlbOwnUQ5pOGqLrD2b1Lu6P4Lg8rZ2E6Cuakzc+RNkxi5AJZBKW8xuxtx5nOHnUZqT9zxwu7yaT140FlFzeceITYRXBwuPY8p87WFzT6QF0i5/OFwTXeSz9k5BTxbXJM2r6TyiHtWrVLa5KeH0nlEPatQWfzt8C1vVjtGKpatpnb4FrerHaMVS0HpBM6ndpMcWuF7EGxFxY2I5iV5r2oqR9dIyOJpfJI4Na0ay5xNgApDy/wA1kmSdBBUhxkcNVVb3MbnHvCz93XoEnadE8dgHB4LiTsHqIp2BjnQva8B7Q5pLTexB+/aNosVb/JTKGHKmkjqYT3rxradsbx7pjucH0ix2EKma7rNPlycjqq0hJpZiBK3boH4MrRyjjttF9pAQWBznzmnweuI44HN8z+8P2OKqIrg5dUvtvhNW2Oz9OneWWsQ4hmmyx472HpVPkH7ildAQ5pLXDYQSCNVjrCyPbSf46b6R35rMySoqfEa2CKqe+OGR4a57CAW6QIYbuBAGkW3JGy6nX9guG/H13z4f7SCv3tpP8dN9I781jyyOlJLiXE7STcnpJVif2C4b8fXfPh/tJ+wXDfj6758P9pBXNS3nrqHy0GC6V7upi5w/e3qnvr5dZXY/sFw34+u+fD/aWp3ReFbxS0D230IXPi+dG0s89oSgglTDubKZr6yqkPumQtaOh8l3dmFDykjMNjrcIxTe5HBrKlhjF9Q3zSDo7nnsWjneEFm0REFT88fDlZ8qPsI1xi6bOXiTMWxarljILDJZpGsODGiPSB4wdG/nXMoLS5i+A6f5U3bvXfLgcxfAdP8AKm7d675BXDH/AAuo66XtHLAWfj/hdR10vaOWArDXphVsnVPdkYd79F1jPWCssq04d79F1jPWCsso7X86pXwzlYVY6ja7pP3qzirHUbXdJ+9Z0H9vxjxPlX9WbC+r4F9UclVbsceZKqcnWTLIT9I5YSy8X8Im62T1ysRWGvKFVv1SnjNtKZcLpyTewePM2Z4aPQAF0y5bNjwXB/F7eRdSoLN7lu8rLg9qvaEKZ2hbEf4Uf3uXGLtM7fCP8KP73Li1M6f2q9kBqvet3ERFtc7cbpLw+m8n/FeoiU27oHBKrFK2ndBT1EzRBYmOJ8gB315sS0aios7kcR8Rrvq036VXVsYNBi1RhoIhmmiDrXEcj4722X0TrWV3UV3jlZ9PL+pencjiPiNd9Wm/SncjiPiNd9Wm/Sg8+6iu8crPp5f1J3UV3jlZ9PL+pencjiPiNd9Wm/SncjiPiNd9Wm/SgnrOI8y5J6TiXOMFGSSSSSZICSSdZPOq1qzeXOHzVOS4hZFK+XeKMb21jnPu18OkNAC9xY35LFV+7kcR8Rrvq036UG1zScNUXWHs3qWt0hwbT+Ut7GVRzmuyaraLF6R8tJVxsa86TnwSsa3/AKbhrcW2ClHdAYbPimHwNgilmcKgEtjY6Qgb1ILkNFwLka+dBWtSfueOF3eTSevGuK7kcR8Rrvq036VI2YjAavDcUc+emqYmex5BpSQyRtuXx2Gk4WvqPoQWDXP5wuCa7yWfsnLoFosuoXVOGVrGNc97qeYNa0FznExuAAaNZJ5EFOVtclPD6TyiHtWr17kcR8Rrvq036Vssmcla+GtpXOo6xrWzwkk08oAAlaSSS3UEFiM7fAtb1Y7RiqWrc50aZ9ZhFWyNj5HuYA1rGl7nHfG6g0ayqwdyOI+I131ab9KDPzXcM0XXN/qrZYhRR4jE+KVodHI0tc08bXCxCrFm4yZrqTFqN8lJVsY2Zpc50ErWtGvWXFtgFaVBTzLnJiTJGtkp33LR30bj/wCSNxOg7p1EHnaVz6tNngyL7rKIuibepp7uittePhxecC45wOUqufcjiPiNd9Wm/SglnMPl7pgYdUu5fYznHi2mEn0lvnH+UKPs6eSDska97Q3/AA8xc+A8Wjfvo+lhNujRPGtVFkricDg5tHXtc0gtcKeYFpBuCCG6iDxqxGANGcXC95xSlmjlZYP3yJ8J0wO9nhcQLE67gbDcEWOsKtKSskM8tdgDGxTNbVxNFm6biyRoGwCUA3HygTzr1yszK12FOLqS1XFxWsyVo5HRk2dyXbe/IFHeIYXPhhtPDNEeSSN0frBBO0Of+lI76kqAeMB7HD0m33LErd0Cwe9UTjzvmDf+LWH71BK2GH4JVYnbeKeeW/xcT3j0gILDZps482WtRUxzshj0GMfE1gdfR0i2QuLidLWY9ltq6vOBk53VYfPTi2m5ulETqAkb3zLniBIsTyOKi7MtkLiWA13smeIQxGN7HB726bg6zhZjbkd81vurKc0FIamB1K9zHtLXscWuadRa5ps4EcoIK82uLTcaiNh5FZfOhmrjysJqKYtiqrd9cd5OALDTt7l2zvtfIRsIgDHcla3J4kVNPNEB8It0meaVt2nzFB3eTefCtwuMR1EcdUGiwe5xjkPy3gEO4tdr8pKx8rc9FbjsTooWMpWPFnFji+Qg7QJDbRB5gDzqNWNMhAAJJNgBrJJ2ABdzkhmqxDKJ7S+N1NDxyytLTb9yI2c8+gc4QcIimbPDkK7DocOhoKeeVkTJw4xxvldcujdpyFo2uJceLYQNQsoz7kcR8Rrvq036UFisxfAdP8qbtnrv1wOZCkmocJZHNHLE9ssveyMdG6xcHA6Lhe2td8grhj/hdR10vaOWAs/H/C6jrpe0csBWGvTCrZOqe7Iw736LrGesFZZVooHBs0ZOoB7L83fBWG9vqTxmm+mj/NR+viZmuyU8MmIi27Yqsk3undJ+9WK9vqTxmm+mj/NV0lN3HpP3rOgiY4t2PE5iYrt/qzgRa4Y9SeM0300f5p7fUnjNN9NH+aj+G30lOOv2r7i/hE3WyeuViLKxVwfUTEEEGR5BGsEF5sQViqfryhV79Up1zY8Fwfxe3kXUris3WLU9LhsDZJ4WOG+Xa6RjSLzPIuCb7CF0nt9SeM0300f5qEzVnzLenzKx4LV8qvr8QibO3wj/AAo/vcuLXXZ0aqOrr9KN7Ht3pgu1wcL3dcXC5FS+D269kDqvet3ERFtaFnkRFXVsEREBERAREQEREBERAREQEREBERAREQEREBERATaiIPw2FrdjWjzBftEQEREBERB+WxhmwAdAsv0iICIiAiIgrhj/AIXUddL2jlgLZZTRGCtqWuFiJpfteSD6CCtarBTphVsnXPcREXp4EREBERAREQEREBERARZOG0L8SlbFGLudew6Glx+wFF5tkrX0mWymK943rG6yqIir60CIiAiIgIiICIiAiIgIiICIiAiIgIiICIiAiIgIiICIiAiIgIiICIiAiIgIiIOEzgZDHHHb/T6ImsA9p1CUAWB0uJwGrXqItssojrqKSgeWSN0XDaLg/aDZfUUlostp/hPKER4hgpWPMjnLHREUgihERAREQEREBERAWTh9BJiTwyJuk47BdrftcbIi85LcNZmGzFSL3is/KX83+RPtBeactdO4WAGtsTTtF+Nx4z5hx3Iigr3te3FZZMeOuOvDXk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IHEBQUEhQRFBQUFxcbFxgXFRYTGRQYGBMXFxQWFhMZIDQgGBomHRYVIjUiJTUrMC4uGB8zODMsNygtMCsBCgoKDg0OGhAQGy8iHyQxNyw3NCwrLDY0LywrNzc3LCwwMiwsLCwvNCw4LCwxLDcsNCw0NiwsKzc3LCs0NDA3Lf/AABEIAHcBpwMBIgACEQEDEQH/xAAcAAEAAgMBAQEAAAAAAAAAAAAABwgEBQYDAQL/xABPEAABAwIBBQkIDwYFBQAAAAABAAIDBBEFBgcSITEIEzVBUWFxc7MWIjRUdIGRshQVMjNCU3KSk5ShscPR0hdig7TB0yRSY4KiIyVDZPD/xAAaAQEAAgMBAAAAAAAAAAAAAAAABQYBAwQC/8QAKBEBAAIBAgQHAAMBAAAAAAAAAAECAwQREjEycQUTITNBUYEiQmEU/9oADAMBAAIRAxEAPwCcUREBERAREQEREBERAREQEREBERAREQEREBERAREQEREBERAREQEREBERAREQEREEaZx8tpKOQ0tM7Qc22+yD3QJFwxh4tRFzt121WKi+ed1QdJ7nOJ43EuJ85WblE4vrKknWd/l7Ry16ncOKtKxsreozWyXneRERbXOIiICIiAiIgIiIC9KeofTO0o3vY7la4tPpC80QidksZt8tX4i/2NUu0n2JjkNgXaIuWO5Ta5vx2N9e36orpah1I8PYbOF7HkuCD9hKLgy6LitvX0SmDxDhptf1lZguAXzTHKFX7dHPLK+m2+D/AIr1Eu/nlPpKjEwu4DdfVDO5sfpwVvWReo9TMgIiIC+E2XJ50Mqzkfh75mAGV7mxxXFwHuDjpEczWuPOQBxqreJ45UYs8vnmmlcTe73udbmAvZo5hYBBdFFV/NdnAqcDrIYnyySU0r2sex7i4M03BofGT7kgm5A1EX47EWgQEREBERAREQCbL86Y5QuTzt6sFrerHaMVUN/PKfSUF3NIHjC+qpObGUvxii1n35vHzFW2QEREBERAREQEREBERAREQEREHwuA4wvmmOUKqud+Usxus2+6j4/9CNcdv55T6Sgu4DdfVwOY03wSn+VN2713yCuGP+F1HXS9o5YCz8f8LqOul7RywFYa9MKtk6p7iLKwmhdic8ULdRke1t9trmxdbmFz5lYHBMAp8DjDIY2jVrcQC955XO2n7uSy0Z9RGL43l0abSWz7zvtCuiKxWO5P0+OxlkzGk2714AD2Hla7i6Nh41X3EqM4fNJE7WY3uYTy6LiLjmNrpg1EZfjaWNTpbYNvXeJY6Ii6HKIiICIiAiIgIiINxukvD6byf8V6iJS7ukvD6byf8V6iJV1bE97mn3it6yL1XqaFC+5p94resi9V6mhAREQcbnYyXflZhr4otc0bmyxC9tJzQ4Ftzq1te8C+q9lVSspZKF7o5WPje02c1wLXNPIWnWFderq46JhfK9kbBa7nuDGi5sLuOoayAtRUY7hlTbTqKB9tmlLC63RcoK5Zqsi58pa2GTQcKaGRr5JCCGnQcHb20/CcSLatl7q1S1dJj9FO5scVTSucdTWMmjJOrY1oOvzLKr8Rhw1odNLFE0mwMj2xgmxNgXHWbA6uZBlItR3U0HjlH9PF+pZFFjdLiD9CGop5X2J0WSse6wtc6LTe2selBnosPFMVgwhmnUSxQs5ZHtYCeQX2nmC5Z+dfBmO0fZjb3tqinLfnhmjbnug7VFrsHx6lxsE008MwG3Qe1xb8po1jzrYoOQzt8C1vVjtGKpatpnb4FrerHaMVS0HU5ruGaLrm/wBVbpVFzXcM0XXN/qrdICLl8uMuqXIpkZqN8c6UkNZGGueQB3zyHOADRqG3aem3Ift7w74iu+ZD/cQSuiiymz50FW9rI6ave95DWtbHES5xNgAN81klShC8yNaS0sJAJabEtJGtpLSRccxIQftFz+VGWlDkqP8AFTNa47I23fI7/Y3WBzmw51HOI7oCCM/9CjlkHLJK2H7GhyCZkUIU26CaXDfKEhvGW1AcR0NMYv6Qu7yTzn4dlO4RxyGKZ2yOYBjnHka4EtceYG/Mg7RERARedRO2ma573NYxoJc5xDQ0DaS46gFGmUOe7DsMcWwNlqnC+tg0I7ji3x2s9IBCCT0UGN3QZvroBbynX2S7LJbO/h2PvEbi+mlcbNEwAa48jZQbfOtdBCGePhys+VH2Ea4xdnnj4crPlR9hGuMQWlzF8B0/ypu3eu+XA5i+A6f5U3bvXfIK4Y/4XUddL2jlgLPx/wALqOul7RywFYa9MKtk6p7szB684XURTAX3t7XW5QDrHnFx51YbCcUhxeISQvD2nk2tPI4fBPMVW5rS42GsnYOVbSDBq6nN2QVjDytilafSAubU4K5NpmdpdWk1NsW8RG8J7xnF4cFiMkzw1o2Djcf8rW8ZVeMUrDiM8srhYyPc63JpOJt5r2WZNgtdUG76esceV0Urj6SFqiLLOmwVx77TvJq9TbLtExtAi2Pc/WeK1X0Mn5L73P1nitV9DJ+S38dfty+Xb6lrUX6LC06JB0r2tbXe9rW5breUmReIVYu2mksf8xbH9jyCs2vWvOditLW6Y3aFFvK3I+voRd9NLYbS3Rkt06BK0aVtFuU7sWpavVGwiIsvIiIg3G6S8PpvJ/xXqIlLu6S8PpvJ/wAV6iJV1bE97mn3it6yL1XqaFC+5p94resi9V6mhAREQcLnu4CqumH+ZiVVlanPdwFVdMP8zEqrIOvzScNUXWHs3qXd0eP+2QH/ANpnYTfkoizScNUXWHs3qXt0fwXB5WzsJ0Fcl1mbjKpuR9TNUFum72O9kbeJ0jnx6OkeJosSei3GuTWZhGGS4zPHBC0vklcGtHOeMniAFyTxAFB6Y7jdRlBO6apkdJI7jOxo4mtbsa0cgWvVicCzE0VPGPZUs00pHfaDhGwHkaLaR6Sddtg2Lh86maruTiFTSvfJT3Aka+xfEXGzXaQADmEm2wEEjbfUEa0NZJh8jZIXvjkYbtc0lrmnmIVmcz+X5ywgdHOW+yoANMgAb6w6hKGjUDfUQNV7HVewq+uwzS4scIxilcCQJHiJw5RL3gB5g4tP+1BYTO3wLW9WO0Yqlq2mdvgWt6sdoxVLQdTmu4Zouub/AFVqsoMZhyfppKid2jHG255SdjWtHG4mwHSqq5ruGKLrm/1W/wA82XfdTU7xA69LTuOiQdU0msOk52i5Dea5+FqDkMr8o5sq6uSpm1F2prb3EbB7hjeYfaSTxrURxmUhrQS4kAAC5JOoAAbSvyrD5m82ftM1tbWM/wAQ4XijcPeAR7pw+MI4vgjn2Bm5oc2gyZYKqqaDVvHetOsUzSLED/UINieIahxk+ueDOKckoxBTEGrlbe+oiBmzTIO1x12GzUSeIGRaqobSRve82axpc48gaLk+gKmeUeMyZQVc1TL7qZ5da99EbGMB4w1oa0cwQYVVUvrHufI5z3uN3OcS5zjylx1krbZPZI12UlzS08krRqLhZrAeTfHENvzXX5yOwM5S19PSgkb6+ziNoYAXSEc4a1xVwcNoIsLiZDCxrI4wGta3UAB955+MoKi5QZFYhk43TqqaSNmzT717AeIF7CQD0rn1d2spWVsbo5Gtex7S1zXC4c0ixBCp1lfg/tBX1NONkUrg3jJZe8ZPPolqCa8x2cJ+Mf4GrcXSsbeGQm7pGNHfMceNzRrB4xe+y5l2WQQtLnEBrQSSdQAAuSTxBUwyexV2B1cFQy94ZGu1cYB75vQRcedWJz6ZQHDcJ0Yzrq3NjuDr3stL5COUEAN6HoIjzpZxJcr5nRxOc2jYe8Zs30g++yDaSeIHYLcd1wKLeZF5OPyrrYqZh0dM3e7boRt1vd022cpICDRormZOZM0mTUQjpomMAGt1gXvPK9+1x/8AhZeGVmSFJlXC6OojaXEHRkAAkjPEWv2+bYeNBT+qqX1btKRznus0XcbkhrQ1oueQADzLyWwx/CX4FVTU8nu4XlpPEbHU4cxFj51r0FpcxfAdP8qbt3rvlwOYvgOn+VN2713yCuGP+F1HXS9o5YCz8f8AC6jrpe0csBWGvTCrZOqe7Iw736LrGesFZZVpw736LrGesFZZR2v51SvhnKwqx1Gpzuk/erOKsdRtd0n71nQf2/GPE+Vf1ZsL6vgX1RyVcxktkjHg7nzPAfPI97tI697DnEhrOQ2Os8fQunXCZbZwBgchgga2SVvu3OvoMuLhthrc63OLc+wc7hmdSojkHsiOJ8d9egCxwHKLuIPQfSF1eRmyRxuP/pwYp4Euri8vci48ajdLC0NqWi+oW363wXfvch8x1bOwpp21TGvYQ5rwHNI2EEXB9C9Fope1Lbw6MmOuSvDbkrCi6DL6gGHYjO1os1zg8f72hx/5Fw8y59T1LcVYn7Vq9Jpaaz8CIiy8NxukvD6byf8AFeoiUu7pLw+m8n/FeoiVdWxPe5p94resi9V6mhQvuafeK3rIvVepoQEREHC57uAqrph/mYlVZWpz3cBVXTD/ADMSqsg6/NJw1RdYezepe3R/BcHlbOwnUQ5pOGqLrD2b1Lu6P4Lg8rZ2E6Cuakzc+RNkxi5AJZBKW8xuxtx5nOHnUZqT9zxwu7yaT140FlFzeceITYRXBwuPY8p87WFzT6QF0i5/OFwTXeSz9k5BTxbXJM2r6TyiHtWrVLa5KeH0nlEPatQWfzt8C1vVjtGKpatpnb4FrerHaMVS0HpBM6ndpMcWuF7EGxFxY2I5iV5r2oqR9dIyOJpfJI4Na0ay5xNgApDy/wA1kmSdBBUhxkcNVVb3MbnHvCz93XoEnadE8dgHB4LiTsHqIp2BjnQva8B7Q5pLTexB+/aNosVb/JTKGHKmkjqYT3rxradsbx7pjucH0ix2EKma7rNPlycjqq0hJpZiBK3boH4MrRyjjttF9pAQWBznzmnweuI44HN8z+8P2OKqIrg5dUvtvhNW2Oz9OneWWsQ4hmmyx472HpVPkH7ildAQ5pLXDYQSCNVjrCyPbSf46b6R35rMySoqfEa2CKqe+OGR4a57CAW6QIYbuBAGkW3JGy6nX9guG/H13z4f7SCv3tpP8dN9I781jyyOlJLiXE7STcnpJVif2C4b8fXfPh/tJ+wXDfj6758P9pBXNS3nrqHy0GC6V7upi5w/e3qnvr5dZXY/sFw34+u+fD/aWp3ReFbxS0D230IXPi+dG0s89oSgglTDubKZr6yqkPumQtaOh8l3dmFDykjMNjrcIxTe5HBrKlhjF9Q3zSDo7nnsWjneEFm0REFT88fDlZ8qPsI1xi6bOXiTMWxarljILDJZpGsODGiPSB4wdG/nXMoLS5i+A6f5U3bvXfLgcxfAdP8AKm7d675BXDH/AAuo66XtHLAWfj/hdR10vaOWArDXphVsnVPdkYd79F1jPWCssq04d79F1jPWCsso7X86pXwzlYVY6ja7pP3qzirHUbXdJ+9Z0H9vxjxPlX9WbC+r4F9UclVbsceZKqcnWTLIT9I5YSy8X8Im62T1ysRWGvKFVv1SnjNtKZcLpyTewePM2Z4aPQAF0y5bNjwXB/F7eRdSoLN7lu8rLg9qvaEKZ2hbEf4Uf3uXGLtM7fCP8KP73Li1M6f2q9kBqvet3ERFtc7cbpLw+m8n/FeoiU27oHBKrFK2ndBT1EzRBYmOJ8gB315sS0aios7kcR8Rrvq036VXVsYNBi1RhoIhmmiDrXEcj4722X0TrWV3UV3jlZ9PL+pencjiPiNd9Wm/SncjiPiNd9Wm/Sg8+6iu8crPp5f1J3UV3jlZ9PL+pencjiPiNd9Wm/SncjiPiNd9Wm/SgnrOI8y5J6TiXOMFGSSSSSZICSSdZPOq1qzeXOHzVOS4hZFK+XeKMb21jnPu18OkNAC9xY35LFV+7kcR8Rrvq036UG1zScNUXWHs3qWt0hwbT+Ut7GVRzmuyaraLF6R8tJVxsa86TnwSsa3/AKbhrcW2ClHdAYbPimHwNgilmcKgEtjY6Qgb1ILkNFwLka+dBWtSfueOF3eTSevGuK7kcR8Rrvq036VI2YjAavDcUc+emqYmex5BpSQyRtuXx2Gk4WvqPoQWDXP5wuCa7yWfsnLoFosuoXVOGVrGNc97qeYNa0FznExuAAaNZJ5EFOVtclPD6TyiHtWr17kcR8Rrvq036Vssmcla+GtpXOo6xrWzwkk08oAAlaSSS3UEFiM7fAtb1Y7RiqWrc50aZ9ZhFWyNj5HuYA1rGl7nHfG6g0ayqwdyOI+I131ab9KDPzXcM0XXN/qrZYhRR4jE+KVodHI0tc08bXCxCrFm4yZrqTFqN8lJVsY2Zpc50ErWtGvWXFtgFaVBTzLnJiTJGtkp33LR30bj/wCSNxOg7p1EHnaVz6tNngyL7rKIuibepp7uittePhxecC45wOUqufcjiPiNd9Wm/SglnMPl7pgYdUu5fYznHi2mEn0lvnH+UKPs6eSDska97Q3/AA8xc+A8Wjfvo+lhNujRPGtVFkricDg5tHXtc0gtcKeYFpBuCCG6iDxqxGANGcXC95xSlmjlZYP3yJ8J0wO9nhcQLE67gbDcEWOsKtKSskM8tdgDGxTNbVxNFm6biyRoGwCUA3HygTzr1yszK12FOLqS1XFxWsyVo5HRk2dyXbe/IFHeIYXPhhtPDNEeSSN0frBBO0Of+lI76kqAeMB7HD0m33LErd0Cwe9UTjzvmDf+LWH71BK2GH4JVYnbeKeeW/xcT3j0gILDZps482WtRUxzshj0GMfE1gdfR0i2QuLidLWY9ltq6vOBk53VYfPTi2m5ulETqAkb3zLniBIsTyOKi7MtkLiWA13smeIQxGN7HB726bg6zhZjbkd81vurKc0FIamB1K9zHtLXscWuadRa5ps4EcoIK82uLTcaiNh5FZfOhmrjysJqKYtiqrd9cd5OALDTt7l2zvtfIRsIgDHcla3J4kVNPNEB8It0meaVt2nzFB3eTefCtwuMR1EcdUGiwe5xjkPy3gEO4tdr8pKx8rc9FbjsTooWMpWPFnFji+Qg7QJDbRB5gDzqNWNMhAAJJNgBrJJ2ABdzkhmqxDKJ7S+N1NDxyytLTb9yI2c8+gc4QcIimbPDkK7DocOhoKeeVkTJw4xxvldcujdpyFo2uJceLYQNQsoz7kcR8Rrvq036UFisxfAdP8qbtnrv1wOZCkmocJZHNHLE9ssveyMdG6xcHA6Lhe2td8grhj/hdR10vaOWAs/H/C6jrpe0csBWGvTCrZOqe7Iw736LrGesFZZVooHBs0ZOoB7L83fBWG9vqTxmm+mj/NR+viZmuyU8MmIi27Yqsk3undJ+9WK9vqTxmm+mj/NV0lN3HpP3rOgiY4t2PE5iYrt/qzgRa4Y9SeM0300f5p7fUnjNN9NH+aj+G30lOOv2r7i/hE3WyeuViLKxVwfUTEEEGR5BGsEF5sQViqfryhV79Up1zY8Fwfxe3kXUris3WLU9LhsDZJ4WOG+Xa6RjSLzPIuCb7CF0nt9SeM0300f5qEzVnzLenzKx4LV8qvr8QibO3wj/AAo/vcuLXXZ0aqOrr9KN7Ht3pgu1wcL3dcXC5FS+D269kDqvet3ERFtaFnkRFXVsEREBERAREQEREBERAREQEREBERAREQEREBERATaiIPw2FrdjWjzBftEQEREBERB+WxhmwAdAsv0iICIiAiIgrhj/AIXUddL2jlgLZZTRGCtqWuFiJpfteSD6CCtarBTphVsnXPcREXp4EREBERAREQEREBERARZOG0L8SlbFGLudew6Glx+wFF5tkrX0mWymK943rG6yqIir60CIiAiIgIiICIiAiIgIiICIiAiIgIiICIiAiIgIiICIiAiIgIiICIiAiIgIiIOEzgZDHHHb/T6ImsA9p1CUAWB0uJwGrXqItssojrqKSgeWSN0XDaLg/aDZfUUlostp/hPKER4hgpWPMjnLHREUgihERAREQEREBERAWTh9BJiTwyJuk47BdrftcbIi85LcNZmGzFSL3is/KX83+RPtBeactdO4WAGtsTTtF+Nx4z5hx3Iigr3te3FZZMeOuOvDXk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HEBQUEhQRFBQUFxcbFxgXFRYTGRQYGBMXFxQWFhMZIDQgGBomHRYVIjUiJTUrMC4uGB8zODMsNygtMCsBCgoKDg0OGhAQGy8iHyQxNyw3NCwrLDY0LywrNzc3LCwwMiwsLCwvNCw4LCwxLDcsNCw0NiwsKzc3LCs0NDA3Lf/AABEIAHcBpwMBIgACEQEDEQH/xAAcAAEAAgMBAQEAAAAAAAAAAAAABwgEBQYDAQL/xABPEAABAwIBBQkIDwYFBQAAAAABAAIDBBEFBgcSITEIEzVBUWFxc7MWIjRUdIGRshQVMjNCU3KSk5ShscPR0hdig7TB0yRSY4KiIyVDZPD/xAAaAQEAAgMBAAAAAAAAAAAAAAAABQYBAwQC/8QAKBEBAAIBAgQHAAMBAAAAAAAAAAECAwQREjEycQUTITNBUYEiQmEU/9oADAMBAAIRAxEAPwCcUREBERAREQEREBERAREQEREBERAREQEREBERAREQEREBERAREQEREBERAREQEREEaZx8tpKOQ0tM7Qc22+yD3QJFwxh4tRFzt121WKi+ed1QdJ7nOJ43EuJ85WblE4vrKknWd/l7Ry16ncOKtKxsreozWyXneRERbXOIiICIiAiIgIiIC9KeofTO0o3vY7la4tPpC80QidksZt8tX4i/2NUu0n2JjkNgXaIuWO5Ta5vx2N9e36orpah1I8PYbOF7HkuCD9hKLgy6LitvX0SmDxDhptf1lZguAXzTHKFX7dHPLK+m2+D/AIr1Eu/nlPpKjEwu4DdfVDO5sfpwVvWReo9TMgIiIC+E2XJ50Mqzkfh75mAGV7mxxXFwHuDjpEczWuPOQBxqreJ45UYs8vnmmlcTe73udbmAvZo5hYBBdFFV/NdnAqcDrIYnyySU0r2sex7i4M03BofGT7kgm5A1EX47EWgQEREBERAREQCbL86Y5QuTzt6sFrerHaMVUN/PKfSUF3NIHjC+qpObGUvxii1n35vHzFW2QEREBERAREQEREBERAREQEREHwuA4wvmmOUKqud+Usxus2+6j4/9CNcdv55T6Sgu4DdfVwOY03wSn+VN2713yCuGP+F1HXS9o5YCz8f8LqOul7RywFYa9MKtk6p7iLKwmhdic8ULdRke1t9trmxdbmFz5lYHBMAp8DjDIY2jVrcQC955XO2n7uSy0Z9RGL43l0abSWz7zvtCuiKxWO5P0+OxlkzGk2714AD2Hla7i6Nh41X3EqM4fNJE7WY3uYTy6LiLjmNrpg1EZfjaWNTpbYNvXeJY6Ii6HKIiICIiAiIgIiINxukvD6byf8V6iJS7ukvD6byf8V6iJV1bE97mn3it6yL1XqaFC+5p94resi9V6mhAREQcbnYyXflZhr4otc0bmyxC9tJzQ4Ftzq1te8C+q9lVSspZKF7o5WPje02c1wLXNPIWnWFderq46JhfK9kbBa7nuDGi5sLuOoayAtRUY7hlTbTqKB9tmlLC63RcoK5Zqsi58pa2GTQcKaGRr5JCCGnQcHb20/CcSLatl7q1S1dJj9FO5scVTSucdTWMmjJOrY1oOvzLKr8Rhw1odNLFE0mwMj2xgmxNgXHWbA6uZBlItR3U0HjlH9PF+pZFFjdLiD9CGop5X2J0WSse6wtc6LTe2selBnosPFMVgwhmnUSxQs5ZHtYCeQX2nmC5Z+dfBmO0fZjb3tqinLfnhmjbnug7VFrsHx6lxsE008MwG3Qe1xb8po1jzrYoOQzt8C1vVjtGKpatpnb4FrerHaMVS0HU5ruGaLrm/wBVbpVFzXcM0XXN/qrdICLl8uMuqXIpkZqN8c6UkNZGGueQB3zyHOADRqG3aem3Ift7w74iu+ZD/cQSuiiymz50FW9rI6ave95DWtbHES5xNgAN81klShC8yNaS0sJAJabEtJGtpLSRccxIQftFz+VGWlDkqP8AFTNa47I23fI7/Y3WBzmw51HOI7oCCM/9CjlkHLJK2H7GhyCZkUIU26CaXDfKEhvGW1AcR0NMYv6Qu7yTzn4dlO4RxyGKZ2yOYBjnHka4EtceYG/Mg7RERARedRO2ma573NYxoJc5xDQ0DaS46gFGmUOe7DsMcWwNlqnC+tg0I7ji3x2s9IBCCT0UGN3QZvroBbynX2S7LJbO/h2PvEbi+mlcbNEwAa48jZQbfOtdBCGePhys+VH2Ea4xdnnj4crPlR9hGuMQWlzF8B0/ypu3eu+XA5i+A6f5U3bvXfIK4Y/4XUddL2jlgLPx/wALqOul7RywFYa9MKtk6p7szB684XURTAX3t7XW5QDrHnFx51YbCcUhxeISQvD2nk2tPI4fBPMVW5rS42GsnYOVbSDBq6nN2QVjDytilafSAubU4K5NpmdpdWk1NsW8RG8J7xnF4cFiMkzw1o2Djcf8rW8ZVeMUrDiM8srhYyPc63JpOJt5r2WZNgtdUG76esceV0Urj6SFqiLLOmwVx77TvJq9TbLtExtAi2Pc/WeK1X0Mn5L73P1nitV9DJ+S38dfty+Xb6lrUX6LC06JB0r2tbXe9rW5breUmReIVYu2mksf8xbH9jyCs2vWvOditLW6Y3aFFvK3I+voRd9NLYbS3Rkt06BK0aVtFuU7sWpavVGwiIsvIiIg3G6S8PpvJ/xXqIlLu6S8PpvJ/wAV6iJV1bE97mn3it6yL1XqaFC+5p94resi9V6mhAREQcLnu4CqumH+ZiVVlanPdwFVdMP8zEqrIOvzScNUXWHs3qXd0eP+2QH/ANpnYTfkoizScNUXWHs3qXt0fwXB5WzsJ0Fcl1mbjKpuR9TNUFum72O9kbeJ0jnx6OkeJosSei3GuTWZhGGS4zPHBC0vklcGtHOeMniAFyTxAFB6Y7jdRlBO6apkdJI7jOxo4mtbsa0cgWvVicCzE0VPGPZUs00pHfaDhGwHkaLaR6Sddtg2Lh86maruTiFTSvfJT3Aka+xfEXGzXaQADmEm2wEEjbfUEa0NZJh8jZIXvjkYbtc0lrmnmIVmcz+X5ywgdHOW+yoANMgAb6w6hKGjUDfUQNV7HVewq+uwzS4scIxilcCQJHiJw5RL3gB5g4tP+1BYTO3wLW9WO0Yqlq2mdvgWt6sdoxVLQdTmu4Zouub/AFVqsoMZhyfppKid2jHG255SdjWtHG4mwHSqq5ruGKLrm/1W/wA82XfdTU7xA69LTuOiQdU0msOk52i5Dea5+FqDkMr8o5sq6uSpm1F2prb3EbB7hjeYfaSTxrURxmUhrQS4kAAC5JOoAAbSvyrD5m82ftM1tbWM/wAQ4XijcPeAR7pw+MI4vgjn2Bm5oc2gyZYKqqaDVvHetOsUzSLED/UINieIahxk+ueDOKckoxBTEGrlbe+oiBmzTIO1x12GzUSeIGRaqobSRve82axpc48gaLk+gKmeUeMyZQVc1TL7qZ5da99EbGMB4w1oa0cwQYVVUvrHufI5z3uN3OcS5zjylx1krbZPZI12UlzS08krRqLhZrAeTfHENvzXX5yOwM5S19PSgkb6+ziNoYAXSEc4a1xVwcNoIsLiZDCxrI4wGta3UAB955+MoKi5QZFYhk43TqqaSNmzT717AeIF7CQD0rn1d2spWVsbo5Gtex7S1zXC4c0ixBCp1lfg/tBX1NONkUrg3jJZe8ZPPolqCa8x2cJ+Mf4GrcXSsbeGQm7pGNHfMceNzRrB4xe+y5l2WQQtLnEBrQSSdQAAuSTxBUwyexV2B1cFQy94ZGu1cYB75vQRcedWJz6ZQHDcJ0Yzrq3NjuDr3stL5COUEAN6HoIjzpZxJcr5nRxOc2jYe8Zs30g++yDaSeIHYLcd1wKLeZF5OPyrrYqZh0dM3e7boRt1vd022cpICDRormZOZM0mTUQjpomMAGt1gXvPK9+1x/8AhZeGVmSFJlXC6OojaXEHRkAAkjPEWv2+bYeNBT+qqX1btKRznus0XcbkhrQ1oueQADzLyWwx/CX4FVTU8nu4XlpPEbHU4cxFj51r0FpcxfAdP8qbt3rvlwOYvgOn+VN2713yCuGP+F1HXS9o5YCz8f8AC6jrpe0csBWGvTCrZOqe7Iw736LrGesFZZVpw736LrGesFZZR2v51SvhnKwqx1Gpzuk/erOKsdRtd0n71nQf2/GPE+Vf1ZsL6vgX1RyVcxktkjHg7nzPAfPI97tI697DnEhrOQ2Os8fQunXCZbZwBgchgga2SVvu3OvoMuLhthrc63OLc+wc7hmdSojkHsiOJ8d9egCxwHKLuIPQfSF1eRmyRxuP/pwYp4Euri8vci48ajdLC0NqWi+oW363wXfvch8x1bOwpp21TGvYQ5rwHNI2EEXB9C9Fope1Lbw6MmOuSvDbkrCi6DL6gGHYjO1os1zg8f72hx/5Fw8y59T1LcVYn7Vq9Jpaaz8CIiy8NxukvD6byf8AFeoiUu7pLw+m8n/FeoiVdWxPe5p94resi9V6mhQvuafeK3rIvVepoQEREHC57uAqrph/mYlVZWpz3cBVXTD/ADMSqsg6/NJw1RdYezepe3R/BcHlbOwnUQ5pOGqLrD2b1Lu6P4Lg8rZ2E6Cuakzc+RNkxi5AJZBKW8xuxtx5nOHnUZqT9zxwu7yaT140FlFzeceITYRXBwuPY8p87WFzT6QF0i5/OFwTXeSz9k5BTxbXJM2r6TyiHtWrVLa5KeH0nlEPatQWfzt8C1vVjtGKpatpnb4FrerHaMVS0HpBM6ndpMcWuF7EGxFxY2I5iV5r2oqR9dIyOJpfJI4Na0ay5xNgApDy/wA1kmSdBBUhxkcNVVb3MbnHvCz93XoEnadE8dgHB4LiTsHqIp2BjnQva8B7Q5pLTexB+/aNosVb/JTKGHKmkjqYT3rxradsbx7pjucH0ix2EKma7rNPlycjqq0hJpZiBK3boH4MrRyjjttF9pAQWBznzmnweuI44HN8z+8P2OKqIrg5dUvtvhNW2Oz9OneWWsQ4hmmyx472HpVPkH7ildAQ5pLXDYQSCNVjrCyPbSf46b6R35rMySoqfEa2CKqe+OGR4a57CAW6QIYbuBAGkW3JGy6nX9guG/H13z4f7SCv3tpP8dN9I781jyyOlJLiXE7STcnpJVif2C4b8fXfPh/tJ+wXDfj6758P9pBXNS3nrqHy0GC6V7upi5w/e3qnvr5dZXY/sFw34+u+fD/aWp3ReFbxS0D230IXPi+dG0s89oSgglTDubKZr6yqkPumQtaOh8l3dmFDykjMNjrcIxTe5HBrKlhjF9Q3zSDo7nnsWjneEFm0REFT88fDlZ8qPsI1xi6bOXiTMWxarljILDJZpGsODGiPSB4wdG/nXMoLS5i+A6f5U3bvXfLgcxfAdP8AKm7d675BXDH/AAuo66XtHLAWfj/hdR10vaOWArDXphVsnVPdkYd79F1jPWCssq04d79F1jPWCsso7X86pXwzlYVY6ja7pP3qzirHUbXdJ+9Z0H9vxjxPlX9WbC+r4F9UclVbsceZKqcnWTLIT9I5YSy8X8Im62T1ysRWGvKFVv1SnjNtKZcLpyTewePM2Z4aPQAF0y5bNjwXB/F7eRdSoLN7lu8rLg9qvaEKZ2hbEf4Uf3uXGLtM7fCP8KP73Li1M6f2q9kBqvet3ERFtc7cbpLw+m8n/FeoiU27oHBKrFK2ndBT1EzRBYmOJ8gB315sS0aios7kcR8Rrvq036VXVsYNBi1RhoIhmmiDrXEcj4722X0TrWV3UV3jlZ9PL+pencjiPiNd9Wm/SncjiPiNd9Wm/Sg8+6iu8crPp5f1J3UV3jlZ9PL+pencjiPiNd9Wm/SncjiPiNd9Wm/SgnrOI8y5J6TiXOMFGSSSSSZICSSdZPOq1qzeXOHzVOS4hZFK+XeKMb21jnPu18OkNAC9xY35LFV+7kcR8Rrvq036UG1zScNUXWHs3qWt0hwbT+Ut7GVRzmuyaraLF6R8tJVxsa86TnwSsa3/AKbhrcW2ClHdAYbPimHwNgilmcKgEtjY6Qgb1ILkNFwLka+dBWtSfueOF3eTSevGuK7kcR8Rrvq036VI2YjAavDcUc+emqYmex5BpSQyRtuXx2Gk4WvqPoQWDXP5wuCa7yWfsnLoFosuoXVOGVrGNc97qeYNa0FznExuAAaNZJ5EFOVtclPD6TyiHtWr17kcR8Rrvq036Vssmcla+GtpXOo6xrWzwkk08oAAlaSSS3UEFiM7fAtb1Y7RiqWrc50aZ9ZhFWyNj5HuYA1rGl7nHfG6g0ayqwdyOI+I131ab9KDPzXcM0XXN/qrZYhRR4jE+KVodHI0tc08bXCxCrFm4yZrqTFqN8lJVsY2Zpc50ErWtGvWXFtgFaVBTzLnJiTJGtkp33LR30bj/wCSNxOg7p1EHnaVz6tNngyL7rKIuibepp7uittePhxecC45wOUqufcjiPiNd9Wm/SglnMPl7pgYdUu5fYznHi2mEn0lvnH+UKPs6eSDska97Q3/AA8xc+A8Wjfvo+lhNujRPGtVFkricDg5tHXtc0gtcKeYFpBuCCG6iDxqxGANGcXC95xSlmjlZYP3yJ8J0wO9nhcQLE67gbDcEWOsKtKSskM8tdgDGxTNbVxNFm6biyRoGwCUA3HygTzr1yszK12FOLqS1XFxWsyVo5HRk2dyXbe/IFHeIYXPhhtPDNEeSSN0frBBO0Of+lI76kqAeMB7HD0m33LErd0Cwe9UTjzvmDf+LWH71BK2GH4JVYnbeKeeW/xcT3j0gILDZps482WtRUxzshj0GMfE1gdfR0i2QuLidLWY9ltq6vOBk53VYfPTi2m5ulETqAkb3zLniBIsTyOKi7MtkLiWA13smeIQxGN7HB726bg6zhZjbkd81vurKc0FIamB1K9zHtLXscWuadRa5ps4EcoIK82uLTcaiNh5FZfOhmrjysJqKYtiqrd9cd5OALDTt7l2zvtfIRsIgDHcla3J4kVNPNEB8It0meaVt2nzFB3eTefCtwuMR1EcdUGiwe5xjkPy3gEO4tdr8pKx8rc9FbjsTooWMpWPFnFji+Qg7QJDbRB5gDzqNWNMhAAJJNgBrJJ2ABdzkhmqxDKJ7S+N1NDxyytLTb9yI2c8+gc4QcIimbPDkK7DocOhoKeeVkTJw4xxvldcujdpyFo2uJceLYQNQsoz7kcR8Rrvq036UFisxfAdP8qbtnrv1wOZCkmocJZHNHLE9ssveyMdG6xcHA6Lhe2td8grhj/hdR10vaOWAs/H/C6jrpe0csBWGvTCrZOqe7Iw736LrGesFZZVooHBs0ZOoB7L83fBWG9vqTxmm+mj/NR+viZmuyU8MmIi27Yqsk3undJ+9WK9vqTxmm+mj/NV0lN3HpP3rOgiY4t2PE5iYrt/qzgRa4Y9SeM0300f5p7fUnjNN9NH+aj+G30lOOv2r7i/hE3WyeuViLKxVwfUTEEEGR5BGsEF5sQViqfryhV79Up1zY8Fwfxe3kXUris3WLU9LhsDZJ4WOG+Xa6RjSLzPIuCb7CF0nt9SeM0300f5qEzVnzLenzKx4LV8qvr8QibO3wj/AAo/vcuLXXZ0aqOrr9KN7Ht3pgu1wcL3dcXC5FS+D269kDqvet3ERFtaFnkRFXVsEREBERAREQEREBERAREQEREBERAREQEREBERATaiIPw2FrdjWjzBftEQEREBERB+WxhmwAdAsv0iICIiAiIgrhj/AIXUddL2jlgLZZTRGCtqWuFiJpfteSD6CCtarBTphVsnXPcREXp4EREBERAREQEREBERARZOG0L8SlbFGLudew6Glx+wFF5tkrX0mWymK943rG6yqIir60CIiAiIgIiICIiAiIgIiICIiAiIgIiICIiAiIgIiICIiAiIgIiICIiAiIgIiIOEzgZDHHHb/T6ImsA9p1CUAWB0uJwGrXqItssojrqKSgeWSN0XDaLg/aDZfUUlostp/hPKER4hgpWPMjnLHREUgihERAREQEREBERAWTh9BJiTwyJuk47BdrftcbIi85LcNZmGzFSL3is/KX83+RPtBeactdO4WAGtsTTtF+Nx4z5hx3Iigr3te3FZZMeOuOvDXk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ggGEQkIBxISFBEVGB0YERgVFRkUGBkfHxAhFh8SFhIYHCweFyUkHBgUHzAmIygpLCw4Fh4xNTwrNTIsLCkBCQoKDgwOGg8PGjUlHiMyNTU1NTQsLDIsLzUyMDU1LC8vNSkqLCwuNS8tLCwsLC0sNCw0KS0pNDUvLDQpKSksNP/AABEIAMwAzAMBIgACEQEDEQH/xAAcAAEBAAMBAQEBAAAAAAAAAAAABgQFBwgDAgH/xAA+EAABAgMCCAoKAgIDAAAAAAAAAQIDBAUHEQYSITE1cXOzFzM0QVFhcoGRshMiU2OTorHB0eEyQoKhFFJi/8QAGgEBAQEBAQEBAAAAAAAAAAAAAAYDBAIFAf/EACoRAAICAQIEBQUBAQAAAAAAAAABAgMEETMhMXGxEhQyUVIFNEFhkROh/9oADAMBAAIRAxEAPwDQAArCEAAAAAAAAAAAAAAAAAAAAAAAAAAAAAAAAAAAAAAAAAAAM2l0afrTvQ0+G5689yZE7TlyJ3lNDsprTkve6Ci9GMq/7uMp3Vw4SZvXj22LWEdSMBvKzgXWaEixZqHexM72eu1NfOmtUuNGe4zjNaxepnOuUHpJaMAA9HgAAAAAAAAAAAAAAAAAAAAAAAAAAAGzwcocXCGYgyMLIi5Xu/6tTOv27zWHR7H5dirU5hc6YjU1LjL9kMMix11uSOrEqVt0YPkX1MpcrR4cOUkWo1jfFf8A0q86mWATbbb1ZYJJLRH8VEdei5jlFo+CEOkuSpyCXQnrdEamZrulOhF+uvJ1g0mGku2ZkKm1/NDVya2pjJ9DoxrXXYtPycuZTG2pp81yOFAAoyPAAAAAAAAAAAAAAAAAAAAAAAAAAABcWU1VkpMTEjFW70rUxe029bvBV8CHP1CivgOZFhKqOaqK1UzoqLeioZ21/wCkHH3N6LXTYpr8Ho4EPgxaZJTzWwKyqQoqZMZf4O67/wCvfkLGDPSsw30sCIxzelrkVPFFJyyqdb0kiuqvrtWsGfclrR6qynSUeCq+vG9Rqa/5L4X+JlVnDii0ZHY8VsR6ZmQ1R7r+hbsje85FhFhFNYSRVmpvIiZGNTM1L8ydK9K851YmNKc1KS4I4s7MhXBwi9ZP/hqwAfdJcAAAAAAAAAAAAAAAAAAAAAAAAAAAAGbRqVFrceBIQFRHPvuV2bI1XZbtR+NpLVnqMXJpLmzCP5chc8EtW9rB+b8Dglq3tYPzfgw81T8jq8jkfEhwXHBLVvawfm/Bp8JcDJzBhkGNNvY5HuxUxb+i/nQ9RyKpPRS4nmeJdCPilHgT4B9JaA6afCgMzucjUv61uNjmS1PmC44Jat7WD834HBLVvawfm/Bz+ap+R1+RyPgQ4Ljglq3tYPzfg0+EuBk5gwyDGm3scj1VqYt/Rfzoeo5FUnopcTzPEuhHxSjwJ8H6hQokdWw4LVc5cyIl6r1IiZyzotltTnkbFqLkgtXm/k/vRMjfE9WWwrWsnoZ1UWXPSC1IoHW5eyejQ0T074z17SNTwRv3Pq6yygOzemTVE/KHL5+r9ncvpd/6/px8HUZyyKTdeslHiNXmx0Ryf6uI+u4CVihY0WIz0kNP7w/WRO03O36dZtXlVWPRM57cK6pauPD9E8ADoOMAAAAAAAAAFDZ/pGna3blxPFDZ/pGna3blxldty6Psb429Dqu528AEwWgIG17iJDaLu1L4gbXuIkNou7U6cTeiced9vI5aZdH5RI7RnnQxDLo/KJHaM86FFLkyTh6kehQAShcAh7UZONUGUqVlUxnviqjU/wAC4Pm+XhRHQ4z0RXNvxV6L0uW7uNKrP85qXsZXV/6wcPc0OCeBsng0xr7kfHVPXevlb0J9SiAPyc5Tfik+J6rrjXHwxWiAAPB7AVL8igAHNbQcBocFsSr0ltyJljMTNtGpzdad5zk9HPY2IjmPS9FyKi/Q4PhVRloM1NSafxRcaH2Vyp4Zu4+1g5DmvBLmid+p4qg1ZBcHzNSAD6R8YAAAAAAFDZ/pGna3blxPFDZ/pGna3blxldty6Psb429Dqu528AEwWgIG17iJDaLu1L4gbXuIkNou7U6cTeiced9vI5aZdH5RI7RnnQxDLo/KJHaM86FFLkyTh6kehQAShcAA/L3tho578iIl6gHxnZ+WprHTE69rGJnVy3Jq6yXmLU6DCVUhelf1oy5PmuX/AEc6wswlj4SR4kVzl9E1boLeZEzX3dK5+80h9ir6fHw62cyfv+qy8TVS4HZJK02gzathxHPhqvO9vq97kvu78hVQ4jIqNiQ1RUXKiot6L1op5xOg2WYRRWRHUaYW9jkV0K/+qplVqdSpevd1njJwlCPih+DXE+pSsmoWLmdPAB8o+2Dmdr0kjX0+db/ZHMd3XKn1U6YRNrUHHk5eIn9YyeCw3J9bjqxJaXROLPj4seRyUAFESIAAAAAAKGz/AEjTtbty4nihs/0jTtbty4yu25dH2N8beh1Xc7eACYLQEDa9xEhtF3al8QNr3ESG0XdqdOJvROPO+3kctMuj8okdozzoYhl0flEjtGedCilyZJw9SPQoAJQuAaHDqcdIyFRiszq1Gp/m9GX+DlN8Slpy3U+OnS9m8RTaha2RX7RhkvSmbXszjQAKYiwbbBSZ/wCJO06L7xE8fV+5qTNonKaftWbxDzNaxaNKnpOLXuj0GACVLcEnae3Gp8Zeh7PPd9ysJW0zR8z2mb1DbH3Y9Uc+Vsz6M4yACmIwAAAAAAFDZ/pGna3blxPFDZ/pGna3blxldty6Psb429Dqu528AEwWgIG17iJDaLu1L4gbXuIkNou7U6cTeiced9vI5aZdH5RI7RnnQxDLo/KJHaM86FFLkyTh6kehQAShcAk7T9Hxu2zzlYSdp+j43bZ5zfH3Y9TmytmfRnGwAUpGgzKLymQ2rN4hhmZReUyG1ZvEPM/SzSv1rqehAASpbglbTNHzPaZvUKolbTNHzPaZvUNsfdj1Rz5WzPo+xxkAFMRgAAAAAAKGz/SNO1u3LieKGz/SNO1u3LjK7bl0fY3xt6HVdzt4AJgtAQNr3ESG0XdqXxA2vcRIbRd2p04m9E4877eRy0y6PyiR2jPOhiGXR+USO0Z50KKXJknD1I9CgAlC4BJ2n6PjdtnnKwk7T9Hxu2zzm+Pux6nNlbM+jONgApSNBmUXlMhtWbxDDMyi8pkNqzeIeZ+lmlfrXU9CAAlS3BK2maPme0zeoVRK2maPme0zeobY+7HqjnytmfR9jjIAKYjAAAAAAAUNn+kadrduXE8bbBSpwKNNyc9N34jFXGuS9csNW5E1qhnam65JezNqGo2xb913O9AkOFOge++H+xwp0D33w/2T3lrfiys83R81/SvIG17iJDaLu1M/hToHvvh/slcP8L6bhJClYMhj3terlxm4uTFu6ToxqLI2xbizlzMmqVMlGS1Igy6PyiR2jPOhiGRT47ZaLLRomZr2uW7oRyKfclyZMw4SR6IBIcKdA998P9jhToHvvh/sm/LW/Flh5uj5r+leSdp+j43bZ5z8cKdA998P9mhw1w5pNelYklJekx1c1Uxm3JkdeuW82oosVkW4vmc+TlUyqklJa6HPAAffJUGZReUyG1ZvEMMyKbHZKxpWPE/ix7XOu6Eeir9D8lyZ7g9JJnogEhwp0D33w/2OFOge++H+yb8tb8WV/m6Pmv6V5K2maPme0zeofLhToHvvh/s0eGeHdJrspGkpP0mOqtVMZtyZHoq5b+o2px7VZFuL5mGRlUyqklJcmc6AB98l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1295949"/>
            <a:ext cx="3236983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3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B0AA24-AE81-4EC8-BDE6-A2A956261425}" type="slidenum">
              <a:rPr lang="en-CA" smtClean="0"/>
              <a:pPr/>
              <a:t>16</a:t>
            </a:fld>
            <a:endParaRPr lang="en-CA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3375" y="1397000"/>
          <a:ext cx="8415088" cy="37601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3772"/>
                <a:gridCol w="2103772"/>
                <a:gridCol w="2103772"/>
                <a:gridCol w="2103772"/>
              </a:tblGrid>
              <a:tr h="1102336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User Groups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Involvement of Research Users in Project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KTT Methods and Timelines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 how users will benefit</a:t>
                      </a:r>
                      <a:r>
                        <a:rPr lang="en-US" baseline="0" dirty="0" smtClean="0"/>
                        <a:t> from the research</a:t>
                      </a:r>
                      <a:endParaRPr lang="en-CA" dirty="0"/>
                    </a:p>
                  </a:txBody>
                  <a:tcPr/>
                </a:tc>
              </a:tr>
              <a:tr h="1763738"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r>
                        <a:rPr lang="en-US" baseline="0" dirty="0" smtClean="0"/>
                        <a:t> research is important to:_______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users of this research are involved in the implementation of the project: _____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research users will be communicated via</a:t>
                      </a:r>
                      <a:r>
                        <a:rPr lang="en-US" baseline="0" dirty="0" smtClean="0"/>
                        <a:t> the following ways: _________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users benefit</a:t>
                      </a:r>
                      <a:r>
                        <a:rPr lang="en-US" baseline="0" dirty="0" smtClean="0"/>
                        <a:t> from the research in this way:_____</a:t>
                      </a:r>
                      <a:endParaRPr lang="en-CA" dirty="0"/>
                    </a:p>
                  </a:txBody>
                  <a:tcPr/>
                </a:tc>
              </a:tr>
              <a:tr h="447059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CA" dirty="0"/>
                    </a:p>
                  </a:txBody>
                  <a:tcPr/>
                </a:tc>
              </a:tr>
              <a:tr h="447059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8" name="TextBox 4"/>
          <p:cNvSpPr txBox="1">
            <a:spLocks noChangeArrowheads="1"/>
          </p:cNvSpPr>
          <p:nvPr/>
        </p:nvSpPr>
        <p:spPr bwMode="auto">
          <a:xfrm>
            <a:off x="395536" y="692696"/>
            <a:ext cx="648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KMb</a:t>
            </a:r>
            <a:r>
              <a:rPr lang="en-US" sz="2800" b="1" dirty="0" smtClean="0"/>
              <a:t> in the research grant*:</a:t>
            </a:r>
            <a:endParaRPr lang="en-C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5172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* Component of research proposals for the OMAFRA-U of G Partnership research program.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BE288-3E83-4076-AA9F-F8235412D6D0}" type="slidenum">
              <a:rPr lang="en-CA"/>
              <a:pPr/>
              <a:t>17</a:t>
            </a:fld>
            <a:endParaRPr lang="en-CA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Successful </a:t>
            </a:r>
            <a:r>
              <a:rPr lang="en-CA" dirty="0" err="1" smtClean="0"/>
              <a:t>Kmb</a:t>
            </a:r>
            <a:endParaRPr lang="en-CA" dirty="0" smtClean="0"/>
          </a:p>
        </p:txBody>
      </p:sp>
      <p:pic>
        <p:nvPicPr>
          <p:cNvPr id="23557" name="Picture 6" descr="agrifoodlink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207" y="5847111"/>
            <a:ext cx="15128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ues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8458" y="391190"/>
            <a:ext cx="1100380" cy="9715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414" y="1443841"/>
            <a:ext cx="79351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CA" dirty="0" smtClean="0"/>
              <a:t>A </a:t>
            </a:r>
            <a:r>
              <a:rPr lang="en-CA" dirty="0" err="1" smtClean="0"/>
              <a:t>KMb</a:t>
            </a:r>
            <a:r>
              <a:rPr lang="en-CA" dirty="0" smtClean="0"/>
              <a:t> Plan is essential to enable a clear </a:t>
            </a:r>
            <a:r>
              <a:rPr lang="en-CA" dirty="0" err="1" smtClean="0"/>
              <a:t>KMb</a:t>
            </a:r>
            <a:r>
              <a:rPr lang="en-CA" dirty="0" smtClean="0"/>
              <a:t> intention , in other words, to make </a:t>
            </a:r>
            <a:r>
              <a:rPr lang="en-CA" dirty="0" err="1" smtClean="0"/>
              <a:t>KMb</a:t>
            </a:r>
            <a:r>
              <a:rPr lang="en-CA" dirty="0" smtClean="0"/>
              <a:t> happen versus let </a:t>
            </a:r>
            <a:r>
              <a:rPr lang="en-CA" dirty="0" err="1" smtClean="0"/>
              <a:t>KMb</a:t>
            </a:r>
            <a:r>
              <a:rPr lang="en-CA" dirty="0" smtClean="0"/>
              <a:t> happen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Tx/>
              <a:buNone/>
            </a:pPr>
            <a:r>
              <a:rPr lang="en-CA" b="1" dirty="0" err="1" smtClean="0"/>
              <a:t>KMb</a:t>
            </a:r>
            <a:r>
              <a:rPr lang="en-CA" b="1" dirty="0" smtClean="0"/>
              <a:t> Plan based on 5 key questions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b="1" dirty="0" smtClean="0"/>
              <a:t>What </a:t>
            </a:r>
            <a:r>
              <a:rPr lang="en-CA" dirty="0" smtClean="0"/>
              <a:t>messages need to be transferred to users/decision-makers?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dirty="0" smtClean="0"/>
              <a:t>To whom should research knowledge be transferred? (</a:t>
            </a:r>
            <a:r>
              <a:rPr lang="en-CA" b="1" dirty="0" smtClean="0"/>
              <a:t>Who</a:t>
            </a:r>
            <a:r>
              <a:rPr lang="en-CA" dirty="0" smtClean="0"/>
              <a:t>?)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dirty="0" smtClean="0"/>
              <a:t>Who should transfer the research knowledge? (</a:t>
            </a:r>
            <a:r>
              <a:rPr lang="en-CA" b="1" dirty="0" smtClean="0"/>
              <a:t>By whom?)</a:t>
            </a:r>
            <a:endParaRPr lang="en-CA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CA" dirty="0" smtClean="0"/>
              <a:t>By what processes </a:t>
            </a:r>
            <a:r>
              <a:rPr lang="en-CA" b="1" dirty="0" smtClean="0"/>
              <a:t>(how)</a:t>
            </a:r>
            <a:r>
              <a:rPr lang="en-CA" dirty="0" smtClean="0"/>
              <a:t> should research knowledge be transferred?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dirty="0" smtClean="0"/>
              <a:t>With what effect should it be transferred (</a:t>
            </a:r>
            <a:r>
              <a:rPr lang="en-CA" b="1" dirty="0" smtClean="0"/>
              <a:t>evaluation</a:t>
            </a:r>
            <a:r>
              <a:rPr lang="en-CA" dirty="0" smtClean="0"/>
              <a:t>)? </a:t>
            </a:r>
          </a:p>
          <a:p>
            <a:pPr eaLnBrk="1" hangingPunct="1"/>
            <a:endParaRPr lang="en-CA" b="1" dirty="0" smtClean="0"/>
          </a:p>
          <a:p>
            <a:pPr eaLnBrk="1" hangingPunct="1"/>
            <a:r>
              <a:rPr lang="en-CA" b="1" dirty="0" smtClean="0"/>
              <a:t>Key points</a:t>
            </a:r>
          </a:p>
          <a:p>
            <a:pPr eaLnBrk="1" hangingPunct="1"/>
            <a:r>
              <a:rPr lang="en-CA" dirty="0" smtClean="0"/>
              <a:t>• Strong Narrative - What are you doing?</a:t>
            </a:r>
          </a:p>
          <a:p>
            <a:pPr eaLnBrk="1" hangingPunct="1"/>
            <a:r>
              <a:rPr lang="en-CA" dirty="0" smtClean="0"/>
              <a:t>• Strong Explanation - Why is it important?</a:t>
            </a:r>
          </a:p>
          <a:p>
            <a:pPr eaLnBrk="1" hangingPunct="1"/>
            <a:r>
              <a:rPr lang="en-CA" dirty="0" smtClean="0"/>
              <a:t>• Link to Future Action - decision, directions, answering a users issue</a:t>
            </a:r>
          </a:p>
          <a:p>
            <a:pPr eaLnBrk="1" hangingPunct="1"/>
            <a:r>
              <a:rPr lang="en-CA" dirty="0" smtClean="0"/>
              <a:t>• Clear statement of potential value to be produced and for whom?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721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Tri-Council Funding and </a:t>
            </a:r>
            <a:r>
              <a:rPr lang="en-US" dirty="0" err="1" smtClean="0"/>
              <a:t>KMb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Social Sciences and Humanities Research Council: Connections grants</a:t>
            </a:r>
            <a:endParaRPr lang="en-US" sz="2800" dirty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www.sshrc-crsh.gc.ca/funding-financement/umbrella_programs-programme_cadre/connection-connexion-eng.aspx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Natural Sciences </a:t>
            </a:r>
            <a:r>
              <a:rPr lang="en-US" sz="2800" dirty="0" smtClean="0"/>
              <a:t>and Engineering Research Council: National Centres of Excellence in </a:t>
            </a:r>
            <a:r>
              <a:rPr lang="en-US" sz="2800" dirty="0" err="1" smtClean="0"/>
              <a:t>KMb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www.nce-rce.gc.ca/NetworksCentres-CentresReseaux/NCEKM-RCEMC_eng.asp</a:t>
            </a: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Canadian </a:t>
            </a:r>
            <a:r>
              <a:rPr lang="en-US" sz="2800" dirty="0" smtClean="0"/>
              <a:t>Institutes of Health </a:t>
            </a:r>
            <a:r>
              <a:rPr lang="en-US" sz="2800" dirty="0" smtClean="0"/>
              <a:t>Research: Knowledge Translation</a:t>
            </a:r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www.cihr-irsc.gc.ca/e/29418.html</a:t>
            </a:r>
            <a:endParaRPr lang="en-US" sz="22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216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02EA2-CF45-4C8C-96B0-F454E3C0FA15}" type="slidenum">
              <a:rPr lang="en-CA"/>
              <a:pPr/>
              <a:t>19</a:t>
            </a:fld>
            <a:endParaRPr lang="en-CA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8929" y="404664"/>
            <a:ext cx="8229600" cy="72548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Successful </a:t>
            </a:r>
            <a:r>
              <a:rPr lang="en-CA" sz="2800" b="1" u="sng" dirty="0" smtClean="0"/>
              <a:t>Institutional</a:t>
            </a:r>
            <a:r>
              <a:rPr lang="en-CA" sz="2800" dirty="0" smtClean="0"/>
              <a:t> </a:t>
            </a:r>
            <a:r>
              <a:rPr lang="en-CA" sz="2800" dirty="0" err="1" smtClean="0"/>
              <a:t>KMb</a:t>
            </a:r>
            <a:r>
              <a:rPr lang="en-CA" sz="2800" dirty="0" smtClean="0"/>
              <a:t> Practices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3917" y="1315387"/>
            <a:ext cx="77152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CA" sz="1400" dirty="0" smtClean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93A28D-C950-40DF-B87C-70B0904BE85C}" type="slidenum">
              <a:rPr lang="en-CA" sz="1400"/>
              <a:pPr algn="r"/>
              <a:t>19</a:t>
            </a:fld>
            <a:endParaRPr lang="en-CA" sz="1400"/>
          </a:p>
        </p:txBody>
      </p:sp>
      <p:pic>
        <p:nvPicPr>
          <p:cNvPr id="8" name="Picture 7" descr="network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4930" y="4856813"/>
            <a:ext cx="1283671" cy="1602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8929" y="1386973"/>
            <a:ext cx="815210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/>
              <a:t>Research </a:t>
            </a:r>
            <a:r>
              <a:rPr lang="en-US" b="1" i="1" dirty="0" smtClean="0"/>
              <a:t>user groups are identified, defined and involved</a:t>
            </a:r>
            <a:r>
              <a:rPr lang="en-US" dirty="0" smtClean="0"/>
              <a:t> in the research process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b="1" i="1" dirty="0" smtClean="0"/>
              <a:t>Linkages, associations, partnerships and networks defined and active </a:t>
            </a:r>
            <a:r>
              <a:rPr lang="en-US" dirty="0" smtClean="0"/>
              <a:t>to allow access to knowledge and knowledge flow.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b="1" dirty="0" smtClean="0"/>
              <a:t>Researchers  and research users work in close proximity</a:t>
            </a:r>
            <a:r>
              <a:rPr lang="en-US" dirty="0" smtClean="0"/>
              <a:t> and/or together on collaborative teams.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/>
              <a:t>Research institutions, knowledge broker agencies, knowledge translations and transfer institutions have the </a:t>
            </a:r>
            <a:r>
              <a:rPr lang="en-US" b="1" i="1" dirty="0" smtClean="0"/>
              <a:t>internal capacity and infrastructure</a:t>
            </a:r>
            <a:r>
              <a:rPr lang="en-US" dirty="0" smtClean="0"/>
              <a:t> to support and engage </a:t>
            </a:r>
            <a:r>
              <a:rPr lang="en-US" dirty="0" err="1" smtClean="0"/>
              <a:t>KMb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err="1" smtClean="0"/>
              <a:t>KMb</a:t>
            </a:r>
            <a:r>
              <a:rPr lang="en-US" dirty="0" smtClean="0"/>
              <a:t> isn’t just “let to happen” it is “made to happen” through planning </a:t>
            </a:r>
            <a:r>
              <a:rPr lang="en-US" b="1" i="1" dirty="0" smtClean="0"/>
              <a:t>(</a:t>
            </a:r>
            <a:r>
              <a:rPr lang="en-US" b="1" i="1" dirty="0" err="1" smtClean="0"/>
              <a:t>KMb</a:t>
            </a:r>
            <a:r>
              <a:rPr lang="en-US" b="1" i="1" dirty="0" smtClean="0"/>
              <a:t> Plan)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/>
              <a:t>The plan is implemented through </a:t>
            </a:r>
            <a:r>
              <a:rPr lang="en-US" b="1" i="1" dirty="0" smtClean="0"/>
              <a:t>timely transfer efforts.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/>
              <a:t>There are incentives, recognition and </a:t>
            </a:r>
            <a:r>
              <a:rPr lang="en-US" b="1" i="1" dirty="0" smtClean="0"/>
              <a:t>rewards for </a:t>
            </a:r>
            <a:r>
              <a:rPr lang="en-US" b="1" i="1" dirty="0" err="1" smtClean="0"/>
              <a:t>KMb</a:t>
            </a:r>
            <a:endParaRPr lang="en-C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841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733256"/>
            <a:ext cx="565212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616" y="4549407"/>
            <a:ext cx="3456384" cy="2303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86156" y="692696"/>
            <a:ext cx="72422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Outline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Why Knowledge Mobilization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err="1" smtClean="0"/>
              <a:t>KMb</a:t>
            </a:r>
            <a:r>
              <a:rPr lang="en-US" sz="2800" dirty="0" smtClean="0"/>
              <a:t> Barriers and Best Practices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err="1" smtClean="0"/>
              <a:t>KMb</a:t>
            </a:r>
            <a:r>
              <a:rPr lang="en-US" sz="2800" dirty="0" smtClean="0"/>
              <a:t> in the Research Grant </a:t>
            </a:r>
            <a:r>
              <a:rPr lang="en-US" sz="2000" dirty="0" smtClean="0"/>
              <a:t>(OMAF &amp; MRA – U of G Example)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Telling your story: Research Communications</a:t>
            </a:r>
          </a:p>
          <a:p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114363" cy="414815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Develop your </a:t>
            </a:r>
            <a:r>
              <a:rPr lang="en-US" sz="2000" dirty="0" err="1" smtClean="0"/>
              <a:t>KMb</a:t>
            </a:r>
            <a:r>
              <a:rPr lang="en-US" sz="2000" dirty="0" smtClean="0"/>
              <a:t> plan during the planning stage of your research project.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CA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Understand your audience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Who they are and what are their interests and needs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What terms/concepts/language do they understand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If you could only make 3 points what would you say (key messages)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What communication form is best for your audience.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CA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Don’t wait until you have finished your research- communicate your research throughout your project.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CA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CA" sz="2000" dirty="0" smtClean="0"/>
              <a:t>Relationships with users is key.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8094B7-7D9E-4DE8-96D2-0F56C206C7DA}" type="slidenum">
              <a:rPr lang="en-CA"/>
              <a:pPr/>
              <a:t>20</a:t>
            </a:fld>
            <a:endParaRPr lang="en-CA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Effective </a:t>
            </a:r>
            <a:r>
              <a:rPr lang="en-CA" dirty="0" err="1" smtClean="0"/>
              <a:t>KMb</a:t>
            </a:r>
            <a:r>
              <a:rPr lang="en-CA" dirty="0" smtClean="0"/>
              <a:t> </a:t>
            </a:r>
            <a:r>
              <a:rPr lang="en-CA" dirty="0" smtClean="0"/>
              <a:t>–</a:t>
            </a:r>
            <a:br>
              <a:rPr lang="en-CA" dirty="0" smtClean="0"/>
            </a:br>
            <a:r>
              <a:rPr lang="en-CA" dirty="0" smtClean="0"/>
              <a:t>the t</a:t>
            </a:r>
            <a:r>
              <a:rPr lang="en-CA" dirty="0" smtClean="0"/>
              <a:t>ake-away message</a:t>
            </a:r>
            <a:endParaRPr lang="en-CA" dirty="0" smtClean="0"/>
          </a:p>
        </p:txBody>
      </p:sp>
      <p:pic>
        <p:nvPicPr>
          <p:cNvPr id="27653" name="Picture 4" descr="suc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167" y="5386801"/>
            <a:ext cx="1390540" cy="110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22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984776" cy="2852574"/>
          </a:xfrm>
        </p:spPr>
        <p:txBody>
          <a:bodyPr>
            <a:noAutofit/>
          </a:bodyPr>
          <a:lstStyle/>
          <a:p>
            <a:r>
              <a:rPr lang="en-US" b="1" dirty="0" smtClean="0"/>
              <a:t>SPARK/Research Communications: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Building relationships for a</a:t>
            </a:r>
            <a:r>
              <a:rPr lang="en-US" dirty="0" smtClean="0"/>
              <a:t> unique </a:t>
            </a:r>
            <a:r>
              <a:rPr lang="en-US" dirty="0" smtClean="0"/>
              <a:t>approach to knowledge mobilization, translation and transfer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0400" y="5477476"/>
            <a:ext cx="5458968" cy="6217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25144"/>
            <a:ext cx="388277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0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08377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Who we are 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180633" cy="2592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A strategic unit supporting University </a:t>
            </a:r>
            <a:r>
              <a:rPr lang="en-US" sz="5400" dirty="0" smtClean="0"/>
              <a:t>of </a:t>
            </a:r>
            <a:r>
              <a:rPr lang="en-US" sz="5400" dirty="0" smtClean="0"/>
              <a:t>Guelph research through print</a:t>
            </a:r>
            <a:r>
              <a:rPr lang="en-US" sz="5400" dirty="0" smtClean="0"/>
              <a:t>, video and audio </a:t>
            </a:r>
            <a:r>
              <a:rPr lang="en-US" sz="5400" dirty="0" smtClean="0"/>
              <a:t>content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653136"/>
            <a:ext cx="388277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9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16824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How we can help you 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7892601" cy="3096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5400" dirty="0" smtClean="0"/>
              <a:t>We help mobilize knowledge by helping you translate,  transfer and tell your story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653136"/>
            <a:ext cx="388277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9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768865"/>
            <a:ext cx="6508377" cy="739346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SPARK at a glance…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8" y="2347784"/>
            <a:ext cx="8414651" cy="2684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Over </a:t>
            </a:r>
            <a:r>
              <a:rPr lang="en-US" sz="2000" dirty="0" smtClean="0"/>
              <a:t>the past 24 years, </a:t>
            </a:r>
            <a:r>
              <a:rPr lang="en-US" sz="2000" dirty="0" smtClean="0"/>
              <a:t>SPARK has become one of the main sources for research communications at </a:t>
            </a:r>
            <a:r>
              <a:rPr lang="en-US" sz="2000" dirty="0" smtClean="0"/>
              <a:t>Guelph </a:t>
            </a:r>
            <a:endParaRPr lang="en-US" sz="2000" dirty="0" smtClean="0"/>
          </a:p>
          <a:p>
            <a:r>
              <a:rPr lang="en-US" sz="2000" dirty="0" smtClean="0"/>
              <a:t>SPARK </a:t>
            </a:r>
            <a:r>
              <a:rPr lang="en-US" sz="2000" dirty="0" smtClean="0"/>
              <a:t>is an educational program, giving students opportunities to gain practical, professional journalistic writing and multimedia </a:t>
            </a:r>
            <a:r>
              <a:rPr lang="en-US" sz="2000" dirty="0" smtClean="0"/>
              <a:t>skills </a:t>
            </a:r>
            <a:endParaRPr lang="en-US" sz="2000" dirty="0" smtClean="0"/>
          </a:p>
          <a:p>
            <a:r>
              <a:rPr lang="en-US" sz="2000" dirty="0" smtClean="0"/>
              <a:t>SPARK students become </a:t>
            </a:r>
            <a:r>
              <a:rPr lang="en-US" sz="2000" dirty="0" smtClean="0"/>
              <a:t>immersed in </a:t>
            </a:r>
            <a:r>
              <a:rPr lang="en-US" sz="2000" dirty="0" smtClean="0"/>
              <a:t>the University’s research community, </a:t>
            </a:r>
            <a:r>
              <a:rPr lang="en-US" sz="2000" dirty="0" smtClean="0"/>
              <a:t>interacting </a:t>
            </a:r>
            <a:r>
              <a:rPr lang="en-US" sz="2000" dirty="0" smtClean="0"/>
              <a:t>with </a:t>
            </a:r>
            <a:r>
              <a:rPr lang="en-US" sz="2000" dirty="0" smtClean="0"/>
              <a:t>researchers </a:t>
            </a:r>
            <a:r>
              <a:rPr lang="en-US" sz="2000" dirty="0" smtClean="0"/>
              <a:t>from </a:t>
            </a:r>
            <a:r>
              <a:rPr lang="en-US" sz="2000" dirty="0" smtClean="0"/>
              <a:t>all colleges </a:t>
            </a:r>
            <a:endParaRPr lang="en-US" sz="2000" dirty="0" smtClean="0"/>
          </a:p>
          <a:p>
            <a:r>
              <a:rPr lang="en-US" sz="2000" dirty="0" smtClean="0"/>
              <a:t>SPARK </a:t>
            </a:r>
            <a:r>
              <a:rPr lang="en-US" sz="2000" dirty="0" smtClean="0"/>
              <a:t> produces accurate, engaging material </a:t>
            </a:r>
            <a:r>
              <a:rPr lang="en-US" sz="2000" dirty="0" smtClean="0"/>
              <a:t>for an array </a:t>
            </a:r>
            <a:r>
              <a:rPr lang="en-US" sz="2000" dirty="0" smtClean="0"/>
              <a:t>of internal </a:t>
            </a:r>
            <a:r>
              <a:rPr lang="en-US" sz="2000" dirty="0" smtClean="0"/>
              <a:t>and external </a:t>
            </a:r>
            <a:r>
              <a:rPr lang="en-US" sz="2000" dirty="0" smtClean="0"/>
              <a:t>stakeholders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90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381000"/>
            <a:ext cx="5507038" cy="1874838"/>
            <a:chOff x="1152" y="144"/>
            <a:chExt cx="3469" cy="1181"/>
          </a:xfrm>
        </p:grpSpPr>
        <p:sp>
          <p:nvSpPr>
            <p:cNvPr id="9220" name="Oval 3"/>
            <p:cNvSpPr>
              <a:spLocks noChangeArrowheads="1"/>
            </p:cNvSpPr>
            <p:nvPr/>
          </p:nvSpPr>
          <p:spPr bwMode="auto">
            <a:xfrm>
              <a:off x="1152" y="144"/>
              <a:ext cx="3470" cy="1182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1636" y="283"/>
              <a:ext cx="2001" cy="9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8382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81000"/>
            <a:ext cx="5507038" cy="1874838"/>
            <a:chOff x="1152" y="114"/>
            <a:chExt cx="3469" cy="1181"/>
          </a:xfrm>
        </p:grpSpPr>
        <p:sp>
          <p:nvSpPr>
            <p:cNvPr id="10245" name="Oval 4"/>
            <p:cNvSpPr>
              <a:spLocks noChangeArrowheads="1"/>
            </p:cNvSpPr>
            <p:nvPr/>
          </p:nvSpPr>
          <p:spPr bwMode="auto">
            <a:xfrm>
              <a:off x="1152" y="114"/>
              <a:ext cx="3470" cy="1182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1636" y="301"/>
              <a:ext cx="2001" cy="9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731000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1600200"/>
            <a:ext cx="2674938" cy="1674813"/>
            <a:chOff x="768" y="960"/>
            <a:chExt cx="1685" cy="1055"/>
          </a:xfrm>
        </p:grpSpPr>
        <p:sp>
          <p:nvSpPr>
            <p:cNvPr id="11273" name="Oval 7"/>
            <p:cNvSpPr>
              <a:spLocks noChangeArrowheads="1"/>
            </p:cNvSpPr>
            <p:nvPr/>
          </p:nvSpPr>
          <p:spPr bwMode="auto">
            <a:xfrm>
              <a:off x="768" y="960"/>
              <a:ext cx="1686" cy="1056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8"/>
            <p:cNvSpPr>
              <a:spLocks noChangeArrowheads="1"/>
            </p:cNvSpPr>
            <p:nvPr/>
          </p:nvSpPr>
          <p:spPr bwMode="auto">
            <a:xfrm>
              <a:off x="864" y="1248"/>
              <a:ext cx="1419" cy="5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External relations department</a:t>
              </a:r>
            </a:p>
          </p:txBody>
        </p:sp>
      </p:grp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486400" y="2057400"/>
            <a:ext cx="225266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community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731000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1600200"/>
            <a:ext cx="2674938" cy="1674813"/>
            <a:chOff x="768" y="960"/>
            <a:chExt cx="1685" cy="1055"/>
          </a:xfrm>
        </p:grpSpPr>
        <p:sp>
          <p:nvSpPr>
            <p:cNvPr id="12301" name="Oval 7"/>
            <p:cNvSpPr>
              <a:spLocks noChangeArrowheads="1"/>
            </p:cNvSpPr>
            <p:nvPr/>
          </p:nvSpPr>
          <p:spPr bwMode="auto">
            <a:xfrm>
              <a:off x="768" y="960"/>
              <a:ext cx="1686" cy="1056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8"/>
            <p:cNvSpPr>
              <a:spLocks noChangeArrowheads="1"/>
            </p:cNvSpPr>
            <p:nvPr/>
          </p:nvSpPr>
          <p:spPr bwMode="auto">
            <a:xfrm>
              <a:off x="864" y="1248"/>
              <a:ext cx="1419" cy="5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External relations department</a:t>
              </a:r>
            </a:p>
          </p:txBody>
        </p:sp>
      </p:grp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5486400" y="2057400"/>
            <a:ext cx="225266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community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3657600" y="1371600"/>
            <a:ext cx="1905000" cy="2286000"/>
          </a:xfrm>
          <a:prstGeom prst="rect">
            <a:avLst/>
          </a:prstGeom>
          <a:solidFill>
            <a:srgbClr val="95B3D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0" y="25146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transfer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381500" y="2324100"/>
            <a:ext cx="3825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31000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295400" y="3657600"/>
            <a:ext cx="6629400" cy="1905000"/>
          </a:xfrm>
          <a:prstGeom prst="rect">
            <a:avLst/>
          </a:prstGeom>
          <a:solidFill>
            <a:srgbClr val="EEECE1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0" y="37338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Society/Community/Stakeholders</a:t>
            </a:r>
          </a:p>
        </p:txBody>
      </p:sp>
      <p:sp>
        <p:nvSpPr>
          <p:cNvPr id="13319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13320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3321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1600200"/>
            <a:ext cx="2674938" cy="1674813"/>
            <a:chOff x="768" y="960"/>
            <a:chExt cx="1685" cy="1055"/>
          </a:xfrm>
        </p:grpSpPr>
        <p:sp>
          <p:nvSpPr>
            <p:cNvPr id="13330" name="Oval 7"/>
            <p:cNvSpPr>
              <a:spLocks noChangeArrowheads="1"/>
            </p:cNvSpPr>
            <p:nvPr/>
          </p:nvSpPr>
          <p:spPr bwMode="auto">
            <a:xfrm>
              <a:off x="768" y="960"/>
              <a:ext cx="1686" cy="1056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8"/>
            <p:cNvSpPr>
              <a:spLocks noChangeArrowheads="1"/>
            </p:cNvSpPr>
            <p:nvPr/>
          </p:nvSpPr>
          <p:spPr bwMode="auto">
            <a:xfrm>
              <a:off x="864" y="1248"/>
              <a:ext cx="1419" cy="5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External relations department</a:t>
              </a:r>
            </a:p>
          </p:txBody>
        </p:sp>
      </p:grp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5486400" y="2057400"/>
            <a:ext cx="225266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community</a:t>
            </a: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3657600" y="1371600"/>
            <a:ext cx="1905000" cy="2286000"/>
          </a:xfrm>
          <a:prstGeom prst="rect">
            <a:avLst/>
          </a:prstGeom>
          <a:solidFill>
            <a:srgbClr val="95B3D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0" y="25146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transfer</a:t>
            </a:r>
          </a:p>
        </p:txBody>
      </p:sp>
      <p:sp>
        <p:nvSpPr>
          <p:cNvPr id="13327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381500" y="2324100"/>
            <a:ext cx="3825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82294" y="3390106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733257"/>
            <a:ext cx="6372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5053616"/>
            <a:ext cx="2699792" cy="1799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‘Knowledge Mobilization’?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Increasing emphasis for </a:t>
            </a:r>
            <a:r>
              <a:rPr lang="en-US" sz="2800" i="1" dirty="0" smtClean="0"/>
              <a:t>publicly funded</a:t>
            </a:r>
            <a:r>
              <a:rPr lang="en-US" sz="2800" dirty="0" smtClean="0"/>
              <a:t> </a:t>
            </a:r>
            <a:r>
              <a:rPr lang="en-US" sz="2800" dirty="0" smtClean="0"/>
              <a:t>research to be </a:t>
            </a:r>
            <a:r>
              <a:rPr lang="en-US" sz="2800" i="1" dirty="0" smtClean="0"/>
              <a:t>relevant</a:t>
            </a:r>
            <a:r>
              <a:rPr lang="en-US" sz="2800" dirty="0" smtClean="0"/>
              <a:t> to society</a:t>
            </a:r>
          </a:p>
          <a:p>
            <a:r>
              <a:rPr lang="en-US" sz="2800" dirty="0" smtClean="0"/>
              <a:t>Increasing need to solve complex societal issues</a:t>
            </a:r>
          </a:p>
          <a:p>
            <a:pPr marL="0" indent="0">
              <a:buNone/>
            </a:pPr>
            <a:r>
              <a:rPr lang="en-CA" sz="2800" i="1" dirty="0" smtClean="0"/>
              <a:t>“The </a:t>
            </a:r>
            <a:r>
              <a:rPr lang="en-CA" sz="2800" i="1" dirty="0"/>
              <a:t>answer, I am convinced, lies in what I call the diplomacy of knowledge, defined as our ability and willingness to work together and share our learning across discipline and borders</a:t>
            </a:r>
            <a:r>
              <a:rPr lang="en-CA" sz="2800" i="1" dirty="0" smtClean="0"/>
              <a:t>.” </a:t>
            </a:r>
            <a:r>
              <a:rPr lang="en-CA" sz="2000" i="1" dirty="0" smtClean="0"/>
              <a:t>(David Johnston, G&amp;M 2012)</a:t>
            </a:r>
            <a:endParaRPr lang="en-US" sz="20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7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31000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295400" y="3657600"/>
            <a:ext cx="6629400" cy="1905000"/>
          </a:xfrm>
          <a:prstGeom prst="rect">
            <a:avLst/>
          </a:prstGeom>
          <a:solidFill>
            <a:srgbClr val="EEECE1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0" y="37338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Society/Community/Stakeholders</a:t>
            </a:r>
          </a:p>
        </p:txBody>
      </p:sp>
      <p:sp>
        <p:nvSpPr>
          <p:cNvPr id="14343" name="Rectangle 18"/>
          <p:cNvSpPr>
            <a:spLocks noChangeArrowheads="1"/>
          </p:cNvSpPr>
          <p:nvPr/>
        </p:nvSpPr>
        <p:spPr bwMode="auto">
          <a:xfrm>
            <a:off x="1295400" y="4267200"/>
            <a:ext cx="3962400" cy="1295400"/>
          </a:xfrm>
          <a:prstGeom prst="rect">
            <a:avLst/>
          </a:prstGeom>
          <a:solidFill>
            <a:srgbClr val="7F7F7F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9"/>
          <p:cNvSpPr>
            <a:spLocks noChangeArrowheads="1"/>
          </p:cNvSpPr>
          <p:nvPr/>
        </p:nvSpPr>
        <p:spPr bwMode="auto">
          <a:xfrm>
            <a:off x="13716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Industry</a:t>
            </a:r>
          </a:p>
        </p:txBody>
      </p:sp>
      <p:sp>
        <p:nvSpPr>
          <p:cNvPr id="14345" name="Rectangle 20"/>
          <p:cNvSpPr>
            <a:spLocks noChangeArrowheads="1"/>
          </p:cNvSpPr>
          <p:nvPr/>
        </p:nvSpPr>
        <p:spPr bwMode="auto">
          <a:xfrm>
            <a:off x="26670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Media</a:t>
            </a:r>
          </a:p>
        </p:txBody>
      </p:sp>
      <p:sp>
        <p:nvSpPr>
          <p:cNvPr id="14346" name="Rectangle 21"/>
          <p:cNvSpPr>
            <a:spLocks noChangeArrowheads="1"/>
          </p:cNvSpPr>
          <p:nvPr/>
        </p:nvSpPr>
        <p:spPr bwMode="auto">
          <a:xfrm>
            <a:off x="39624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Government</a:t>
            </a:r>
          </a:p>
        </p:txBody>
      </p:sp>
      <p:sp>
        <p:nvSpPr>
          <p:cNvPr id="14347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14348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4349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  <p:sp>
        <p:nvSpPr>
          <p:cNvPr id="14350" name="Rectangle 5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1600200"/>
            <a:ext cx="2674938" cy="1674813"/>
            <a:chOff x="768" y="960"/>
            <a:chExt cx="1685" cy="1055"/>
          </a:xfrm>
        </p:grpSpPr>
        <p:sp>
          <p:nvSpPr>
            <p:cNvPr id="14360" name="Oval 7"/>
            <p:cNvSpPr>
              <a:spLocks noChangeArrowheads="1"/>
            </p:cNvSpPr>
            <p:nvPr/>
          </p:nvSpPr>
          <p:spPr bwMode="auto">
            <a:xfrm>
              <a:off x="768" y="960"/>
              <a:ext cx="1686" cy="1056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ectangle 8"/>
            <p:cNvSpPr>
              <a:spLocks noChangeArrowheads="1"/>
            </p:cNvSpPr>
            <p:nvPr/>
          </p:nvSpPr>
          <p:spPr bwMode="auto">
            <a:xfrm>
              <a:off x="864" y="1248"/>
              <a:ext cx="1419" cy="5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External relations department</a:t>
              </a:r>
            </a:p>
          </p:txBody>
        </p:sp>
      </p:grpSp>
      <p:sp>
        <p:nvSpPr>
          <p:cNvPr id="14352" name="Rectangle 9"/>
          <p:cNvSpPr>
            <a:spLocks noChangeArrowheads="1"/>
          </p:cNvSpPr>
          <p:nvPr/>
        </p:nvSpPr>
        <p:spPr bwMode="auto">
          <a:xfrm>
            <a:off x="5486400" y="2057400"/>
            <a:ext cx="225266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community</a:t>
            </a:r>
          </a:p>
        </p:txBody>
      </p:sp>
      <p:sp>
        <p:nvSpPr>
          <p:cNvPr id="14353" name="Rectangle 10"/>
          <p:cNvSpPr>
            <a:spLocks noChangeArrowheads="1"/>
          </p:cNvSpPr>
          <p:nvPr/>
        </p:nvSpPr>
        <p:spPr bwMode="auto">
          <a:xfrm>
            <a:off x="3657600" y="1371600"/>
            <a:ext cx="1905000" cy="2286000"/>
          </a:xfrm>
          <a:prstGeom prst="rect">
            <a:avLst/>
          </a:prstGeom>
          <a:solidFill>
            <a:srgbClr val="95B3D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11"/>
          <p:cNvSpPr txBox="1">
            <a:spLocks noChangeArrowheads="1"/>
          </p:cNvSpPr>
          <p:nvPr/>
        </p:nvSpPr>
        <p:spPr bwMode="auto">
          <a:xfrm>
            <a:off x="0" y="25146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transfer</a:t>
            </a:r>
          </a:p>
        </p:txBody>
      </p:sp>
      <p:sp>
        <p:nvSpPr>
          <p:cNvPr id="14355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381500" y="2324100"/>
            <a:ext cx="3825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82294" y="3390106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53340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66294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Academia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731000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295400" y="3657600"/>
            <a:ext cx="6629400" cy="1905000"/>
          </a:xfrm>
          <a:prstGeom prst="rect">
            <a:avLst/>
          </a:prstGeom>
          <a:solidFill>
            <a:srgbClr val="EEECE1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0" y="37338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Society/Community/Stakeholders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1295400" y="4267200"/>
            <a:ext cx="3962400" cy="1295400"/>
          </a:xfrm>
          <a:prstGeom prst="rect">
            <a:avLst/>
          </a:prstGeom>
          <a:solidFill>
            <a:srgbClr val="7F7F7F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13716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Industry</a:t>
            </a:r>
          </a:p>
        </p:txBody>
      </p:sp>
      <p:sp>
        <p:nvSpPr>
          <p:cNvPr id="15369" name="Rectangle 20"/>
          <p:cNvSpPr>
            <a:spLocks noChangeArrowheads="1"/>
          </p:cNvSpPr>
          <p:nvPr/>
        </p:nvSpPr>
        <p:spPr bwMode="auto">
          <a:xfrm>
            <a:off x="26670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Media</a:t>
            </a:r>
          </a:p>
        </p:txBody>
      </p:sp>
      <p:sp>
        <p:nvSpPr>
          <p:cNvPr id="15370" name="Rectangle 21"/>
          <p:cNvSpPr>
            <a:spLocks noChangeArrowheads="1"/>
          </p:cNvSpPr>
          <p:nvPr/>
        </p:nvSpPr>
        <p:spPr bwMode="auto">
          <a:xfrm>
            <a:off x="39624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Government</a:t>
            </a:r>
          </a:p>
        </p:txBody>
      </p:sp>
      <p:sp>
        <p:nvSpPr>
          <p:cNvPr id="15371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1537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5373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1600200"/>
            <a:ext cx="2674938" cy="1674813"/>
            <a:chOff x="768" y="960"/>
            <a:chExt cx="1685" cy="1055"/>
          </a:xfrm>
        </p:grpSpPr>
        <p:sp>
          <p:nvSpPr>
            <p:cNvPr id="15395" name="Oval 7"/>
            <p:cNvSpPr>
              <a:spLocks noChangeArrowheads="1"/>
            </p:cNvSpPr>
            <p:nvPr/>
          </p:nvSpPr>
          <p:spPr bwMode="auto">
            <a:xfrm>
              <a:off x="768" y="960"/>
              <a:ext cx="1686" cy="1056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Rectangle 8"/>
            <p:cNvSpPr>
              <a:spLocks noChangeArrowheads="1"/>
            </p:cNvSpPr>
            <p:nvPr/>
          </p:nvSpPr>
          <p:spPr bwMode="auto">
            <a:xfrm>
              <a:off x="864" y="1248"/>
              <a:ext cx="1419" cy="5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External relations department</a:t>
              </a:r>
            </a:p>
          </p:txBody>
        </p:sp>
      </p:grp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5486400" y="2057400"/>
            <a:ext cx="225266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community</a:t>
            </a: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3657600" y="1371600"/>
            <a:ext cx="1905000" cy="2286000"/>
          </a:xfrm>
          <a:prstGeom prst="rect">
            <a:avLst/>
          </a:prstGeom>
          <a:solidFill>
            <a:srgbClr val="95B3D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1"/>
          <p:cNvSpPr txBox="1">
            <a:spLocks noChangeArrowheads="1"/>
          </p:cNvSpPr>
          <p:nvPr/>
        </p:nvSpPr>
        <p:spPr bwMode="auto">
          <a:xfrm>
            <a:off x="0" y="25146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transfer</a:t>
            </a:r>
          </a:p>
        </p:txBody>
      </p:sp>
      <p:sp>
        <p:nvSpPr>
          <p:cNvPr id="15379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4381500" y="2324100"/>
            <a:ext cx="3825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382294" y="3390106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82" name="Rectangle 21"/>
          <p:cNvSpPr>
            <a:spLocks noChangeArrowheads="1"/>
          </p:cNvSpPr>
          <p:nvPr/>
        </p:nvSpPr>
        <p:spPr bwMode="auto">
          <a:xfrm>
            <a:off x="53340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15383" name="Rectangle 21"/>
          <p:cNvSpPr>
            <a:spLocks noChangeArrowheads="1"/>
          </p:cNvSpPr>
          <p:nvPr/>
        </p:nvSpPr>
        <p:spPr bwMode="auto">
          <a:xfrm>
            <a:off x="66294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Academia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590800" y="4991100"/>
            <a:ext cx="76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86200" y="4991100"/>
            <a:ext cx="76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 rot="10800000">
            <a:off x="533400" y="4114800"/>
            <a:ext cx="838200" cy="876300"/>
          </a:xfrm>
          <a:prstGeom prst="bentConnector2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5387" name="Text Box 17"/>
          <p:cNvSpPr txBox="1">
            <a:spLocks noChangeArrowheads="1"/>
          </p:cNvSpPr>
          <p:nvPr/>
        </p:nvSpPr>
        <p:spPr bwMode="auto">
          <a:xfrm>
            <a:off x="-914400" y="2971800"/>
            <a:ext cx="3200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Support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33400" y="990600"/>
            <a:ext cx="1295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-457200" y="1981200"/>
            <a:ext cx="1981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0" y="3962400"/>
            <a:ext cx="1066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6324601" y="3429000"/>
            <a:ext cx="304800" cy="31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629401" y="3429000"/>
            <a:ext cx="304800" cy="31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2210594" y="3428206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2514600" y="3429000"/>
            <a:ext cx="306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731000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" name="Straight Arrow Connector 1"/>
          <p:cNvCxnSpPr/>
          <p:nvPr/>
        </p:nvCxnSpPr>
        <p:spPr>
          <a:xfrm rot="10800000">
            <a:off x="7086600" y="1065213"/>
            <a:ext cx="1447800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7620000" y="1981200"/>
            <a:ext cx="1828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7886700" y="3924300"/>
            <a:ext cx="1295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1295400" y="3657600"/>
            <a:ext cx="6629400" cy="1905000"/>
          </a:xfrm>
          <a:prstGeom prst="rect">
            <a:avLst/>
          </a:prstGeom>
          <a:solidFill>
            <a:srgbClr val="EEECE1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0" y="37338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Society/Community/Stakeholders</a:t>
            </a:r>
          </a:p>
        </p:txBody>
      </p:sp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1295400" y="4267200"/>
            <a:ext cx="3962400" cy="1295400"/>
          </a:xfrm>
          <a:prstGeom prst="rect">
            <a:avLst/>
          </a:prstGeom>
          <a:solidFill>
            <a:srgbClr val="7F7F7F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13716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Industry</a:t>
            </a:r>
          </a:p>
        </p:txBody>
      </p:sp>
      <p:sp>
        <p:nvSpPr>
          <p:cNvPr id="16396" name="Rectangle 20"/>
          <p:cNvSpPr>
            <a:spLocks noChangeArrowheads="1"/>
          </p:cNvSpPr>
          <p:nvPr/>
        </p:nvSpPr>
        <p:spPr bwMode="auto">
          <a:xfrm>
            <a:off x="26670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Media</a:t>
            </a:r>
          </a:p>
        </p:txBody>
      </p:sp>
      <p:sp>
        <p:nvSpPr>
          <p:cNvPr id="16397" name="Rectangle 21"/>
          <p:cNvSpPr>
            <a:spLocks noChangeArrowheads="1"/>
          </p:cNvSpPr>
          <p:nvPr/>
        </p:nvSpPr>
        <p:spPr bwMode="auto">
          <a:xfrm>
            <a:off x="39624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Government</a:t>
            </a:r>
          </a:p>
        </p:txBody>
      </p:sp>
      <p:sp>
        <p:nvSpPr>
          <p:cNvPr id="16398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sp>
        <p:nvSpPr>
          <p:cNvPr id="16399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Research administration</a:t>
            </a:r>
          </a:p>
        </p:txBody>
      </p:sp>
      <p:sp>
        <p:nvSpPr>
          <p:cNvPr id="16400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SPARK</a:t>
            </a:r>
          </a:p>
        </p:txBody>
      </p:sp>
      <p:sp>
        <p:nvSpPr>
          <p:cNvPr id="16401" name="Rectangle 5"/>
          <p:cNvSpPr>
            <a:spLocks noChangeArrowheads="1"/>
          </p:cNvSpPr>
          <p:nvPr/>
        </p:nvSpPr>
        <p:spPr bwMode="auto">
          <a:xfrm>
            <a:off x="3995738" y="2790825"/>
            <a:ext cx="153670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219200" y="1600200"/>
            <a:ext cx="2674938" cy="1674813"/>
            <a:chOff x="768" y="960"/>
            <a:chExt cx="1685" cy="1055"/>
          </a:xfrm>
        </p:grpSpPr>
        <p:sp>
          <p:nvSpPr>
            <p:cNvPr id="16424" name="Oval 7"/>
            <p:cNvSpPr>
              <a:spLocks noChangeArrowheads="1"/>
            </p:cNvSpPr>
            <p:nvPr/>
          </p:nvSpPr>
          <p:spPr bwMode="auto">
            <a:xfrm>
              <a:off x="768" y="960"/>
              <a:ext cx="1686" cy="1056"/>
            </a:xfrm>
            <a:prstGeom prst="ellipse">
              <a:avLst/>
            </a:prstGeom>
            <a:solidFill>
              <a:srgbClr val="95B3D7">
                <a:alpha val="50195"/>
              </a:srgbClr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864" y="1248"/>
              <a:ext cx="1419" cy="5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88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External relations department</a:t>
              </a:r>
            </a:p>
          </p:txBody>
        </p:sp>
      </p:grp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5486400" y="2057400"/>
            <a:ext cx="225266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community</a:t>
            </a:r>
          </a:p>
        </p:txBody>
      </p:sp>
      <p:sp>
        <p:nvSpPr>
          <p:cNvPr id="16404" name="Rectangle 10"/>
          <p:cNvSpPr>
            <a:spLocks noChangeArrowheads="1"/>
          </p:cNvSpPr>
          <p:nvPr/>
        </p:nvSpPr>
        <p:spPr bwMode="auto">
          <a:xfrm>
            <a:off x="3657600" y="1371600"/>
            <a:ext cx="1905000" cy="2286000"/>
          </a:xfrm>
          <a:prstGeom prst="rect">
            <a:avLst/>
          </a:prstGeom>
          <a:solidFill>
            <a:srgbClr val="95B3D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11"/>
          <p:cNvSpPr txBox="1">
            <a:spLocks noChangeArrowheads="1"/>
          </p:cNvSpPr>
          <p:nvPr/>
        </p:nvSpPr>
        <p:spPr bwMode="auto">
          <a:xfrm>
            <a:off x="0" y="25146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transfer</a:t>
            </a:r>
          </a:p>
        </p:txBody>
      </p:sp>
      <p:sp>
        <p:nvSpPr>
          <p:cNvPr id="16406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Knowledge </a:t>
            </a:r>
            <a:b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translation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381500" y="2324100"/>
            <a:ext cx="3825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382294" y="3390106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53340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16410" name="Rectangle 21"/>
          <p:cNvSpPr>
            <a:spLocks noChangeArrowheads="1"/>
          </p:cNvSpPr>
          <p:nvPr/>
        </p:nvSpPr>
        <p:spPr bwMode="auto">
          <a:xfrm>
            <a:off x="6629400" y="4648200"/>
            <a:ext cx="1219200" cy="685800"/>
          </a:xfrm>
          <a:prstGeom prst="rect">
            <a:avLst/>
          </a:prstGeom>
          <a:solidFill>
            <a:srgbClr val="C4BD97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Academia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590800" y="4991100"/>
            <a:ext cx="76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86200" y="4991100"/>
            <a:ext cx="76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/>
          <p:nvPr/>
        </p:nvCxnSpPr>
        <p:spPr>
          <a:xfrm rot="10800000">
            <a:off x="533400" y="4114800"/>
            <a:ext cx="838200" cy="876300"/>
          </a:xfrm>
          <a:prstGeom prst="bentConnector2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414" name="Text Box 17"/>
          <p:cNvSpPr txBox="1">
            <a:spLocks noChangeArrowheads="1"/>
          </p:cNvSpPr>
          <p:nvPr/>
        </p:nvSpPr>
        <p:spPr bwMode="auto">
          <a:xfrm>
            <a:off x="-914400" y="2971800"/>
            <a:ext cx="3200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Support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3400" y="990600"/>
            <a:ext cx="1295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-457200" y="1981200"/>
            <a:ext cx="1981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0" y="3962400"/>
            <a:ext cx="1066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6324601" y="3429000"/>
            <a:ext cx="304800" cy="31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629401" y="3429000"/>
            <a:ext cx="304800" cy="31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2210594" y="3428206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514600" y="3429000"/>
            <a:ext cx="306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422" name="Text Box 17"/>
          <p:cNvSpPr txBox="1">
            <a:spLocks noChangeArrowheads="1"/>
          </p:cNvSpPr>
          <p:nvPr/>
        </p:nvSpPr>
        <p:spPr bwMode="auto">
          <a:xfrm>
            <a:off x="6858000" y="2895600"/>
            <a:ext cx="3200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Feedback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7924800" y="4572000"/>
            <a:ext cx="60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6480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Internal and external emphasis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Internal: </a:t>
            </a:r>
          </a:p>
          <a:p>
            <a:r>
              <a:rPr lang="en-US" sz="2900" i="1" dirty="0" smtClean="0"/>
              <a:t>The Insider </a:t>
            </a:r>
            <a:r>
              <a:rPr lang="en-US" sz="2900" dirty="0" smtClean="0"/>
              <a:t>monthly e-newsletter distributed to </a:t>
            </a:r>
            <a:r>
              <a:rPr lang="en-US" sz="2900" dirty="0" smtClean="0"/>
              <a:t>faculty</a:t>
            </a:r>
            <a:endParaRPr lang="en-US" sz="2900" dirty="0" smtClean="0"/>
          </a:p>
          <a:p>
            <a:r>
              <a:rPr lang="en-US" sz="2900" dirty="0" smtClean="0"/>
              <a:t>Contribute articles and videos to </a:t>
            </a:r>
            <a:r>
              <a:rPr lang="en-US" sz="2900" dirty="0" smtClean="0"/>
              <a:t>on-campus departments </a:t>
            </a:r>
            <a:endParaRPr lang="en-US" sz="2900" dirty="0"/>
          </a:p>
          <a:p>
            <a:r>
              <a:rPr lang="en-US" sz="2900" dirty="0" smtClean="0"/>
              <a:t>SPARK articles and videos are featured on the </a:t>
            </a:r>
            <a:r>
              <a:rPr lang="en-US" sz="2900" dirty="0" smtClean="0"/>
              <a:t>U of G homepage </a:t>
            </a:r>
            <a:r>
              <a:rPr lang="en-US" sz="2900" dirty="0" smtClean="0"/>
              <a:t>through our relationship with </a:t>
            </a:r>
            <a:r>
              <a:rPr lang="en-US" sz="2900" dirty="0" smtClean="0"/>
              <a:t>C&amp;PA </a:t>
            </a:r>
            <a:endParaRPr lang="en-US" sz="2900" dirty="0" smtClean="0"/>
          </a:p>
          <a:p>
            <a:r>
              <a:rPr lang="en-US" sz="2900" dirty="0" smtClean="0"/>
              <a:t>W</a:t>
            </a:r>
            <a:r>
              <a:rPr lang="en-US" sz="2900" dirty="0" smtClean="0"/>
              <a:t>ebsite</a:t>
            </a:r>
            <a:r>
              <a:rPr lang="en-US" sz="2900" dirty="0" smtClean="0"/>
              <a:t>, twitter and Facebook for funding </a:t>
            </a:r>
            <a:r>
              <a:rPr lang="en-US" sz="2900" dirty="0" smtClean="0"/>
              <a:t>opportunities and news</a:t>
            </a:r>
            <a:endParaRPr lang="en-US" sz="2900" dirty="0"/>
          </a:p>
          <a:p>
            <a:endParaRPr lang="en-US" sz="1600" dirty="0" smtClean="0"/>
          </a:p>
          <a:p>
            <a:endParaRPr lang="en-US" sz="1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External: </a:t>
            </a:r>
          </a:p>
          <a:p>
            <a:r>
              <a:rPr lang="en-US" dirty="0"/>
              <a:t>Monthly and bi-monthly article contributions </a:t>
            </a:r>
            <a:r>
              <a:rPr lang="en-US" dirty="0" smtClean="0"/>
              <a:t>to numerous commodity publications </a:t>
            </a:r>
            <a:endParaRPr lang="en-US" dirty="0"/>
          </a:p>
          <a:p>
            <a:r>
              <a:rPr lang="en-US" dirty="0"/>
              <a:t>Ongoing partnership with </a:t>
            </a:r>
            <a:r>
              <a:rPr lang="en-US" dirty="0" smtClean="0"/>
              <a:t>OMAF -MRA </a:t>
            </a:r>
            <a:r>
              <a:rPr lang="en-US" dirty="0"/>
              <a:t>and KTT program, creating articles, publications and videos that highlight </a:t>
            </a:r>
            <a:r>
              <a:rPr lang="en-US" dirty="0" smtClean="0"/>
              <a:t>partnership-funded research </a:t>
            </a:r>
            <a:endParaRPr lang="en-US" dirty="0"/>
          </a:p>
          <a:p>
            <a:r>
              <a:rPr lang="en-US" dirty="0" smtClean="0"/>
              <a:t>R</a:t>
            </a:r>
            <a:r>
              <a:rPr lang="en-US" dirty="0" smtClean="0"/>
              <a:t>esearch </a:t>
            </a:r>
            <a:r>
              <a:rPr lang="en-US" dirty="0"/>
              <a:t>news articles </a:t>
            </a:r>
            <a:r>
              <a:rPr lang="en-US" dirty="0" smtClean="0"/>
              <a:t>for local media </a:t>
            </a:r>
            <a:endParaRPr lang="en-US" dirty="0"/>
          </a:p>
          <a:p>
            <a:r>
              <a:rPr lang="en-US" dirty="0"/>
              <a:t>Create broadcast-news style videos about Guelph </a:t>
            </a:r>
            <a:r>
              <a:rPr lang="en-US" dirty="0" smtClean="0"/>
              <a:t>research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homeHeaderTitle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517232"/>
            <a:ext cx="6175765" cy="8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3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SPARK metrics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SPARK produces 125-150 </a:t>
            </a:r>
            <a:r>
              <a:rPr lang="en-US" sz="4400" dirty="0" smtClean="0"/>
              <a:t>full length articles </a:t>
            </a:r>
            <a:r>
              <a:rPr lang="en-US" sz="4400" dirty="0" smtClean="0"/>
              <a:t>(500 words) and 35-40 </a:t>
            </a:r>
            <a:r>
              <a:rPr lang="en-US" sz="4400" dirty="0" smtClean="0"/>
              <a:t>broadcast videos per </a:t>
            </a:r>
            <a:r>
              <a:rPr lang="en-US" sz="4400" dirty="0" smtClean="0"/>
              <a:t>year </a:t>
            </a:r>
            <a:endParaRPr lang="en-US" sz="4400" dirty="0" smtClean="0"/>
          </a:p>
          <a:p>
            <a:r>
              <a:rPr lang="en-US" sz="4400" dirty="0" smtClean="0"/>
              <a:t>Output is expected to increase </a:t>
            </a:r>
            <a:r>
              <a:rPr lang="en-US" sz="4400" dirty="0" smtClean="0"/>
              <a:t>to </a:t>
            </a:r>
            <a:r>
              <a:rPr lang="en-US" sz="4400" dirty="0" smtClean="0"/>
              <a:t>approx. 200 </a:t>
            </a:r>
            <a:r>
              <a:rPr lang="en-US" sz="4400" dirty="0" smtClean="0"/>
              <a:t>print articles and </a:t>
            </a:r>
            <a:r>
              <a:rPr lang="en-US" sz="4400" dirty="0" smtClean="0"/>
              <a:t>more than 50 videos </a:t>
            </a:r>
            <a:r>
              <a:rPr lang="en-US" sz="4400" dirty="0" smtClean="0"/>
              <a:t>in </a:t>
            </a:r>
            <a:r>
              <a:rPr lang="en-US" sz="4400" dirty="0" smtClean="0"/>
              <a:t>2012-13 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59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i="1" dirty="0" smtClean="0"/>
              <a:t>Research </a:t>
            </a:r>
            <a:r>
              <a:rPr lang="en-US" dirty="0" smtClean="0"/>
              <a:t>m</a:t>
            </a:r>
            <a:r>
              <a:rPr lang="en-US" dirty="0" smtClean="0"/>
              <a:t>agazine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0164" y="2060848"/>
            <a:ext cx="4350063" cy="3916363"/>
          </a:xfrm>
        </p:spPr>
        <p:txBody>
          <a:bodyPr>
            <a:normAutofit/>
          </a:bodyPr>
          <a:lstStyle/>
          <a:p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72589"/>
            <a:ext cx="3719478" cy="4806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564904"/>
            <a:ext cx="2482560" cy="3208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564904"/>
            <a:ext cx="245164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9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en-US" b="1" dirty="0" smtClean="0"/>
              <a:t>OMAF MRA -U </a:t>
            </a:r>
            <a:r>
              <a:rPr lang="en-US" b="1" dirty="0" smtClean="0"/>
              <a:t>of G Yearbook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3" descr="Screen shot 2011-06-24 at 9.59.2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96952"/>
            <a:ext cx="1801664" cy="233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creen shot 2011-06-24 at 9.59.4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1801664" cy="232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Yearbo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68960"/>
            <a:ext cx="1944216" cy="2376264"/>
          </a:xfrm>
          <a:prstGeom prst="rect">
            <a:avLst/>
          </a:prstGeom>
        </p:spPr>
      </p:pic>
      <p:pic>
        <p:nvPicPr>
          <p:cNvPr id="26626" name="Picture 2" descr="Cover of Research Magazine - 2012-2013 Agri-food Yearbook Ed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068960"/>
            <a:ext cx="180236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5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</a:t>
            </a:r>
            <a:r>
              <a:rPr lang="en-US" b="1" dirty="0" smtClean="0"/>
              <a:t>trategic </a:t>
            </a:r>
            <a:r>
              <a:rPr lang="en-US" b="1" dirty="0" smtClean="0"/>
              <a:t>partnerships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60" y="2103361"/>
            <a:ext cx="6508377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We work with a diverse array of </a:t>
            </a:r>
            <a:r>
              <a:rPr lang="en-US" sz="1800" b="1" dirty="0" smtClean="0"/>
              <a:t>stakeholders, such as: </a:t>
            </a:r>
            <a:endParaRPr lang="en-US" sz="1800" b="1" dirty="0" smtClean="0"/>
          </a:p>
          <a:p>
            <a:r>
              <a:rPr lang="en-US" sz="2000" dirty="0" smtClean="0"/>
              <a:t>SHARCNET </a:t>
            </a:r>
          </a:p>
          <a:p>
            <a:r>
              <a:rPr lang="en-US" sz="2000" dirty="0" smtClean="0"/>
              <a:t>The Catalyst Centre </a:t>
            </a:r>
          </a:p>
          <a:p>
            <a:r>
              <a:rPr lang="en-US" sz="2000" dirty="0" smtClean="0"/>
              <a:t>Guelph </a:t>
            </a:r>
            <a:r>
              <a:rPr lang="en-US" sz="2000" dirty="0" smtClean="0"/>
              <a:t>Mercury </a:t>
            </a:r>
          </a:p>
          <a:p>
            <a:r>
              <a:rPr lang="en-US" sz="2000" dirty="0" smtClean="0"/>
              <a:t>Knowledge Translation and Transfer program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Screen shot 2011-06-24 at 10.02.5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071" y="4781564"/>
            <a:ext cx="3420932" cy="68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Mercu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103" y="2588054"/>
            <a:ext cx="3363789" cy="816920"/>
          </a:xfrm>
          <a:prstGeom prst="rect">
            <a:avLst/>
          </a:prstGeom>
        </p:spPr>
      </p:pic>
      <p:pic>
        <p:nvPicPr>
          <p:cNvPr id="13" name="Picture 12" descr="CC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506" y="3494217"/>
            <a:ext cx="1943386" cy="1381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365104"/>
            <a:ext cx="2736304" cy="10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4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6508377" cy="1143000"/>
          </a:xfrm>
        </p:spPr>
        <p:txBody>
          <a:bodyPr/>
          <a:lstStyle/>
          <a:p>
            <a:pPr algn="l"/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273826"/>
            <a:ext cx="6702855" cy="39163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0" name="Picture 9" descr="IMG_837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17511" b="11656"/>
          <a:stretch/>
        </p:blipFill>
        <p:spPr>
          <a:xfrm>
            <a:off x="251520" y="1628800"/>
            <a:ext cx="8424935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443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“Four pagers”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dirty="0" smtClean="0"/>
              <a:t>Have encompassed </a:t>
            </a:r>
            <a:r>
              <a:rPr lang="en-US" dirty="0" smtClean="0"/>
              <a:t>the </a:t>
            </a:r>
            <a:r>
              <a:rPr lang="en-US" dirty="0" smtClean="0"/>
              <a:t>pillars </a:t>
            </a:r>
            <a:r>
              <a:rPr lang="en-US" dirty="0" smtClean="0"/>
              <a:t>of the Better Planet project, highlighting </a:t>
            </a:r>
            <a:r>
              <a:rPr lang="en-US" dirty="0" smtClean="0"/>
              <a:t>health, environment, </a:t>
            </a:r>
            <a:r>
              <a:rPr lang="en-US" dirty="0" smtClean="0"/>
              <a:t>communities and </a:t>
            </a:r>
            <a:r>
              <a:rPr lang="en-US" dirty="0" smtClean="0"/>
              <a:t>food</a:t>
            </a:r>
            <a:endParaRPr lang="en-US" dirty="0" smtClean="0"/>
          </a:p>
          <a:p>
            <a:r>
              <a:rPr lang="en-US" dirty="0" smtClean="0"/>
              <a:t>New topics: </a:t>
            </a:r>
            <a:r>
              <a:rPr lang="en-US" dirty="0" smtClean="0"/>
              <a:t>water, animal health, URCs </a:t>
            </a:r>
            <a:r>
              <a:rPr lang="en-US" dirty="0" smtClean="0"/>
              <a:t>and </a:t>
            </a:r>
            <a:r>
              <a:rPr lang="en-US" dirty="0" smtClean="0"/>
              <a:t> </a:t>
            </a:r>
            <a:r>
              <a:rPr lang="en-US" dirty="0" smtClean="0"/>
              <a:t>CRCs</a:t>
            </a:r>
          </a:p>
        </p:txBody>
      </p:sp>
      <p:pic>
        <p:nvPicPr>
          <p:cNvPr id="4" name="Picture 3" descr="IMG_836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" t="8750" b="10191"/>
          <a:stretch/>
        </p:blipFill>
        <p:spPr>
          <a:xfrm>
            <a:off x="2267744" y="3789040"/>
            <a:ext cx="4437688" cy="242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135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83405-C78C-4674-9E01-DD79F85B58CD}" type="slidenum">
              <a:rPr lang="en-CA"/>
              <a:pPr/>
              <a:t>4</a:t>
            </a:fld>
            <a:endParaRPr lang="en-CA"/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929389" y="452307"/>
            <a:ext cx="7180289" cy="725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600" b="1" dirty="0" smtClean="0"/>
              <a:t>Addressing the Know-Do Gap: </a:t>
            </a:r>
            <a:br>
              <a:rPr lang="en-US" sz="2600" b="1" dirty="0" smtClean="0"/>
            </a:br>
            <a:r>
              <a:rPr lang="en-US" sz="2600" b="1" dirty="0" smtClean="0"/>
              <a:t>  Asking and Answering 3 Questions:</a:t>
            </a:r>
            <a:endParaRPr lang="en-CA" sz="2600" b="1" dirty="0" smtClean="0"/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1068986" y="1516115"/>
            <a:ext cx="771525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Are we doing the research that is needed?  Specifically research that </a:t>
            </a:r>
            <a:r>
              <a:rPr lang="en-US" sz="2400" dirty="0" smtClean="0"/>
              <a:t>research users </a:t>
            </a:r>
            <a:r>
              <a:rPr lang="en-US" sz="2400" dirty="0" smtClean="0"/>
              <a:t>need?</a:t>
            </a:r>
          </a:p>
          <a:p>
            <a:pPr eaLnBrk="1" hangingPunct="1"/>
            <a:r>
              <a:rPr lang="en-US" sz="2400" dirty="0" smtClean="0"/>
              <a:t>Are we applying the research that has been done? Are we doing that effectively? </a:t>
            </a:r>
          </a:p>
          <a:p>
            <a:pPr eaLnBrk="1" hangingPunct="1"/>
            <a:r>
              <a:rPr lang="en-US" sz="2400" dirty="0" smtClean="0"/>
              <a:t>How can we accelerate the transformation of knowledge into action? Are </a:t>
            </a:r>
            <a:r>
              <a:rPr lang="en-US" sz="2400" dirty="0" err="1" smtClean="0"/>
              <a:t>behaviours</a:t>
            </a:r>
            <a:r>
              <a:rPr lang="en-US" sz="2400" dirty="0" smtClean="0"/>
              <a:t> </a:t>
            </a:r>
            <a:r>
              <a:rPr lang="en-US" sz="2400" dirty="0" smtClean="0"/>
              <a:t>changing?</a:t>
            </a:r>
          </a:p>
        </p:txBody>
      </p:sp>
      <p:sp>
        <p:nvSpPr>
          <p:cNvPr id="8197" name="AutoShape 4" descr="idea sharing"/>
          <p:cNvSpPr>
            <a:spLocks noChangeArrowheads="1"/>
          </p:cNvSpPr>
          <p:nvPr/>
        </p:nvSpPr>
        <p:spPr bwMode="auto">
          <a:xfrm>
            <a:off x="912495" y="4716780"/>
            <a:ext cx="2447925" cy="16557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5" descr="knowledge hand"/>
          <p:cNvSpPr>
            <a:spLocks noChangeArrowheads="1"/>
          </p:cNvSpPr>
          <p:nvPr/>
        </p:nvSpPr>
        <p:spPr bwMode="auto">
          <a:xfrm>
            <a:off x="3501708" y="4758690"/>
            <a:ext cx="2447925" cy="165576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6" descr="innovationcurve"/>
          <p:cNvSpPr>
            <a:spLocks noChangeArrowheads="1"/>
          </p:cNvSpPr>
          <p:nvPr/>
        </p:nvSpPr>
        <p:spPr bwMode="auto">
          <a:xfrm>
            <a:off x="6119178" y="4749165"/>
            <a:ext cx="2447925" cy="1655763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8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Guelph Mercury media presence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3" y="1772816"/>
            <a:ext cx="2952327" cy="39754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 Engaged with the </a:t>
            </a:r>
            <a:r>
              <a:rPr lang="en-US" dirty="0" smtClean="0"/>
              <a:t>editorial staff at the Guelph Mercury to contribute </a:t>
            </a:r>
            <a:r>
              <a:rPr lang="en-US" dirty="0" smtClean="0"/>
              <a:t>research articles </a:t>
            </a:r>
            <a:endParaRPr lang="en-US" dirty="0" smtClean="0"/>
          </a:p>
        </p:txBody>
      </p:sp>
      <p:pic>
        <p:nvPicPr>
          <p:cNvPr id="8" name="Picture 7" descr="Screen shot 2011-06-21 at 2.59.3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84784"/>
            <a:ext cx="4222949" cy="4683634"/>
          </a:xfrm>
          <a:prstGeom prst="rect">
            <a:avLst/>
          </a:prstGeom>
        </p:spPr>
      </p:pic>
      <p:pic>
        <p:nvPicPr>
          <p:cNvPr id="9" name="Picture 8" descr="Screen shot 2011-06-21 at 3.00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216" y="3140968"/>
            <a:ext cx="158586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508377" cy="1143000"/>
          </a:xfrm>
        </p:spPr>
        <p:txBody>
          <a:bodyPr/>
          <a:lstStyle/>
          <a:p>
            <a:r>
              <a:rPr lang="en-US" b="1" dirty="0" smtClean="0"/>
              <a:t>SPARK*air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456853"/>
            <a:ext cx="6508377" cy="3916363"/>
          </a:xfrm>
        </p:spPr>
        <p:txBody>
          <a:bodyPr/>
          <a:lstStyle/>
          <a:p>
            <a:r>
              <a:rPr lang="en-US" dirty="0" smtClean="0"/>
              <a:t>SPARK’s </a:t>
            </a:r>
            <a:r>
              <a:rPr lang="en-US" dirty="0" smtClean="0"/>
              <a:t>in-house video-production initiative</a:t>
            </a:r>
            <a:endParaRPr lang="en-US" dirty="0" smtClean="0"/>
          </a:p>
          <a:p>
            <a:r>
              <a:rPr lang="en-US" dirty="0" smtClean="0"/>
              <a:t>Producing engaging, informative and colourful research news-based segments</a:t>
            </a:r>
          </a:p>
          <a:p>
            <a:r>
              <a:rPr lang="en-US" dirty="0" smtClean="0"/>
              <a:t>F</a:t>
            </a:r>
            <a:r>
              <a:rPr lang="en-US" dirty="0" smtClean="0"/>
              <a:t>ilming </a:t>
            </a:r>
            <a:r>
              <a:rPr lang="en-US" dirty="0" smtClean="0"/>
              <a:t>and post-production </a:t>
            </a:r>
            <a:r>
              <a:rPr lang="en-US" dirty="0" smtClean="0"/>
              <a:t>  </a:t>
            </a:r>
            <a:endParaRPr lang="en-US" dirty="0" smtClean="0"/>
          </a:p>
        </p:txBody>
      </p:sp>
      <p:pic>
        <p:nvPicPr>
          <p:cNvPr id="4" name="Picture 3" descr="beginning-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4" t="19724" r="5981" b="22265"/>
          <a:stretch/>
        </p:blipFill>
        <p:spPr>
          <a:xfrm>
            <a:off x="3347864" y="4941168"/>
            <a:ext cx="3494217" cy="1307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436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KMb</a:t>
            </a:r>
            <a:r>
              <a:rPr lang="en-US" b="1" dirty="0" smtClean="0"/>
              <a:t> and Communications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i="1" dirty="0" smtClean="0"/>
              <a:t>Working together to mobilize research knowledge at the University of </a:t>
            </a:r>
            <a:r>
              <a:rPr lang="en-US" sz="6000" i="1" dirty="0" smtClean="0"/>
              <a:t>Guelph</a:t>
            </a:r>
            <a:endParaRPr lang="en-US" sz="6000" i="1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2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>
                <a:hlinkClick r:id="rId2"/>
              </a:rPr>
              <a:t>http://www.uoguelph.ca/omafra_partnership/ktt/en/index.asp</a:t>
            </a:r>
          </a:p>
          <a:p>
            <a:r>
              <a:rPr lang="en-CA" sz="2000" dirty="0" smtClean="0">
                <a:hlinkClick r:id="rId3"/>
              </a:rPr>
              <a:t>http://www.omafra.gov.on.ca/english/research/kttiindex.htm</a:t>
            </a:r>
            <a:endParaRPr lang="en-CA" sz="2000" dirty="0" smtClean="0"/>
          </a:p>
          <a:p>
            <a:r>
              <a:rPr lang="en-CA" sz="2000" dirty="0" smtClean="0">
                <a:hlinkClick r:id="rId4"/>
              </a:rPr>
              <a:t>http://researchimpact.wordpress.com/about/</a:t>
            </a:r>
            <a:endParaRPr lang="en-CA" sz="2000" dirty="0" smtClean="0"/>
          </a:p>
          <a:p>
            <a:r>
              <a:rPr lang="en-CA" sz="2000" dirty="0" smtClean="0">
                <a:hlinkClick r:id="rId5"/>
              </a:rPr>
              <a:t>http://www.sickkids.ca/Learning/AbouttheInstitute/Programs/Knowledge-Translation/Knowledge-Translation.html</a:t>
            </a:r>
            <a:endParaRPr lang="en-CA" sz="2000" dirty="0" smtClean="0"/>
          </a:p>
          <a:p>
            <a:r>
              <a:rPr lang="en-CA" sz="2000" dirty="0" smtClean="0">
                <a:hlinkClick r:id="rId6"/>
              </a:rPr>
              <a:t>http://ktclearinghouse.ca/</a:t>
            </a:r>
            <a:endParaRPr lang="en-CA" sz="2000" dirty="0" smtClean="0"/>
          </a:p>
          <a:p>
            <a:r>
              <a:rPr lang="en-CA" sz="2000" dirty="0" smtClean="0">
                <a:hlinkClick r:id="rId7"/>
              </a:rPr>
              <a:t>http://www.ktecop.ca/</a:t>
            </a:r>
            <a:endParaRPr lang="en-CA" sz="2000" dirty="0" smtClean="0"/>
          </a:p>
          <a:p>
            <a:r>
              <a:rPr lang="en-CA" sz="2000">
                <a:hlinkClick r:id="rId8"/>
              </a:rPr>
              <a:t>http://</a:t>
            </a:r>
            <a:r>
              <a:rPr lang="en-CA" sz="2000" smtClean="0">
                <a:hlinkClick r:id="rId8"/>
              </a:rPr>
              <a:t>www.inweh.unu.edu/River/KnowledgeManagement/documents/KStar_ConceptPaper_FINAL_Oct29_WEB.pdf</a:t>
            </a:r>
            <a:endParaRPr lang="en-CA" sz="2000" smtClean="0"/>
          </a:p>
          <a:p>
            <a:pPr marL="0" indent="0">
              <a:buNone/>
            </a:pPr>
            <a:endParaRPr lang="en-CA" sz="2000" dirty="0" smtClean="0"/>
          </a:p>
          <a:p>
            <a:endParaRPr lang="en-C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F7729-BE13-444F-B080-0E2413B57EB4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KMb</a:t>
            </a:r>
            <a:r>
              <a:rPr lang="en-US" dirty="0" smtClean="0"/>
              <a:t> </a:t>
            </a:r>
            <a:r>
              <a:rPr lang="en-US" dirty="0" smtClean="0"/>
              <a:t>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3712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6596" y="914400"/>
            <a:ext cx="6508377" cy="1143000"/>
          </a:xfrm>
        </p:spPr>
        <p:txBody>
          <a:bodyPr/>
          <a:lstStyle/>
          <a:p>
            <a:r>
              <a:rPr lang="en-US" dirty="0" smtClean="0"/>
              <a:t>Communications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6757774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 smtClean="0"/>
          </a:p>
          <a:p>
            <a:pPr>
              <a:buFont typeface="Wingdings" charset="2"/>
              <a:buChar char="§"/>
            </a:pPr>
            <a:r>
              <a:rPr lang="en-US" sz="1900" dirty="0" smtClean="0"/>
              <a:t>Websites: </a:t>
            </a:r>
            <a:r>
              <a:rPr lang="en-US" sz="1900" dirty="0" smtClean="0">
                <a:hlinkClick r:id="rId2"/>
              </a:rPr>
              <a:t>http://www.uoguelph.ca/research/</a:t>
            </a:r>
            <a:endParaRPr lang="en-US" sz="1900" dirty="0" smtClean="0"/>
          </a:p>
          <a:p>
            <a:pPr>
              <a:buFont typeface="Wingdings" charset="2"/>
              <a:buChar char="§"/>
            </a:pP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://www.uoguelph.ca/research/</a:t>
            </a:r>
            <a:r>
              <a:rPr lang="en-US" sz="1900" dirty="0" smtClean="0">
                <a:hlinkClick r:id="rId3"/>
              </a:rPr>
              <a:t>spark</a:t>
            </a:r>
            <a:r>
              <a:rPr lang="en-US" sz="1900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en-US" sz="1900" dirty="0" smtClean="0"/>
              <a:t>Blog: </a:t>
            </a:r>
            <a:r>
              <a:rPr lang="en-US" sz="1900" dirty="0" smtClean="0">
                <a:hlinkClick r:id="rId4"/>
              </a:rPr>
              <a:t>http</a:t>
            </a:r>
            <a:r>
              <a:rPr lang="en-US" sz="1900" dirty="0">
                <a:hlinkClick r:id="rId4"/>
              </a:rPr>
              <a:t>://sparkuoguelph.wordpress.com</a:t>
            </a:r>
            <a:r>
              <a:rPr lang="en-US" sz="1900" dirty="0" smtClean="0">
                <a:hlinkClick r:id="rId4"/>
              </a:rPr>
              <a:t>/</a:t>
            </a:r>
            <a:r>
              <a:rPr lang="en-US" sz="1900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en-US" sz="1900" dirty="0" smtClean="0"/>
              <a:t>YouTube </a:t>
            </a:r>
            <a:r>
              <a:rPr lang="en-US" sz="1900" dirty="0" err="1" smtClean="0"/>
              <a:t>channel:</a:t>
            </a:r>
            <a:r>
              <a:rPr lang="en-US" sz="1900" dirty="0" err="1" smtClean="0">
                <a:hlinkClick r:id="rId5"/>
              </a:rPr>
              <a:t>http</a:t>
            </a:r>
            <a:r>
              <a:rPr lang="en-US" sz="1900" dirty="0">
                <a:hlinkClick r:id="rId5"/>
              </a:rPr>
              <a:t>://www.youtube.com/user/</a:t>
            </a:r>
            <a:r>
              <a:rPr lang="en-US" sz="1900" dirty="0" smtClean="0">
                <a:hlinkClick r:id="rId5"/>
              </a:rPr>
              <a:t>sPARKatUofG</a:t>
            </a:r>
            <a:endParaRPr lang="en-US" sz="1900" dirty="0" smtClean="0"/>
          </a:p>
          <a:p>
            <a:pPr>
              <a:buFont typeface="Wingdings" charset="2"/>
              <a:buChar char="§"/>
            </a:pPr>
            <a:r>
              <a:rPr lang="en-US" sz="1900" dirty="0" smtClean="0"/>
              <a:t>Twitter: </a:t>
            </a:r>
            <a:r>
              <a:rPr lang="en-US" sz="1800" dirty="0">
                <a:solidFill>
                  <a:schemeClr val="accent1"/>
                </a:solidFill>
              </a:rPr>
              <a:t>@</a:t>
            </a:r>
            <a:r>
              <a:rPr lang="en-US" sz="1800" dirty="0" err="1" smtClean="0">
                <a:solidFill>
                  <a:schemeClr val="accent1"/>
                </a:solidFill>
              </a:rPr>
              <a:t>SPARKUoG</a:t>
            </a:r>
            <a:r>
              <a:rPr lang="en-US" sz="1800" dirty="0" smtClean="0">
                <a:solidFill>
                  <a:schemeClr val="accent1"/>
                </a:solidFill>
              </a:rPr>
              <a:t>, @</a:t>
            </a:r>
            <a:r>
              <a:rPr lang="en-US" sz="1800" dirty="0" err="1" smtClean="0">
                <a:solidFill>
                  <a:schemeClr val="accent1"/>
                </a:solidFill>
              </a:rPr>
              <a:t>UofGResearch</a:t>
            </a:r>
            <a:r>
              <a:rPr lang="en-US" sz="1800" dirty="0" smtClean="0">
                <a:solidFill>
                  <a:schemeClr val="accent1"/>
                </a:solidFill>
              </a:rPr>
              <a:t> @</a:t>
            </a:r>
            <a:r>
              <a:rPr lang="en-US" sz="1800" dirty="0" err="1" smtClean="0">
                <a:solidFill>
                  <a:schemeClr val="accent1"/>
                </a:solidFill>
              </a:rPr>
              <a:t>AgFoodRuralLink</a:t>
            </a:r>
            <a:endParaRPr lang="en-US" sz="1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7562" y="4969475"/>
            <a:ext cx="2018270" cy="2018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1616" y="1626286"/>
            <a:ext cx="2430162" cy="2430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50670" y="3642295"/>
            <a:ext cx="1572054" cy="15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8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2F5D3-39B5-426B-96E2-3F715D52A97B}" type="slidenum">
              <a:rPr lang="en-CA"/>
              <a:pPr/>
              <a:t>5</a:t>
            </a:fld>
            <a:endParaRPr lang="en-CA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834" y="220584"/>
            <a:ext cx="56753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62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733257"/>
            <a:ext cx="91440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of Knowledge 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Knowledge mobilization involves making knowledge readily accessible – and thereby </a:t>
            </a:r>
            <a:r>
              <a:rPr lang="en-US" sz="2800" i="1" dirty="0"/>
              <a:t>useful to any number of individuals and groups in society </a:t>
            </a:r>
            <a:r>
              <a:rPr lang="en-US" sz="2800" dirty="0"/>
              <a:t>– by developing ways in which groups can </a:t>
            </a:r>
            <a:r>
              <a:rPr lang="en-US" sz="2800" i="1" dirty="0"/>
              <a:t>work together collaboratively to produce and share knowledge. </a:t>
            </a:r>
            <a:endParaRPr lang="en-US" sz="2800" i="1" dirty="0" smtClean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1800" i="1" dirty="0" smtClean="0"/>
              <a:t>http</a:t>
            </a:r>
            <a:r>
              <a:rPr lang="en-US" sz="1800" i="1" dirty="0"/>
              <a:t>://whatiskt.wikispaces.com/Knowledge+mobilization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522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733258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of Knowledge 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mobilization </a:t>
            </a:r>
            <a:r>
              <a:rPr lang="en-US" i="1" dirty="0"/>
              <a:t>connects</a:t>
            </a:r>
            <a:r>
              <a:rPr lang="en-US" dirty="0"/>
              <a:t> research and researchers with people and organizations seeking to </a:t>
            </a:r>
            <a:r>
              <a:rPr lang="en-US" i="1" dirty="0"/>
              <a:t>develop sustainable solutions to social, environmental, economic and cultural challenges</a:t>
            </a:r>
            <a:r>
              <a:rPr lang="en-US" dirty="0"/>
              <a:t>. </a:t>
            </a:r>
          </a:p>
        </p:txBody>
      </p:sp>
      <p:pic>
        <p:nvPicPr>
          <p:cNvPr id="1026" name="Picture 2" descr="http://www.researchimpact.ca/research-impac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11080"/>
            <a:ext cx="3869804" cy="12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15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733258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of Knowledge 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6995120" cy="33843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Knowledge mobilization relates to the flow of knowledge and information among multiple individuals and groups, </a:t>
            </a:r>
            <a:r>
              <a:rPr lang="en-US" b="1" i="1" dirty="0"/>
              <a:t>leading to intellectual, social, and economic benefits</a:t>
            </a:r>
            <a:r>
              <a:rPr lang="en-US" dirty="0"/>
              <a:t>. Knowledge mobilization aims to allow the </a:t>
            </a:r>
            <a:r>
              <a:rPr lang="en-US" b="1" i="1" dirty="0"/>
              <a:t>exchange of research knowledge</a:t>
            </a:r>
            <a:r>
              <a:rPr lang="en-US" dirty="0"/>
              <a:t> both between university researchers and the wider community, and across different academic disciplines.</a:t>
            </a:r>
          </a:p>
        </p:txBody>
      </p:sp>
      <p:sp>
        <p:nvSpPr>
          <p:cNvPr id="5" name="AutoShape 2" descr="https://mail.uoguelph.ca/service/home/%7E/?auth=co&amp;id=189253&amp;part=2.2"/>
          <p:cNvSpPr>
            <a:spLocks noChangeAspect="1" noChangeArrowheads="1"/>
          </p:cNvSpPr>
          <p:nvPr/>
        </p:nvSpPr>
        <p:spPr bwMode="auto">
          <a:xfrm>
            <a:off x="155575" y="-91440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3350146" cy="14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2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811530" y="1627188"/>
            <a:ext cx="8214995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/>
              <a:t>…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synthesis, exchange and application of knowledge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(resulting from interactions among one or more of the University, University researchers, OMAFRA, various internal and external stakeholders of the University and OMAFRA, and various members of the public) involving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dissemination of the results of research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other activities occurring pursuant to the agreement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BC27D-519D-44B3-AA78-5BAE1869F378}" type="slidenum">
              <a:rPr lang="en-CA"/>
              <a:pPr/>
              <a:t>9</a:t>
            </a:fld>
            <a:endParaRPr lang="en-CA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790575"/>
            <a:ext cx="8229600" cy="7207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CA" dirty="0" smtClean="0"/>
              <a:t>Definition in the </a:t>
            </a:r>
            <a:br>
              <a:rPr lang="en-CA" dirty="0" smtClean="0"/>
            </a:br>
            <a:r>
              <a:rPr lang="en-CA" dirty="0" smtClean="0"/>
              <a:t>OMAF and MRA-U of G Partnership</a:t>
            </a:r>
          </a:p>
        </p:txBody>
      </p:sp>
      <p:pic>
        <p:nvPicPr>
          <p:cNvPr id="7173" name="Picture 4" descr="ontario_apple_edg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830" y="4768292"/>
            <a:ext cx="1637030" cy="18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agrifoodlink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103" y="4976734"/>
            <a:ext cx="2919586" cy="10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66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1937</Words>
  <Application>Microsoft Office PowerPoint</Application>
  <PresentationFormat>On-screen Show (4:3)</PresentationFormat>
  <Paragraphs>346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Why ‘Knowledge Mobilization’?</vt:lpstr>
      <vt:lpstr>Addressing the Know-Do Gap:    Asking and Answering 3 Questions:</vt:lpstr>
      <vt:lpstr>Slide 5</vt:lpstr>
      <vt:lpstr>Definitions of Knowledge Mobilization</vt:lpstr>
      <vt:lpstr>Definitions of Knowledge Mobilization</vt:lpstr>
      <vt:lpstr>Definitions of Knowledge Mobilization</vt:lpstr>
      <vt:lpstr>Definition in the  OMAF and MRA-U of G Partnership</vt:lpstr>
      <vt:lpstr>More simply…</vt:lpstr>
      <vt:lpstr>KTT  Push –Pull</vt:lpstr>
      <vt:lpstr>Slide 12</vt:lpstr>
      <vt:lpstr>Slide 13</vt:lpstr>
      <vt:lpstr>Slide 14</vt:lpstr>
      <vt:lpstr>Slide 15</vt:lpstr>
      <vt:lpstr>Slide 16</vt:lpstr>
      <vt:lpstr>Successful Kmb</vt:lpstr>
      <vt:lpstr>Tri-Council Funding and KMb</vt:lpstr>
      <vt:lpstr>Successful Institutional KMb Practices</vt:lpstr>
      <vt:lpstr>Effective KMb – the take-away message</vt:lpstr>
      <vt:lpstr>SPARK/Research Communications: Building relationships for a unique approach to knowledge mobilization, translation and transfer </vt:lpstr>
      <vt:lpstr>Who we are </vt:lpstr>
      <vt:lpstr>How we can help you </vt:lpstr>
      <vt:lpstr>SPARK at a glance…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Internal and external emphasis</vt:lpstr>
      <vt:lpstr>Some SPARK metrics </vt:lpstr>
      <vt:lpstr> Research magazine</vt:lpstr>
      <vt:lpstr>OMAF MRA -U of G Yearbook</vt:lpstr>
      <vt:lpstr>Strategic partnerships </vt:lpstr>
      <vt:lpstr>Slide 38</vt:lpstr>
      <vt:lpstr>“Four pagers”</vt:lpstr>
      <vt:lpstr>Guelph Mercury media presence </vt:lpstr>
      <vt:lpstr>SPARK*air </vt:lpstr>
      <vt:lpstr>KMb and Communications</vt:lpstr>
      <vt:lpstr>KMb resources</vt:lpstr>
      <vt:lpstr>Communications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bwilton</dc:creator>
  <cp:lastModifiedBy>owen</cp:lastModifiedBy>
  <cp:revision>44</cp:revision>
  <dcterms:created xsi:type="dcterms:W3CDTF">2012-06-12T19:12:28Z</dcterms:created>
  <dcterms:modified xsi:type="dcterms:W3CDTF">2013-04-11T15:03:12Z</dcterms:modified>
</cp:coreProperties>
</file>