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4"/>
  </p:sldMasterIdLst>
  <p:notesMasterIdLst>
    <p:notesMasterId r:id="rId8"/>
  </p:notesMasterIdLst>
  <p:sldIdLst>
    <p:sldId id="281" r:id="rId5"/>
    <p:sldId id="282" r:id="rId6"/>
    <p:sldId id="283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3BB"/>
    <a:srgbClr val="FEC700"/>
    <a:srgbClr val="BF1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4"/>
  </p:normalViewPr>
  <p:slideViewPr>
    <p:cSldViewPr snapToGrid="0" snapToObjects="1">
      <p:cViewPr varScale="1">
        <p:scale>
          <a:sx n="82" d="100"/>
          <a:sy n="82" d="100"/>
        </p:scale>
        <p:origin x="126" y="630"/>
      </p:cViewPr>
      <p:guideLst>
        <p:guide orient="horz" pos="2160"/>
        <p:guide pos="14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80136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9458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rgbClr val="BF132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5" name="Shape 25"/>
          <p:cNvSpPr txBox="1">
            <a:spLocks noGrp="1"/>
          </p:cNvSpPr>
          <p:nvPr>
            <p:ph type="title"/>
          </p:nvPr>
        </p:nvSpPr>
        <p:spPr>
          <a:xfrm>
            <a:off x="2336803" y="274637"/>
            <a:ext cx="92455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13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" name="Shape 26"/>
          <p:cNvSpPr txBox="1">
            <a:spLocks noGrp="1"/>
          </p:cNvSpPr>
          <p:nvPr>
            <p:ph type="body" idx="1"/>
          </p:nvPr>
        </p:nvSpPr>
        <p:spPr>
          <a:xfrm>
            <a:off x="2336803" y="1600205"/>
            <a:ext cx="9245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92881" marR="0" lvl="0" indent="-64294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17910" marR="0" lvl="1" indent="-32147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42938" marR="0" lvl="2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900113" marR="0" lvl="3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57288" marR="0" lvl="4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414463" marR="0" lvl="5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671638" marR="0" lvl="6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928813" marR="0" lvl="7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85988" marR="0" lvl="8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6" y="4319167"/>
            <a:ext cx="1819656" cy="18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688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rgbClr val="FEC7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6" name="Shape 30"/>
          <p:cNvSpPr txBox="1">
            <a:spLocks noGrp="1"/>
          </p:cNvSpPr>
          <p:nvPr>
            <p:ph type="ctrTitle"/>
          </p:nvPr>
        </p:nvSpPr>
        <p:spPr>
          <a:xfrm>
            <a:off x="2743203" y="1600200"/>
            <a:ext cx="8534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350" b="1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7" name="Shape 31"/>
          <p:cNvSpPr txBox="1">
            <a:spLocks noGrp="1"/>
          </p:cNvSpPr>
          <p:nvPr>
            <p:ph type="subTitle" idx="1"/>
          </p:nvPr>
        </p:nvSpPr>
        <p:spPr>
          <a:xfrm>
            <a:off x="2743203" y="2743202"/>
            <a:ext cx="8534399" cy="144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125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57175" marR="0" lvl="1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514350" marR="0" lvl="2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1525" marR="0" lvl="3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028700" marR="0" lvl="4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285875" marR="0" lvl="5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43050" marR="0" lvl="6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800225" marR="0" lvl="7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57400" marR="0" lvl="8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5" y="4318001"/>
            <a:ext cx="3425952" cy="18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2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4" name="Shape 30"/>
          <p:cNvSpPr txBox="1">
            <a:spLocks noGrp="1"/>
          </p:cNvSpPr>
          <p:nvPr>
            <p:ph type="ctrTitle"/>
          </p:nvPr>
        </p:nvSpPr>
        <p:spPr>
          <a:xfrm>
            <a:off x="2743203" y="1600200"/>
            <a:ext cx="8534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350" b="1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5" name="Shape 31"/>
          <p:cNvSpPr txBox="1">
            <a:spLocks noGrp="1"/>
          </p:cNvSpPr>
          <p:nvPr>
            <p:ph type="subTitle" idx="1"/>
          </p:nvPr>
        </p:nvSpPr>
        <p:spPr>
          <a:xfrm>
            <a:off x="2743203" y="2743202"/>
            <a:ext cx="8534399" cy="144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125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57175" marR="0" lvl="1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514350" marR="0" lvl="2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1525" marR="0" lvl="3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028700" marR="0" lvl="4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285875" marR="0" lvl="5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43050" marR="0" lvl="6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800225" marR="0" lvl="7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57400" marR="0" lvl="8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5" y="4318001"/>
            <a:ext cx="3425952" cy="18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67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4" name="Shape 16"/>
          <p:cNvSpPr txBox="1">
            <a:spLocks noGrp="1"/>
          </p:cNvSpPr>
          <p:nvPr>
            <p:ph type="title"/>
          </p:nvPr>
        </p:nvSpPr>
        <p:spPr>
          <a:xfrm>
            <a:off x="2336803" y="274637"/>
            <a:ext cx="92455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5" name="Shape 17"/>
          <p:cNvSpPr txBox="1">
            <a:spLocks noGrp="1"/>
          </p:cNvSpPr>
          <p:nvPr>
            <p:ph type="body" idx="1"/>
          </p:nvPr>
        </p:nvSpPr>
        <p:spPr>
          <a:xfrm>
            <a:off x="2336803" y="1600205"/>
            <a:ext cx="9245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92881" marR="0" lvl="0" indent="-64294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17910" marR="0" lvl="1" indent="-32147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42938" marR="0" lvl="2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900113" marR="0" lvl="3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57288" marR="0" lvl="4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414463" marR="0" lvl="5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671638" marR="0" lvl="6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928813" marR="0" lvl="7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85988" marR="0" lvl="8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18"/>
          <p:cNvSpPr txBox="1">
            <a:spLocks noGrp="1"/>
          </p:cNvSpPr>
          <p:nvPr>
            <p:ph type="sldNum" idx="12"/>
          </p:nvPr>
        </p:nvSpPr>
        <p:spPr>
          <a:xfrm>
            <a:off x="10566400" y="6172205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n-US" sz="675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n-US" sz="675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6" y="4319167"/>
            <a:ext cx="1819656" cy="18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41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Strategies and Tips for Getting Funded</a:t>
            </a:r>
            <a:endParaRPr lang="en-US" sz="3200" dirty="0"/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B9187660-E203-41D0-925B-621815929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6588" y="2743202"/>
            <a:ext cx="8721014" cy="1447799"/>
          </a:xfrm>
        </p:spPr>
        <p:txBody>
          <a:bodyPr/>
          <a:lstStyle/>
          <a:p>
            <a:r>
              <a:rPr lang="en-US" sz="2800" b="0" i="1" dirty="0">
                <a:solidFill>
                  <a:schemeClr val="tx1"/>
                </a:solidFill>
              </a:rPr>
              <a:t>Claudia Wagner-Riddle</a:t>
            </a:r>
          </a:p>
          <a:p>
            <a:r>
              <a:rPr lang="en-CA" sz="2800" b="0" i="1" dirty="0">
                <a:solidFill>
                  <a:schemeClr val="tx1"/>
                </a:solidFill>
              </a:rPr>
              <a:t>Enhancing Competitiveness of Research Grants – Natural Sciences and Engineering</a:t>
            </a:r>
          </a:p>
          <a:p>
            <a:r>
              <a:rPr lang="en-CA" sz="2800" b="0" i="1" dirty="0">
                <a:solidFill>
                  <a:schemeClr val="tx1"/>
                </a:solidFill>
              </a:rPr>
              <a:t>Faculty Information Exchange Series (FIES)</a:t>
            </a:r>
          </a:p>
          <a:p>
            <a:endParaRPr lang="en-CA" sz="2800" b="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712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1E66-7E9A-4FB3-9354-3135B90D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Background 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D49EB-837A-4453-AD1C-C15F1D2E92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000" dirty="0"/>
              <a:t> Start </a:t>
            </a:r>
            <a:r>
              <a:rPr lang="en-US" sz="3000" b="1" dirty="0"/>
              <a:t>early</a:t>
            </a:r>
            <a:r>
              <a:rPr lang="en-US" sz="3000" dirty="0"/>
              <a:t> (check deadlines and plan)</a:t>
            </a:r>
          </a:p>
          <a:p>
            <a:r>
              <a:rPr lang="en-US" sz="3000" dirty="0"/>
              <a:t> Read </a:t>
            </a:r>
            <a:r>
              <a:rPr lang="en-US" sz="3000" b="1" dirty="0"/>
              <a:t>instructions</a:t>
            </a:r>
            <a:r>
              <a:rPr lang="en-US" sz="3000" dirty="0"/>
              <a:t> and attend help sections</a:t>
            </a:r>
          </a:p>
          <a:p>
            <a:r>
              <a:rPr lang="en-US" sz="3000" dirty="0"/>
              <a:t> Read </a:t>
            </a:r>
            <a:r>
              <a:rPr lang="en-US" sz="3000" b="1" dirty="0"/>
              <a:t>selection criteria</a:t>
            </a:r>
          </a:p>
          <a:p>
            <a:r>
              <a:rPr lang="en-US" sz="3000" dirty="0"/>
              <a:t> Look at </a:t>
            </a:r>
            <a:r>
              <a:rPr lang="en-US" sz="3000" b="1" dirty="0"/>
              <a:t>previously funded </a:t>
            </a:r>
            <a:r>
              <a:rPr lang="en-US" sz="3000" dirty="0"/>
              <a:t>projects</a:t>
            </a:r>
          </a:p>
          <a:p>
            <a:r>
              <a:rPr lang="en-US" sz="3000" dirty="0"/>
              <a:t> Think about </a:t>
            </a:r>
            <a:r>
              <a:rPr lang="en-US" sz="3000" b="1" dirty="0"/>
              <a:t>your research </a:t>
            </a:r>
            <a:r>
              <a:rPr lang="en-US" sz="3000" dirty="0"/>
              <a:t>and </a:t>
            </a:r>
            <a:r>
              <a:rPr lang="en-US" sz="3000" b="1" dirty="0"/>
              <a:t>fit</a:t>
            </a:r>
            <a:r>
              <a:rPr lang="en-US" sz="3000" dirty="0"/>
              <a:t> with call </a:t>
            </a:r>
          </a:p>
          <a:p>
            <a:r>
              <a:rPr lang="en-US" sz="3000" dirty="0"/>
              <a:t> Identify </a:t>
            </a:r>
            <a:r>
              <a:rPr lang="en-US" sz="3000" b="1" dirty="0"/>
              <a:t>collaborators</a:t>
            </a:r>
          </a:p>
          <a:p>
            <a:r>
              <a:rPr lang="en-US" sz="3000" b="1" dirty="0"/>
              <a:t> Discuss</a:t>
            </a:r>
            <a:r>
              <a:rPr lang="en-US" sz="3000" dirty="0"/>
              <a:t> with</a:t>
            </a:r>
            <a:r>
              <a:rPr lang="en-US" sz="3000" b="1" dirty="0"/>
              <a:t> </a:t>
            </a:r>
            <a:r>
              <a:rPr lang="en-US" sz="3000" dirty="0"/>
              <a:t>collaborators</a:t>
            </a:r>
            <a:r>
              <a:rPr lang="en-US" sz="3000" b="1" dirty="0"/>
              <a:t>  </a:t>
            </a:r>
          </a:p>
          <a:p>
            <a:r>
              <a:rPr lang="en-US" sz="3000" b="1" dirty="0"/>
              <a:t> </a:t>
            </a:r>
            <a:r>
              <a:rPr lang="en-US" sz="3000" dirty="0"/>
              <a:t>Decide if you are </a:t>
            </a:r>
            <a:r>
              <a:rPr lang="en-US" sz="3000" b="1" dirty="0"/>
              <a:t>committing</a:t>
            </a:r>
            <a:r>
              <a:rPr lang="en-US" sz="3000" dirty="0"/>
              <a:t> to it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81150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1E66-7E9A-4FB3-9354-3135B90D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Preparing Proposal Package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D49EB-837A-4453-AD1C-C15F1D2E92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 Write well (clear, consistent, ….)</a:t>
            </a:r>
          </a:p>
          <a:p>
            <a:r>
              <a:rPr lang="en-US" sz="2800" dirty="0"/>
              <a:t> Not just WHAT you are proposing but HOW? WHY?, SO WHAT? </a:t>
            </a:r>
          </a:p>
          <a:p>
            <a:r>
              <a:rPr lang="en-US" sz="2800" dirty="0"/>
              <a:t> “Other” parts just as important as Proposal (see criteria)</a:t>
            </a:r>
          </a:p>
          <a:p>
            <a:r>
              <a:rPr lang="en-US" sz="2800" dirty="0"/>
              <a:t> Make good use of allotted space and sections (e.g. budget explanation)</a:t>
            </a:r>
          </a:p>
          <a:p>
            <a:r>
              <a:rPr lang="en-US" sz="2800" dirty="0"/>
              <a:t> Have completed but rough draft ready for review early</a:t>
            </a:r>
          </a:p>
          <a:p>
            <a:r>
              <a:rPr lang="en-US" sz="2800" dirty="0"/>
              <a:t> Be receptive to feedback</a:t>
            </a:r>
          </a:p>
          <a:p>
            <a:r>
              <a:rPr lang="en-US" sz="2800" dirty="0"/>
              <a:t> Commit to it and </a:t>
            </a:r>
            <a:r>
              <a:rPr lang="en-US" sz="2800"/>
              <a:t>don’t give up!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129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UofG Brand">
      <a:dk1>
        <a:srgbClr val="000000"/>
      </a:dk1>
      <a:lt1>
        <a:srgbClr val="FFFFFF"/>
      </a:lt1>
      <a:dk2>
        <a:srgbClr val="C20430"/>
      </a:dk2>
      <a:lt2>
        <a:srgbClr val="FFC72A"/>
      </a:lt2>
      <a:accent1>
        <a:srgbClr val="69A3B9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fG-PowerPoint-16x9" id="{84E2EA59-CBE0-0841-AC1A-8EE0005CAB76}" vid="{9BFD8529-DA92-9E43-97EB-F238294C46E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A34EB74238A428D00C84E7765AF82" ma:contentTypeVersion="11" ma:contentTypeDescription="Create a new document." ma:contentTypeScope="" ma:versionID="c6a0bae050182d27cf90d3bae2a8dbe7">
  <xsd:schema xmlns:xsd="http://www.w3.org/2001/XMLSchema" xmlns:xs="http://www.w3.org/2001/XMLSchema" xmlns:p="http://schemas.microsoft.com/office/2006/metadata/properties" xmlns:ns3="e2bdf8db-dffd-4197-8aad-e729bb6649a8" xmlns:ns4="b782b3b4-ee8e-4ee3-b357-f9a644d85ed5" targetNamespace="http://schemas.microsoft.com/office/2006/metadata/properties" ma:root="true" ma:fieldsID="4b96e790540fe65408775f17078078b4" ns3:_="" ns4:_="">
    <xsd:import namespace="e2bdf8db-dffd-4197-8aad-e729bb6649a8"/>
    <xsd:import namespace="b782b3b4-ee8e-4ee3-b357-f9a644d85ed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bdf8db-dffd-4197-8aad-e729bb6649a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2b3b4-ee8e-4ee3-b357-f9a644d85e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DC7917-B43E-41A4-A7D0-3997188898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bdf8db-dffd-4197-8aad-e729bb6649a8"/>
    <ds:schemaRef ds:uri="b782b3b4-ee8e-4ee3-b357-f9a644d85e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2E79C2-B098-446B-9040-B161C2614A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E99230-9486-464B-BB18-322C15210067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782b3b4-ee8e-4ee3-b357-f9a644d85ed5"/>
    <ds:schemaRef ds:uri="e2bdf8db-dffd-4197-8aad-e729bb6649a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UofG-PowerPoint-16x9</Template>
  <TotalTime>562</TotalTime>
  <Words>159</Words>
  <Application>Microsoft Office PowerPoint</Application>
  <PresentationFormat>Widescreen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Strategies and Tips for Getting Funded</vt:lpstr>
      <vt:lpstr>Background Work</vt:lpstr>
      <vt:lpstr>Preparing Proposal Package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SOILS AT GUELPH LAUNCH</dc:title>
  <dc:creator>Cameron Ogilvie</dc:creator>
  <cp:lastModifiedBy>Claudia Wagner Riddle</cp:lastModifiedBy>
  <cp:revision>5</cp:revision>
  <dcterms:created xsi:type="dcterms:W3CDTF">2019-09-18T13:44:21Z</dcterms:created>
  <dcterms:modified xsi:type="dcterms:W3CDTF">2019-09-19T14:51:41Z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0x010100769A34EB74238A428D00C84E7765AF82</vt:lpwstr>
  </property>
</Properties>
</file>