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 id="2147483648" r:id="rId2"/>
  </p:sldMasterIdLst>
  <p:notesMasterIdLst>
    <p:notesMasterId r:id="rId23"/>
  </p:notesMasterIdLst>
  <p:sldIdLst>
    <p:sldId id="320" r:id="rId3"/>
    <p:sldId id="1899" r:id="rId4"/>
    <p:sldId id="1890" r:id="rId5"/>
    <p:sldId id="1891" r:id="rId6"/>
    <p:sldId id="340" r:id="rId7"/>
    <p:sldId id="343" r:id="rId8"/>
    <p:sldId id="341" r:id="rId9"/>
    <p:sldId id="1884" r:id="rId10"/>
    <p:sldId id="1900" r:id="rId11"/>
    <p:sldId id="1892" r:id="rId12"/>
    <p:sldId id="342" r:id="rId13"/>
    <p:sldId id="1885" r:id="rId14"/>
    <p:sldId id="1886" r:id="rId15"/>
    <p:sldId id="1887" r:id="rId16"/>
    <p:sldId id="1895" r:id="rId17"/>
    <p:sldId id="1896" r:id="rId18"/>
    <p:sldId id="1897" r:id="rId19"/>
    <p:sldId id="1902" r:id="rId20"/>
    <p:sldId id="1894" r:id="rId21"/>
    <p:sldId id="189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s" id="{E4FC10EF-2F2F-5649-B20A-7A61BC339A09}">
          <p14:sldIdLst/>
        </p14:section>
        <p14:section name="Content Slides" id="{9901AB16-2895-C443-A8A5-227BC01B2253}">
          <p14:sldIdLst>
            <p14:sldId id="320"/>
            <p14:sldId id="1899"/>
            <p14:sldId id="1890"/>
            <p14:sldId id="1891"/>
            <p14:sldId id="340"/>
            <p14:sldId id="343"/>
            <p14:sldId id="341"/>
            <p14:sldId id="1884"/>
            <p14:sldId id="1900"/>
            <p14:sldId id="1892"/>
            <p14:sldId id="342"/>
            <p14:sldId id="1885"/>
            <p14:sldId id="1886"/>
            <p14:sldId id="1887"/>
            <p14:sldId id="1895"/>
            <p14:sldId id="1896"/>
            <p14:sldId id="1897"/>
            <p14:sldId id="1902"/>
            <p14:sldId id="1894"/>
            <p14:sldId id="189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09D62F-86AA-4A9E-8225-959881E6DFE5}" v="1" dt="2023-04-19T20:19:05.2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67450" autoAdjust="0"/>
  </p:normalViewPr>
  <p:slideViewPr>
    <p:cSldViewPr snapToGrid="0" snapToObjects="1">
      <p:cViewPr varScale="1">
        <p:scale>
          <a:sx n="77" d="100"/>
          <a:sy n="77" d="100"/>
        </p:scale>
        <p:origin x="1116" y="7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anne Garcia-Moores" userId="a48ea88f-18fa-4f25-94b6-5d5a6dd5ea68" providerId="ADAL" clId="{A909D62F-86AA-4A9E-8225-959881E6DFE5}"/>
    <pc:docChg chg="addSld modSld">
      <pc:chgData name="Joanne Garcia-Moores" userId="a48ea88f-18fa-4f25-94b6-5d5a6dd5ea68" providerId="ADAL" clId="{A909D62F-86AA-4A9E-8225-959881E6DFE5}" dt="2023-04-19T20:21:19.616" v="16" actId="6549"/>
      <pc:docMkLst>
        <pc:docMk/>
      </pc:docMkLst>
      <pc:sldChg chg="modNotesTx">
        <pc:chgData name="Joanne Garcia-Moores" userId="a48ea88f-18fa-4f25-94b6-5d5a6dd5ea68" providerId="ADAL" clId="{A909D62F-86AA-4A9E-8225-959881E6DFE5}" dt="2023-04-19T19:19:32.815" v="1" actId="6549"/>
        <pc:sldMkLst>
          <pc:docMk/>
          <pc:sldMk cId="2843482771" sldId="340"/>
        </pc:sldMkLst>
      </pc:sldChg>
      <pc:sldChg chg="modNotesTx">
        <pc:chgData name="Joanne Garcia-Moores" userId="a48ea88f-18fa-4f25-94b6-5d5a6dd5ea68" providerId="ADAL" clId="{A909D62F-86AA-4A9E-8225-959881E6DFE5}" dt="2023-04-19T19:20:05.937" v="3" actId="6549"/>
        <pc:sldMkLst>
          <pc:docMk/>
          <pc:sldMk cId="2729304912" sldId="341"/>
        </pc:sldMkLst>
      </pc:sldChg>
      <pc:sldChg chg="modNotesTx">
        <pc:chgData name="Joanne Garcia-Moores" userId="a48ea88f-18fa-4f25-94b6-5d5a6dd5ea68" providerId="ADAL" clId="{A909D62F-86AA-4A9E-8225-959881E6DFE5}" dt="2023-04-19T19:20:57.232" v="7" actId="6549"/>
        <pc:sldMkLst>
          <pc:docMk/>
          <pc:sldMk cId="1110566764" sldId="342"/>
        </pc:sldMkLst>
      </pc:sldChg>
      <pc:sldChg chg="modNotesTx">
        <pc:chgData name="Joanne Garcia-Moores" userId="a48ea88f-18fa-4f25-94b6-5d5a6dd5ea68" providerId="ADAL" clId="{A909D62F-86AA-4A9E-8225-959881E6DFE5}" dt="2023-04-19T19:19:59.718" v="2" actId="6549"/>
        <pc:sldMkLst>
          <pc:docMk/>
          <pc:sldMk cId="1860102396" sldId="343"/>
        </pc:sldMkLst>
      </pc:sldChg>
      <pc:sldChg chg="modNotesTx">
        <pc:chgData name="Joanne Garcia-Moores" userId="a48ea88f-18fa-4f25-94b6-5d5a6dd5ea68" providerId="ADAL" clId="{A909D62F-86AA-4A9E-8225-959881E6DFE5}" dt="2023-04-19T19:20:26.699" v="4" actId="6549"/>
        <pc:sldMkLst>
          <pc:docMk/>
          <pc:sldMk cId="3842164877" sldId="1884"/>
        </pc:sldMkLst>
      </pc:sldChg>
      <pc:sldChg chg="modNotesTx">
        <pc:chgData name="Joanne Garcia-Moores" userId="a48ea88f-18fa-4f25-94b6-5d5a6dd5ea68" providerId="ADAL" clId="{A909D62F-86AA-4A9E-8225-959881E6DFE5}" dt="2023-04-19T19:21:04.590" v="8" actId="6549"/>
        <pc:sldMkLst>
          <pc:docMk/>
          <pc:sldMk cId="4245498657" sldId="1885"/>
        </pc:sldMkLst>
      </pc:sldChg>
      <pc:sldChg chg="modNotesTx">
        <pc:chgData name="Joanne Garcia-Moores" userId="a48ea88f-18fa-4f25-94b6-5d5a6dd5ea68" providerId="ADAL" clId="{A909D62F-86AA-4A9E-8225-959881E6DFE5}" dt="2023-04-19T19:21:12.823" v="9" actId="6549"/>
        <pc:sldMkLst>
          <pc:docMk/>
          <pc:sldMk cId="624425746" sldId="1886"/>
        </pc:sldMkLst>
      </pc:sldChg>
      <pc:sldChg chg="modNotesTx">
        <pc:chgData name="Joanne Garcia-Moores" userId="a48ea88f-18fa-4f25-94b6-5d5a6dd5ea68" providerId="ADAL" clId="{A909D62F-86AA-4A9E-8225-959881E6DFE5}" dt="2023-04-19T19:21:37.939" v="10" actId="6549"/>
        <pc:sldMkLst>
          <pc:docMk/>
          <pc:sldMk cId="2772284978" sldId="1887"/>
        </pc:sldMkLst>
      </pc:sldChg>
      <pc:sldChg chg="modNotesTx">
        <pc:chgData name="Joanne Garcia-Moores" userId="a48ea88f-18fa-4f25-94b6-5d5a6dd5ea68" providerId="ADAL" clId="{A909D62F-86AA-4A9E-8225-959881E6DFE5}" dt="2023-04-19T20:21:19.616" v="16" actId="6549"/>
        <pc:sldMkLst>
          <pc:docMk/>
          <pc:sldMk cId="1448827719" sldId="1891"/>
        </pc:sldMkLst>
      </pc:sldChg>
      <pc:sldChg chg="modNotesTx">
        <pc:chgData name="Joanne Garcia-Moores" userId="a48ea88f-18fa-4f25-94b6-5d5a6dd5ea68" providerId="ADAL" clId="{A909D62F-86AA-4A9E-8225-959881E6DFE5}" dt="2023-04-19T19:20:52.938" v="6" actId="6549"/>
        <pc:sldMkLst>
          <pc:docMk/>
          <pc:sldMk cId="1615365501" sldId="1892"/>
        </pc:sldMkLst>
      </pc:sldChg>
      <pc:sldChg chg="modNotesTx">
        <pc:chgData name="Joanne Garcia-Moores" userId="a48ea88f-18fa-4f25-94b6-5d5a6dd5ea68" providerId="ADAL" clId="{A909D62F-86AA-4A9E-8225-959881E6DFE5}" dt="2023-04-19T19:21:51.042" v="11" actId="6549"/>
        <pc:sldMkLst>
          <pc:docMk/>
          <pc:sldMk cId="1530560909" sldId="1895"/>
        </pc:sldMkLst>
      </pc:sldChg>
      <pc:sldChg chg="modNotesTx">
        <pc:chgData name="Joanne Garcia-Moores" userId="a48ea88f-18fa-4f25-94b6-5d5a6dd5ea68" providerId="ADAL" clId="{A909D62F-86AA-4A9E-8225-959881E6DFE5}" dt="2023-04-19T19:21:55.662" v="12" actId="6549"/>
        <pc:sldMkLst>
          <pc:docMk/>
          <pc:sldMk cId="109658064" sldId="1896"/>
        </pc:sldMkLst>
      </pc:sldChg>
      <pc:sldChg chg="modNotesTx">
        <pc:chgData name="Joanne Garcia-Moores" userId="a48ea88f-18fa-4f25-94b6-5d5a6dd5ea68" providerId="ADAL" clId="{A909D62F-86AA-4A9E-8225-959881E6DFE5}" dt="2023-04-19T19:22:33.142" v="13" actId="6549"/>
        <pc:sldMkLst>
          <pc:docMk/>
          <pc:sldMk cId="3008459323" sldId="1897"/>
        </pc:sldMkLst>
      </pc:sldChg>
      <pc:sldChg chg="modNotesTx">
        <pc:chgData name="Joanne Garcia-Moores" userId="a48ea88f-18fa-4f25-94b6-5d5a6dd5ea68" providerId="ADAL" clId="{A909D62F-86AA-4A9E-8225-959881E6DFE5}" dt="2023-04-19T19:18:49.712" v="0" actId="6549"/>
        <pc:sldMkLst>
          <pc:docMk/>
          <pc:sldMk cId="811280228" sldId="1899"/>
        </pc:sldMkLst>
      </pc:sldChg>
      <pc:sldChg chg="modNotesTx">
        <pc:chgData name="Joanne Garcia-Moores" userId="a48ea88f-18fa-4f25-94b6-5d5a6dd5ea68" providerId="ADAL" clId="{A909D62F-86AA-4A9E-8225-959881E6DFE5}" dt="2023-04-19T19:20:48.753" v="5" actId="6549"/>
        <pc:sldMkLst>
          <pc:docMk/>
          <pc:sldMk cId="32148617" sldId="1900"/>
        </pc:sldMkLst>
      </pc:sldChg>
      <pc:sldChg chg="delSp add setBg delDesignElem">
        <pc:chgData name="Joanne Garcia-Moores" userId="a48ea88f-18fa-4f25-94b6-5d5a6dd5ea68" providerId="ADAL" clId="{A909D62F-86AA-4A9E-8225-959881E6DFE5}" dt="2023-04-19T20:19:05.280" v="15"/>
        <pc:sldMkLst>
          <pc:docMk/>
          <pc:sldMk cId="700497564" sldId="1902"/>
        </pc:sldMkLst>
        <pc:spChg chg="del">
          <ac:chgData name="Joanne Garcia-Moores" userId="a48ea88f-18fa-4f25-94b6-5d5a6dd5ea68" providerId="ADAL" clId="{A909D62F-86AA-4A9E-8225-959881E6DFE5}" dt="2023-04-19T20:19:05.280" v="15"/>
          <ac:spMkLst>
            <pc:docMk/>
            <pc:sldMk cId="700497564" sldId="1902"/>
            <ac:spMk id="10" creationId="{F13C74B1-5B17-4795-BED0-7140497B445A}"/>
          </ac:spMkLst>
        </pc:spChg>
        <pc:spChg chg="del">
          <ac:chgData name="Joanne Garcia-Moores" userId="a48ea88f-18fa-4f25-94b6-5d5a6dd5ea68" providerId="ADAL" clId="{A909D62F-86AA-4A9E-8225-959881E6DFE5}" dt="2023-04-19T20:19:05.280" v="15"/>
          <ac:spMkLst>
            <pc:docMk/>
            <pc:sldMk cId="700497564" sldId="1902"/>
            <ac:spMk id="12" creationId="{D4974D33-8DC5-464E-8C6D-BE58F0669C17}"/>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E563A7-7DE1-46DA-99ED-492F400840EF}" type="doc">
      <dgm:prSet loTypeId="urn:microsoft.com/office/officeart/2005/8/layout/venn1" loCatId="relationship" qsTypeId="urn:microsoft.com/office/officeart/2005/8/quickstyle/simple1" qsCatId="simple" csTypeId="urn:microsoft.com/office/officeart/2005/8/colors/accent1_2" csCatId="accent1" phldr="1"/>
      <dgm:spPr/>
    </dgm:pt>
    <dgm:pt modelId="{4EE89EEF-33FA-482B-99C9-301CF99F0491}">
      <dgm:prSet phldrT="[Text]" custT="1"/>
      <dgm:spPr>
        <a:solidFill>
          <a:schemeClr val="accent1">
            <a:alpha val="80000"/>
          </a:schemeClr>
        </a:solidFill>
        <a:effectLst>
          <a:outerShdw blurRad="50800" dist="50800" dir="5400000" algn="ctr" rotWithShape="0">
            <a:schemeClr val="accent1">
              <a:lumMod val="20000"/>
              <a:lumOff val="80000"/>
            </a:schemeClr>
          </a:outerShdw>
        </a:effectLst>
      </dgm:spPr>
      <dgm:t>
        <a:bodyPr/>
        <a:lstStyle/>
        <a:p>
          <a:r>
            <a:rPr lang="en-US" sz="2600" dirty="0"/>
            <a:t>Create an Inclusive and Equitable Environment</a:t>
          </a:r>
        </a:p>
      </dgm:t>
    </dgm:pt>
    <dgm:pt modelId="{A7F0E434-938B-4189-B4A0-D410BC492D0A}" type="parTrans" cxnId="{1561868C-D44D-4B57-A649-EE7018D0AF15}">
      <dgm:prSet/>
      <dgm:spPr/>
      <dgm:t>
        <a:bodyPr/>
        <a:lstStyle/>
        <a:p>
          <a:endParaRPr lang="en-US"/>
        </a:p>
      </dgm:t>
    </dgm:pt>
    <dgm:pt modelId="{02FDB894-E6C8-42D6-98B5-0CF5901552AF}" type="sibTrans" cxnId="{1561868C-D44D-4B57-A649-EE7018D0AF15}">
      <dgm:prSet/>
      <dgm:spPr/>
      <dgm:t>
        <a:bodyPr/>
        <a:lstStyle/>
        <a:p>
          <a:endParaRPr lang="en-US"/>
        </a:p>
      </dgm:t>
    </dgm:pt>
    <dgm:pt modelId="{AEDFB148-7CBC-491F-9BCA-734038ABCEEC}">
      <dgm:prSet phldrT="[Text]"/>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r>
            <a:rPr lang="en-US" dirty="0"/>
            <a:t>Recruit, Retain and Develop a Diverse Team</a:t>
          </a:r>
        </a:p>
      </dgm:t>
    </dgm:pt>
    <dgm:pt modelId="{77183E1B-E097-4C4B-884B-07D98F0D36AF}" type="parTrans" cxnId="{4DA73A83-F3C7-4EC4-8136-7957DA1560C8}">
      <dgm:prSet/>
      <dgm:spPr/>
      <dgm:t>
        <a:bodyPr/>
        <a:lstStyle/>
        <a:p>
          <a:endParaRPr lang="en-US"/>
        </a:p>
      </dgm:t>
    </dgm:pt>
    <dgm:pt modelId="{94AD1980-6693-4781-9C7E-3BC3AF5598B0}" type="sibTrans" cxnId="{4DA73A83-F3C7-4EC4-8136-7957DA1560C8}">
      <dgm:prSet/>
      <dgm:spPr/>
      <dgm:t>
        <a:bodyPr/>
        <a:lstStyle/>
        <a:p>
          <a:endParaRPr lang="en-US"/>
        </a:p>
      </dgm:t>
    </dgm:pt>
    <dgm:pt modelId="{5DAA76EB-56EA-4EBF-8170-F15F2D76A2A4}">
      <dgm:prSet phldrT="[Text]"/>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r>
            <a:rPr lang="en-US" dirty="0"/>
            <a:t>Support Innovative and Inclusive Scholarship &amp; Research</a:t>
          </a:r>
        </a:p>
      </dgm:t>
    </dgm:pt>
    <dgm:pt modelId="{46764E20-2A38-4F8A-9074-974F5F36A401}" type="parTrans" cxnId="{A9E1E48F-A0D9-4FF1-BFFB-E855FF67A52C}">
      <dgm:prSet/>
      <dgm:spPr/>
      <dgm:t>
        <a:bodyPr/>
        <a:lstStyle/>
        <a:p>
          <a:endParaRPr lang="en-US"/>
        </a:p>
      </dgm:t>
    </dgm:pt>
    <dgm:pt modelId="{13EBB259-CEC9-43E5-94C4-9202BD572439}" type="sibTrans" cxnId="{A9E1E48F-A0D9-4FF1-BFFB-E855FF67A52C}">
      <dgm:prSet/>
      <dgm:spPr/>
      <dgm:t>
        <a:bodyPr/>
        <a:lstStyle/>
        <a:p>
          <a:endParaRPr lang="en-US"/>
        </a:p>
      </dgm:t>
    </dgm:pt>
    <dgm:pt modelId="{B929F274-890A-4FE9-9377-2BE272ED57DC}" type="pres">
      <dgm:prSet presAssocID="{83E563A7-7DE1-46DA-99ED-492F400840EF}" presName="compositeShape" presStyleCnt="0">
        <dgm:presLayoutVars>
          <dgm:chMax val="7"/>
          <dgm:dir/>
          <dgm:resizeHandles val="exact"/>
        </dgm:presLayoutVars>
      </dgm:prSet>
      <dgm:spPr/>
    </dgm:pt>
    <dgm:pt modelId="{3A17B6A6-9F3B-4EE5-B370-D9CC5232996F}" type="pres">
      <dgm:prSet presAssocID="{4EE89EEF-33FA-482B-99C9-301CF99F0491}" presName="circ1" presStyleLbl="vennNode1" presStyleIdx="0" presStyleCnt="3"/>
      <dgm:spPr/>
    </dgm:pt>
    <dgm:pt modelId="{EF04696C-2CD2-4DDC-8B15-B522824ADDB7}" type="pres">
      <dgm:prSet presAssocID="{4EE89EEF-33FA-482B-99C9-301CF99F0491}" presName="circ1Tx" presStyleLbl="revTx" presStyleIdx="0" presStyleCnt="0">
        <dgm:presLayoutVars>
          <dgm:chMax val="0"/>
          <dgm:chPref val="0"/>
          <dgm:bulletEnabled val="1"/>
        </dgm:presLayoutVars>
      </dgm:prSet>
      <dgm:spPr/>
    </dgm:pt>
    <dgm:pt modelId="{1B7F8897-AF20-4C09-985F-C0D793904D18}" type="pres">
      <dgm:prSet presAssocID="{AEDFB148-7CBC-491F-9BCA-734038ABCEEC}" presName="circ2" presStyleLbl="vennNode1" presStyleIdx="1" presStyleCnt="3"/>
      <dgm:spPr/>
    </dgm:pt>
    <dgm:pt modelId="{738C4AC8-8FC4-443D-8127-E243DAC0C801}" type="pres">
      <dgm:prSet presAssocID="{AEDFB148-7CBC-491F-9BCA-734038ABCEEC}" presName="circ2Tx" presStyleLbl="revTx" presStyleIdx="0" presStyleCnt="0">
        <dgm:presLayoutVars>
          <dgm:chMax val="0"/>
          <dgm:chPref val="0"/>
          <dgm:bulletEnabled val="1"/>
        </dgm:presLayoutVars>
      </dgm:prSet>
      <dgm:spPr/>
    </dgm:pt>
    <dgm:pt modelId="{EE26C585-0822-487B-AE89-CE6431ECE2CF}" type="pres">
      <dgm:prSet presAssocID="{5DAA76EB-56EA-4EBF-8170-F15F2D76A2A4}" presName="circ3" presStyleLbl="vennNode1" presStyleIdx="2" presStyleCnt="3" custLinFactNeighborX="-3942" custLinFactNeighborY="2083"/>
      <dgm:spPr/>
    </dgm:pt>
    <dgm:pt modelId="{DCF5BFDC-D0F1-43AE-914E-FD891C7D0197}" type="pres">
      <dgm:prSet presAssocID="{5DAA76EB-56EA-4EBF-8170-F15F2D76A2A4}" presName="circ3Tx" presStyleLbl="revTx" presStyleIdx="0" presStyleCnt="0">
        <dgm:presLayoutVars>
          <dgm:chMax val="0"/>
          <dgm:chPref val="0"/>
          <dgm:bulletEnabled val="1"/>
        </dgm:presLayoutVars>
      </dgm:prSet>
      <dgm:spPr/>
    </dgm:pt>
  </dgm:ptLst>
  <dgm:cxnLst>
    <dgm:cxn modelId="{DE3A601B-9809-488C-B356-B500B4150289}" type="presOf" srcId="{4EE89EEF-33FA-482B-99C9-301CF99F0491}" destId="{EF04696C-2CD2-4DDC-8B15-B522824ADDB7}" srcOrd="1" destOrd="0" presId="urn:microsoft.com/office/officeart/2005/8/layout/venn1"/>
    <dgm:cxn modelId="{2D857F5C-0A3A-4F88-B715-EA8566BCEC8A}" type="presOf" srcId="{AEDFB148-7CBC-491F-9BCA-734038ABCEEC}" destId="{738C4AC8-8FC4-443D-8127-E243DAC0C801}" srcOrd="1" destOrd="0" presId="urn:microsoft.com/office/officeart/2005/8/layout/venn1"/>
    <dgm:cxn modelId="{75B5994F-1F39-41DB-B853-81721053CEA4}" type="presOf" srcId="{83E563A7-7DE1-46DA-99ED-492F400840EF}" destId="{B929F274-890A-4FE9-9377-2BE272ED57DC}" srcOrd="0" destOrd="0" presId="urn:microsoft.com/office/officeart/2005/8/layout/venn1"/>
    <dgm:cxn modelId="{0F21E859-5B93-4327-9F01-0191F68FE7EC}" type="presOf" srcId="{5DAA76EB-56EA-4EBF-8170-F15F2D76A2A4}" destId="{EE26C585-0822-487B-AE89-CE6431ECE2CF}" srcOrd="0" destOrd="0" presId="urn:microsoft.com/office/officeart/2005/8/layout/venn1"/>
    <dgm:cxn modelId="{FFD7977B-9D09-468A-9096-EDDC2FD0A4A8}" type="presOf" srcId="{5DAA76EB-56EA-4EBF-8170-F15F2D76A2A4}" destId="{DCF5BFDC-D0F1-43AE-914E-FD891C7D0197}" srcOrd="1" destOrd="0" presId="urn:microsoft.com/office/officeart/2005/8/layout/venn1"/>
    <dgm:cxn modelId="{4DA73A83-F3C7-4EC4-8136-7957DA1560C8}" srcId="{83E563A7-7DE1-46DA-99ED-492F400840EF}" destId="{AEDFB148-7CBC-491F-9BCA-734038ABCEEC}" srcOrd="1" destOrd="0" parTransId="{77183E1B-E097-4C4B-884B-07D98F0D36AF}" sibTransId="{94AD1980-6693-4781-9C7E-3BC3AF5598B0}"/>
    <dgm:cxn modelId="{1561868C-D44D-4B57-A649-EE7018D0AF15}" srcId="{83E563A7-7DE1-46DA-99ED-492F400840EF}" destId="{4EE89EEF-33FA-482B-99C9-301CF99F0491}" srcOrd="0" destOrd="0" parTransId="{A7F0E434-938B-4189-B4A0-D410BC492D0A}" sibTransId="{02FDB894-E6C8-42D6-98B5-0CF5901552AF}"/>
    <dgm:cxn modelId="{A9E1E48F-A0D9-4FF1-BFFB-E855FF67A52C}" srcId="{83E563A7-7DE1-46DA-99ED-492F400840EF}" destId="{5DAA76EB-56EA-4EBF-8170-F15F2D76A2A4}" srcOrd="2" destOrd="0" parTransId="{46764E20-2A38-4F8A-9074-974F5F36A401}" sibTransId="{13EBB259-CEC9-43E5-94C4-9202BD572439}"/>
    <dgm:cxn modelId="{18071797-00D3-4A40-BCB2-000BDC992B38}" type="presOf" srcId="{4EE89EEF-33FA-482B-99C9-301CF99F0491}" destId="{3A17B6A6-9F3B-4EE5-B370-D9CC5232996F}" srcOrd="0" destOrd="0" presId="urn:microsoft.com/office/officeart/2005/8/layout/venn1"/>
    <dgm:cxn modelId="{E8123C9A-9A87-453C-BBA3-954FF650AA14}" type="presOf" srcId="{AEDFB148-7CBC-491F-9BCA-734038ABCEEC}" destId="{1B7F8897-AF20-4C09-985F-C0D793904D18}" srcOrd="0" destOrd="0" presId="urn:microsoft.com/office/officeart/2005/8/layout/venn1"/>
    <dgm:cxn modelId="{3D686A7C-C00F-43C3-9389-1650EDFA7D9C}" type="presParOf" srcId="{B929F274-890A-4FE9-9377-2BE272ED57DC}" destId="{3A17B6A6-9F3B-4EE5-B370-D9CC5232996F}" srcOrd="0" destOrd="0" presId="urn:microsoft.com/office/officeart/2005/8/layout/venn1"/>
    <dgm:cxn modelId="{4C795BE8-8CED-45ED-AF7A-8B0B1187D605}" type="presParOf" srcId="{B929F274-890A-4FE9-9377-2BE272ED57DC}" destId="{EF04696C-2CD2-4DDC-8B15-B522824ADDB7}" srcOrd="1" destOrd="0" presId="urn:microsoft.com/office/officeart/2005/8/layout/venn1"/>
    <dgm:cxn modelId="{E56C276B-31A5-4F0E-B88D-382BF419ED44}" type="presParOf" srcId="{B929F274-890A-4FE9-9377-2BE272ED57DC}" destId="{1B7F8897-AF20-4C09-985F-C0D793904D18}" srcOrd="2" destOrd="0" presId="urn:microsoft.com/office/officeart/2005/8/layout/venn1"/>
    <dgm:cxn modelId="{F5E962CD-0C95-4EFC-A623-81BB8CEBA45C}" type="presParOf" srcId="{B929F274-890A-4FE9-9377-2BE272ED57DC}" destId="{738C4AC8-8FC4-443D-8127-E243DAC0C801}" srcOrd="3" destOrd="0" presId="urn:microsoft.com/office/officeart/2005/8/layout/venn1"/>
    <dgm:cxn modelId="{17E31D31-42EB-422B-864A-5C9D84800148}" type="presParOf" srcId="{B929F274-890A-4FE9-9377-2BE272ED57DC}" destId="{EE26C585-0822-487B-AE89-CE6431ECE2CF}" srcOrd="4" destOrd="0" presId="urn:microsoft.com/office/officeart/2005/8/layout/venn1"/>
    <dgm:cxn modelId="{9CAAA590-71C7-407E-A822-D403408DEB80}" type="presParOf" srcId="{B929F274-890A-4FE9-9377-2BE272ED57DC}" destId="{DCF5BFDC-D0F1-43AE-914E-FD891C7D0197}"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17B6A6-9F3B-4EE5-B370-D9CC5232996F}">
      <dsp:nvSpPr>
        <dsp:cNvPr id="0" name=""/>
        <dsp:cNvSpPr/>
      </dsp:nvSpPr>
      <dsp:spPr>
        <a:xfrm>
          <a:off x="2438399" y="67733"/>
          <a:ext cx="3251200" cy="3251200"/>
        </a:xfrm>
        <a:prstGeom prst="ellipse">
          <a:avLst/>
        </a:prstGeom>
        <a:solidFill>
          <a:schemeClr val="accent1">
            <a:alpha val="80000"/>
          </a:schemeClr>
        </a:solidFill>
        <a:ln w="12700" cap="flat" cmpd="sng" algn="ctr">
          <a:solidFill>
            <a:schemeClr val="lt1">
              <a:hueOff val="0"/>
              <a:satOff val="0"/>
              <a:lumOff val="0"/>
              <a:alphaOff val="0"/>
            </a:schemeClr>
          </a:solidFill>
          <a:prstDash val="solid"/>
          <a:miter lim="800000"/>
        </a:ln>
        <a:effectLst>
          <a:outerShdw blurRad="50800" dist="50800" dir="5400000" algn="ctr" rotWithShape="0">
            <a:schemeClr val="accent1">
              <a:lumMod val="20000"/>
              <a:lumOff val="80000"/>
            </a:schemeClr>
          </a:outerShdw>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r>
            <a:rPr lang="en-US" sz="2600" kern="1200" dirty="0"/>
            <a:t>Create an Inclusive and Equitable Environment</a:t>
          </a:r>
        </a:p>
      </dsp:txBody>
      <dsp:txXfrm>
        <a:off x="2871893" y="636693"/>
        <a:ext cx="2384213" cy="1463040"/>
      </dsp:txXfrm>
    </dsp:sp>
    <dsp:sp modelId="{1B7F8897-AF20-4C09-985F-C0D793904D18}">
      <dsp:nvSpPr>
        <dsp:cNvPr id="0" name=""/>
        <dsp:cNvSpPr/>
      </dsp:nvSpPr>
      <dsp:spPr>
        <a:xfrm>
          <a:off x="3611541" y="2099733"/>
          <a:ext cx="3251200" cy="3251200"/>
        </a:xfrm>
        <a:prstGeom prst="ellipse">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r>
            <a:rPr lang="en-US" sz="2600" kern="1200" dirty="0"/>
            <a:t>Recruit, Retain and Develop a Diverse Team</a:t>
          </a:r>
        </a:p>
      </dsp:txBody>
      <dsp:txXfrm>
        <a:off x="4605866" y="2939626"/>
        <a:ext cx="1950720" cy="1788160"/>
      </dsp:txXfrm>
    </dsp:sp>
    <dsp:sp modelId="{EE26C585-0822-487B-AE89-CE6431ECE2CF}">
      <dsp:nvSpPr>
        <dsp:cNvPr id="0" name=""/>
        <dsp:cNvSpPr/>
      </dsp:nvSpPr>
      <dsp:spPr>
        <a:xfrm>
          <a:off x="1137096" y="2167455"/>
          <a:ext cx="3251200" cy="3251200"/>
        </a:xfrm>
        <a:prstGeom prst="ellipse">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r>
            <a:rPr lang="en-US" sz="2600" kern="1200" dirty="0"/>
            <a:t>Support Innovative and Inclusive Scholarship &amp; Research</a:t>
          </a:r>
        </a:p>
      </dsp:txBody>
      <dsp:txXfrm>
        <a:off x="1443250" y="3007349"/>
        <a:ext cx="1950720" cy="178816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98352-7417-F44E-92FD-C3754C9F2561}" type="datetimeFigureOut">
              <a:rPr lang="en-US" smtClean="0"/>
              <a:t>4/19/2023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BD384E-CB59-FB4D-8B9F-A562BB7BFA4D}" type="slidenum">
              <a:rPr lang="en-US" smtClean="0"/>
              <a:t>‹#›</a:t>
            </a:fld>
            <a:endParaRPr lang="en-US"/>
          </a:p>
        </p:txBody>
      </p:sp>
    </p:spTree>
    <p:extLst>
      <p:ext uri="{BB962C8B-B14F-4D97-AF65-F5344CB8AC3E}">
        <p14:creationId xmlns:p14="http://schemas.microsoft.com/office/powerpoint/2010/main" val="3610314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BD384E-CB59-FB4D-8B9F-A562BB7BFA4D}" type="slidenum">
              <a:rPr lang="en-US" smtClean="0"/>
              <a:t>1</a:t>
            </a:fld>
            <a:endParaRPr lang="en-US"/>
          </a:p>
        </p:txBody>
      </p:sp>
    </p:spTree>
    <p:extLst>
      <p:ext uri="{BB962C8B-B14F-4D97-AF65-F5344CB8AC3E}">
        <p14:creationId xmlns:p14="http://schemas.microsoft.com/office/powerpoint/2010/main" val="38638611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BD384E-CB59-FB4D-8B9F-A562BB7BFA4D}" type="slidenum">
              <a:rPr lang="en-US" smtClean="0"/>
              <a:t>10</a:t>
            </a:fld>
            <a:endParaRPr lang="en-US"/>
          </a:p>
        </p:txBody>
      </p:sp>
    </p:spTree>
    <p:extLst>
      <p:ext uri="{BB962C8B-B14F-4D97-AF65-F5344CB8AC3E}">
        <p14:creationId xmlns:p14="http://schemas.microsoft.com/office/powerpoint/2010/main" val="31440053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17BD384E-CB59-FB4D-8B9F-A562BB7BFA4D}" type="slidenum">
              <a:rPr lang="en-US" smtClean="0"/>
              <a:t>11</a:t>
            </a:fld>
            <a:endParaRPr lang="en-US"/>
          </a:p>
        </p:txBody>
      </p:sp>
    </p:spTree>
    <p:extLst>
      <p:ext uri="{BB962C8B-B14F-4D97-AF65-F5344CB8AC3E}">
        <p14:creationId xmlns:p14="http://schemas.microsoft.com/office/powerpoint/2010/main" val="15674633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effectLst/>
              <a:latin typeface="Roboto" panose="02000000000000000000" pitchFamily="2"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7BD384E-CB59-FB4D-8B9F-A562BB7BFA4D}" type="slidenum">
              <a:rPr lang="en-US" smtClean="0"/>
              <a:t>12</a:t>
            </a:fld>
            <a:endParaRPr lang="en-US"/>
          </a:p>
        </p:txBody>
      </p:sp>
    </p:spTree>
    <p:extLst>
      <p:ext uri="{BB962C8B-B14F-4D97-AF65-F5344CB8AC3E}">
        <p14:creationId xmlns:p14="http://schemas.microsoft.com/office/powerpoint/2010/main" val="7584114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buFontTx/>
              <a:buChar char="-"/>
            </a:pPr>
            <a:endParaRPr lang="en-US" dirty="0">
              <a:solidFill>
                <a:srgbClr val="2C2727"/>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5"/>
          </p:nvPr>
        </p:nvSpPr>
        <p:spPr/>
        <p:txBody>
          <a:bodyPr/>
          <a:lstStyle/>
          <a:p>
            <a:fld id="{17BD384E-CB59-FB4D-8B9F-A562BB7BFA4D}" type="slidenum">
              <a:rPr lang="en-US" smtClean="0"/>
              <a:t>13</a:t>
            </a:fld>
            <a:endParaRPr lang="en-US"/>
          </a:p>
        </p:txBody>
      </p:sp>
    </p:spTree>
    <p:extLst>
      <p:ext uri="{BB962C8B-B14F-4D97-AF65-F5344CB8AC3E}">
        <p14:creationId xmlns:p14="http://schemas.microsoft.com/office/powerpoint/2010/main" val="3843434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effectLst/>
              <a:latin typeface="Roboto" panose="02000000000000000000" pitchFamily="2"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7BD384E-CB59-FB4D-8B9F-A562BB7BFA4D}" type="slidenum">
              <a:rPr lang="en-US" smtClean="0"/>
              <a:t>14</a:t>
            </a:fld>
            <a:endParaRPr lang="en-US"/>
          </a:p>
        </p:txBody>
      </p:sp>
    </p:spTree>
    <p:extLst>
      <p:ext uri="{BB962C8B-B14F-4D97-AF65-F5344CB8AC3E}">
        <p14:creationId xmlns:p14="http://schemas.microsoft.com/office/powerpoint/2010/main" val="37315881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buFontTx/>
              <a:buChar char="-"/>
            </a:pPr>
            <a:endParaRPr lang="en-US" sz="1200" dirty="0">
              <a:effectLst/>
              <a:latin typeface="Roboto" panose="02000000000000000000" pitchFamily="2"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7BD384E-CB59-FB4D-8B9F-A562BB7BFA4D}" type="slidenum">
              <a:rPr lang="en-US" smtClean="0"/>
              <a:t>15</a:t>
            </a:fld>
            <a:endParaRPr lang="en-US"/>
          </a:p>
        </p:txBody>
      </p:sp>
    </p:spTree>
    <p:extLst>
      <p:ext uri="{BB962C8B-B14F-4D97-AF65-F5344CB8AC3E}">
        <p14:creationId xmlns:p14="http://schemas.microsoft.com/office/powerpoint/2010/main" val="19616098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buFontTx/>
              <a:buChar char="-"/>
            </a:pPr>
            <a:endParaRPr lang="en-US" dirty="0">
              <a:solidFill>
                <a:srgbClr val="2C2727"/>
              </a:solidFill>
            </a:endParaRPr>
          </a:p>
        </p:txBody>
      </p:sp>
      <p:sp>
        <p:nvSpPr>
          <p:cNvPr id="4" name="Slide Number Placeholder 3"/>
          <p:cNvSpPr>
            <a:spLocks noGrp="1"/>
          </p:cNvSpPr>
          <p:nvPr>
            <p:ph type="sldNum" sz="quarter" idx="5"/>
          </p:nvPr>
        </p:nvSpPr>
        <p:spPr/>
        <p:txBody>
          <a:bodyPr/>
          <a:lstStyle/>
          <a:p>
            <a:fld id="{17BD384E-CB59-FB4D-8B9F-A562BB7BFA4D}" type="slidenum">
              <a:rPr lang="en-US" smtClean="0"/>
              <a:t>16</a:t>
            </a:fld>
            <a:endParaRPr lang="en-US"/>
          </a:p>
        </p:txBody>
      </p:sp>
    </p:spTree>
    <p:extLst>
      <p:ext uri="{BB962C8B-B14F-4D97-AF65-F5344CB8AC3E}">
        <p14:creationId xmlns:p14="http://schemas.microsoft.com/office/powerpoint/2010/main" val="131602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effectLst/>
              <a:latin typeface="Roboto" panose="02000000000000000000" pitchFamily="2"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7BD384E-CB59-FB4D-8B9F-A562BB7BFA4D}" type="slidenum">
              <a:rPr lang="en-US" smtClean="0"/>
              <a:t>17</a:t>
            </a:fld>
            <a:endParaRPr lang="en-US"/>
          </a:p>
        </p:txBody>
      </p:sp>
    </p:spTree>
    <p:extLst>
      <p:ext uri="{BB962C8B-B14F-4D97-AF65-F5344CB8AC3E}">
        <p14:creationId xmlns:p14="http://schemas.microsoft.com/office/powerpoint/2010/main" val="39196783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effectLst/>
              <a:latin typeface="Roboto" panose="02000000000000000000" pitchFamily="2"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7BD384E-CB59-FB4D-8B9F-A562BB7BFA4D}" type="slidenum">
              <a:rPr lang="en-US" smtClean="0"/>
              <a:t>18</a:t>
            </a:fld>
            <a:endParaRPr lang="en-US"/>
          </a:p>
        </p:txBody>
      </p:sp>
    </p:spTree>
    <p:extLst>
      <p:ext uri="{BB962C8B-B14F-4D97-AF65-F5344CB8AC3E}">
        <p14:creationId xmlns:p14="http://schemas.microsoft.com/office/powerpoint/2010/main" val="27099765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effectLst/>
              <a:latin typeface="Roboto" panose="02000000000000000000" pitchFamily="2"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7BD384E-CB59-FB4D-8B9F-A562BB7BFA4D}" type="slidenum">
              <a:rPr lang="en-US" smtClean="0"/>
              <a:t>19</a:t>
            </a:fld>
            <a:endParaRPr lang="en-US"/>
          </a:p>
        </p:txBody>
      </p:sp>
    </p:spTree>
    <p:extLst>
      <p:ext uri="{BB962C8B-B14F-4D97-AF65-F5344CB8AC3E}">
        <p14:creationId xmlns:p14="http://schemas.microsoft.com/office/powerpoint/2010/main" val="2638140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EB7EE2-04A2-4FB2-9625-C9C73AC4D32F}" type="slidenum">
              <a:rPr lang="en-US" altLang="en-US" smtClean="0"/>
              <a:pPr/>
              <a:t>2</a:t>
            </a:fld>
            <a:endParaRPr lang="en-US" altLang="en-US" dirty="0"/>
          </a:p>
        </p:txBody>
      </p:sp>
    </p:spTree>
    <p:extLst>
      <p:ext uri="{BB962C8B-B14F-4D97-AF65-F5344CB8AC3E}">
        <p14:creationId xmlns:p14="http://schemas.microsoft.com/office/powerpoint/2010/main" val="42067814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effectLst/>
              <a:latin typeface="Roboto" panose="02000000000000000000" pitchFamily="2"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7BD384E-CB59-FB4D-8B9F-A562BB7BFA4D}" type="slidenum">
              <a:rPr lang="en-US" smtClean="0"/>
              <a:t>20</a:t>
            </a:fld>
            <a:endParaRPr lang="en-US"/>
          </a:p>
        </p:txBody>
      </p:sp>
    </p:spTree>
    <p:extLst>
      <p:ext uri="{BB962C8B-B14F-4D97-AF65-F5344CB8AC3E}">
        <p14:creationId xmlns:p14="http://schemas.microsoft.com/office/powerpoint/2010/main" val="3601047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dirty="0">
              <a:effectLst/>
              <a:latin typeface="Roboto" panose="02000000000000000000" pitchFamily="2"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7BD384E-CB59-FB4D-8B9F-A562BB7BFA4D}" type="slidenum">
              <a:rPr lang="en-US" smtClean="0"/>
              <a:t>3</a:t>
            </a:fld>
            <a:endParaRPr lang="en-US"/>
          </a:p>
        </p:txBody>
      </p:sp>
    </p:spTree>
    <p:extLst>
      <p:ext uri="{BB962C8B-B14F-4D97-AF65-F5344CB8AC3E}">
        <p14:creationId xmlns:p14="http://schemas.microsoft.com/office/powerpoint/2010/main" val="795824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BD384E-CB59-FB4D-8B9F-A562BB7BFA4D}" type="slidenum">
              <a:rPr lang="en-US" smtClean="0"/>
              <a:t>4</a:t>
            </a:fld>
            <a:endParaRPr lang="en-US"/>
          </a:p>
        </p:txBody>
      </p:sp>
    </p:spTree>
    <p:extLst>
      <p:ext uri="{BB962C8B-B14F-4D97-AF65-F5344CB8AC3E}">
        <p14:creationId xmlns:p14="http://schemas.microsoft.com/office/powerpoint/2010/main" val="456883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BD384E-CB59-FB4D-8B9F-A562BB7BFA4D}" type="slidenum">
              <a:rPr lang="en-US" smtClean="0"/>
              <a:t>5</a:t>
            </a:fld>
            <a:endParaRPr lang="en-US"/>
          </a:p>
        </p:txBody>
      </p:sp>
    </p:spTree>
    <p:extLst>
      <p:ext uri="{BB962C8B-B14F-4D97-AF65-F5344CB8AC3E}">
        <p14:creationId xmlns:p14="http://schemas.microsoft.com/office/powerpoint/2010/main" val="3394748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indent="-285750">
              <a:spcBef>
                <a:spcPts val="0"/>
              </a:spcBef>
              <a:spcAft>
                <a:spcPts val="600"/>
              </a:spcAft>
              <a:buFont typeface="Arial" panose="020B0604020202020204" pitchFamily="34" charset="0"/>
              <a:buChar char="•"/>
            </a:pPr>
            <a:endParaRPr lang="en-US" sz="1800" b="1" dirty="0">
              <a:effectLst/>
              <a:latin typeface="Roboto" panose="02000000000000000000" pitchFamily="2"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7BD384E-CB59-FB4D-8B9F-A562BB7BFA4D}" type="slidenum">
              <a:rPr lang="en-US" smtClean="0"/>
              <a:t>6</a:t>
            </a:fld>
            <a:endParaRPr lang="en-US"/>
          </a:p>
        </p:txBody>
      </p:sp>
    </p:spTree>
    <p:extLst>
      <p:ext uri="{BB962C8B-B14F-4D97-AF65-F5344CB8AC3E}">
        <p14:creationId xmlns:p14="http://schemas.microsoft.com/office/powerpoint/2010/main" val="2759603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BD384E-CB59-FB4D-8B9F-A562BB7BFA4D}" type="slidenum">
              <a:rPr lang="en-US" smtClean="0"/>
              <a:t>7</a:t>
            </a:fld>
            <a:endParaRPr lang="en-US"/>
          </a:p>
        </p:txBody>
      </p:sp>
    </p:spTree>
    <p:extLst>
      <p:ext uri="{BB962C8B-B14F-4D97-AF65-F5344CB8AC3E}">
        <p14:creationId xmlns:p14="http://schemas.microsoft.com/office/powerpoint/2010/main" val="1969811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endParaRPr lang="en-US" dirty="0"/>
          </a:p>
        </p:txBody>
      </p:sp>
      <p:sp>
        <p:nvSpPr>
          <p:cNvPr id="4" name="Slide Number Placeholder 3"/>
          <p:cNvSpPr>
            <a:spLocks noGrp="1"/>
          </p:cNvSpPr>
          <p:nvPr>
            <p:ph type="sldNum" sz="quarter" idx="5"/>
          </p:nvPr>
        </p:nvSpPr>
        <p:spPr/>
        <p:txBody>
          <a:bodyPr/>
          <a:lstStyle/>
          <a:p>
            <a:fld id="{17BD384E-CB59-FB4D-8B9F-A562BB7BFA4D}" type="slidenum">
              <a:rPr lang="en-US" smtClean="0"/>
              <a:t>8</a:t>
            </a:fld>
            <a:endParaRPr lang="en-US"/>
          </a:p>
        </p:txBody>
      </p:sp>
    </p:spTree>
    <p:extLst>
      <p:ext uri="{BB962C8B-B14F-4D97-AF65-F5344CB8AC3E}">
        <p14:creationId xmlns:p14="http://schemas.microsoft.com/office/powerpoint/2010/main" val="3913394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BD384E-CB59-FB4D-8B9F-A562BB7BFA4D}" type="slidenum">
              <a:rPr lang="en-US" smtClean="0"/>
              <a:t>9</a:t>
            </a:fld>
            <a:endParaRPr lang="en-US"/>
          </a:p>
        </p:txBody>
      </p:sp>
    </p:spTree>
    <p:extLst>
      <p:ext uri="{BB962C8B-B14F-4D97-AF65-F5344CB8AC3E}">
        <p14:creationId xmlns:p14="http://schemas.microsoft.com/office/powerpoint/2010/main" val="2167184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3AE5FBE-9C3E-AC44-9F57-34DFAAF99DAB}"/>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2" name="Title 1">
            <a:extLst>
              <a:ext uri="{FF2B5EF4-FFF2-40B4-BE49-F238E27FC236}">
                <a16:creationId xmlns:a16="http://schemas.microsoft.com/office/drawing/2014/main" id="{85D35D22-2410-EA48-B503-2726E93CE58F}"/>
              </a:ext>
            </a:extLst>
          </p:cNvPr>
          <p:cNvSpPr>
            <a:spLocks noGrp="1"/>
          </p:cNvSpPr>
          <p:nvPr>
            <p:ph type="title"/>
          </p:nvPr>
        </p:nvSpPr>
        <p:spPr>
          <a:xfrm>
            <a:off x="838200" y="2766218"/>
            <a:ext cx="10515600" cy="1325563"/>
          </a:xfrm>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653050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Overview">
    <p:bg>
      <p:bgPr>
        <a:solidFill>
          <a:schemeClr val="accent2"/>
        </a:solidFill>
        <a:effectLst/>
      </p:bgPr>
    </p:bg>
    <p:spTree>
      <p:nvGrpSpPr>
        <p:cNvPr id="1" name=""/>
        <p:cNvGrpSpPr/>
        <p:nvPr/>
      </p:nvGrpSpPr>
      <p:grpSpPr>
        <a:xfrm>
          <a:off x="0" y="0"/>
          <a:ext cx="0" cy="0"/>
          <a:chOff x="0" y="0"/>
          <a:chExt cx="0" cy="0"/>
        </a:xfrm>
      </p:grpSpPr>
      <p:pic>
        <p:nvPicPr>
          <p:cNvPr id="8" name="Picture Placeholder 6" descr="White Striped background">
            <a:extLst>
              <a:ext uri="{FF2B5EF4-FFF2-40B4-BE49-F238E27FC236}">
                <a16:creationId xmlns:a16="http://schemas.microsoft.com/office/drawing/2014/main" id="{3917D528-010E-4303-97BF-F7F67BC6612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1" y="0"/>
            <a:ext cx="12192000" cy="6858000"/>
          </a:xfrm>
          <a:prstGeom prst="rect">
            <a:avLst/>
          </a:prstGeom>
        </p:spPr>
      </p:pic>
      <p:sp>
        <p:nvSpPr>
          <p:cNvPr id="5" name="Title 1">
            <a:extLst>
              <a:ext uri="{FF2B5EF4-FFF2-40B4-BE49-F238E27FC236}">
                <a16:creationId xmlns:a16="http://schemas.microsoft.com/office/drawing/2014/main" id="{3D9303A2-B30A-054C-B809-053B909E125F}"/>
              </a:ext>
            </a:extLst>
          </p:cNvPr>
          <p:cNvSpPr>
            <a:spLocks noGrp="1"/>
          </p:cNvSpPr>
          <p:nvPr>
            <p:ph type="title" hasCustomPrompt="1"/>
          </p:nvPr>
        </p:nvSpPr>
        <p:spPr>
          <a:xfrm>
            <a:off x="1525302" y="1995469"/>
            <a:ext cx="9141397" cy="615553"/>
          </a:xfrm>
          <a:prstGeom prst="rect">
            <a:avLst/>
          </a:prstGeom>
          <a:noFill/>
        </p:spPr>
        <p:txBody>
          <a:bodyPr wrap="square" lIns="0" tIns="0" rIns="0" bIns="0" anchor="b" anchorCtr="0">
            <a:spAutoFit/>
          </a:bodyPr>
          <a:lstStyle>
            <a:lvl1pPr algn="ctr" defTabSz="932462" rtl="0" eaLnBrk="1" latinLnBrk="0" hangingPunct="1">
              <a:lnSpc>
                <a:spcPct val="100000"/>
              </a:lnSpc>
              <a:spcBef>
                <a:spcPct val="0"/>
              </a:spcBef>
              <a:buNone/>
              <a:defRPr lang="en-US" sz="3999" b="1" i="0" kern="1200" cap="none" spc="-50" baseline="0" dirty="0">
                <a:ln w="3175">
                  <a:noFill/>
                </a:ln>
                <a:solidFill>
                  <a:schemeClr val="tx1"/>
                </a:solidFill>
                <a:effectLst/>
                <a:latin typeface="+mj-lt"/>
                <a:ea typeface="+mn-ea"/>
                <a:cs typeface="Segoe UI" pitchFamily="34" charset="0"/>
              </a:defRPr>
            </a:lvl1pPr>
          </a:lstStyle>
          <a:p>
            <a:r>
              <a:rPr lang="en-US" dirty="0"/>
              <a:t>Insert title here</a:t>
            </a:r>
          </a:p>
        </p:txBody>
      </p:sp>
      <p:sp>
        <p:nvSpPr>
          <p:cNvPr id="6" name="Text Placeholder 4">
            <a:extLst>
              <a:ext uri="{FF2B5EF4-FFF2-40B4-BE49-F238E27FC236}">
                <a16:creationId xmlns:a16="http://schemas.microsoft.com/office/drawing/2014/main" id="{10F58DD1-3970-D84D-8040-EF33B0971D59}"/>
              </a:ext>
            </a:extLst>
          </p:cNvPr>
          <p:cNvSpPr>
            <a:spLocks noGrp="1"/>
          </p:cNvSpPr>
          <p:nvPr>
            <p:ph type="body" sz="quarter" idx="12" hasCustomPrompt="1"/>
          </p:nvPr>
        </p:nvSpPr>
        <p:spPr>
          <a:xfrm>
            <a:off x="2196307" y="3260707"/>
            <a:ext cx="7799387" cy="1534757"/>
          </a:xfrm>
          <a:prstGeom prst="rect">
            <a:avLst/>
          </a:prstGeom>
          <a:noFill/>
        </p:spPr>
        <p:txBody>
          <a:bodyPr wrap="square" lIns="0" tIns="0" rIns="0" bIns="0">
            <a:noAutofit/>
          </a:bodyPr>
          <a:lstStyle>
            <a:lvl1pPr marL="0" indent="0" algn="ctr">
              <a:lnSpc>
                <a:spcPct val="100000"/>
              </a:lnSpc>
              <a:spcBef>
                <a:spcPts val="0"/>
              </a:spcBef>
              <a:spcAft>
                <a:spcPts val="0"/>
              </a:spcAft>
              <a:buFont typeface="Arial" panose="020B0604020202020204" pitchFamily="34" charset="0"/>
              <a:buNone/>
              <a:defRPr lang="en-US" sz="1799" kern="1200" dirty="0">
                <a:solidFill>
                  <a:schemeClr val="tx1"/>
                </a:solidFill>
                <a:latin typeface="+mn-lt"/>
                <a:ea typeface="+mn-ea"/>
                <a:cs typeface="+mn-cs"/>
              </a:defRPr>
            </a:lvl1pPr>
          </a:lstStyle>
          <a:p>
            <a:pPr lvl="0"/>
            <a:r>
              <a:rPr lang="en-US" dirty="0"/>
              <a:t>Insert content here</a:t>
            </a:r>
          </a:p>
        </p:txBody>
      </p:sp>
    </p:spTree>
    <p:extLst>
      <p:ext uri="{BB962C8B-B14F-4D97-AF65-F5344CB8AC3E}">
        <p14:creationId xmlns:p14="http://schemas.microsoft.com/office/powerpoint/2010/main" val="1980035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6129" userDrawn="1">
          <p15:clr>
            <a:srgbClr val="5ACBF0"/>
          </p15:clr>
        </p15:guide>
        <p15:guide id="3" orient="horz" pos="2243" userDrawn="1">
          <p15:clr>
            <a:srgbClr val="5ACBF0"/>
          </p15:clr>
        </p15:guide>
        <p15:guide id="4" orient="horz" pos="2488" userDrawn="1">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F460FE1-7542-2646-BD20-E2C7D1D3D29F}"/>
              </a:ext>
            </a:extLst>
          </p:cNvPr>
          <p:cNvSpPr>
            <a:spLocks noGrp="1"/>
          </p:cNvSpPr>
          <p:nvPr>
            <p:ph type="pic" sz="quarter" idx="10"/>
          </p:nvPr>
        </p:nvSpPr>
        <p:spPr>
          <a:xfrm>
            <a:off x="0" y="0"/>
            <a:ext cx="5516881" cy="6858000"/>
          </a:xfrm>
          <a:prstGeom prst="rect">
            <a:avLst/>
          </a:prstGeom>
        </p:spPr>
        <p:txBody>
          <a:bodyPr/>
          <a:lstStyle/>
          <a:p>
            <a:endParaRPr lang="en-US"/>
          </a:p>
        </p:txBody>
      </p:sp>
    </p:spTree>
    <p:extLst>
      <p:ext uri="{BB962C8B-B14F-4D97-AF65-F5344CB8AC3E}">
        <p14:creationId xmlns:p14="http://schemas.microsoft.com/office/powerpoint/2010/main" val="3631961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7252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38313-AF62-2042-9DEF-A8412666454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B8DF600-E3BB-C54A-96BD-3BAD80A413F0}"/>
              </a:ext>
            </a:extLst>
          </p:cNvPr>
          <p:cNvSpPr>
            <a:spLocks noGrp="1"/>
          </p:cNvSpPr>
          <p:nvPr>
            <p:ph type="dt" sz="half" idx="10"/>
          </p:nvPr>
        </p:nvSpPr>
        <p:spPr/>
        <p:txBody>
          <a:bodyPr/>
          <a:lstStyle/>
          <a:p>
            <a:fld id="{95A66259-5A05-45A1-9B12-50ED693CEC1B}" type="datetime1">
              <a:rPr lang="en-US" smtClean="0"/>
              <a:t>4/19/2023</a:t>
            </a:fld>
            <a:endParaRPr lang="en-US"/>
          </a:p>
        </p:txBody>
      </p:sp>
      <p:sp>
        <p:nvSpPr>
          <p:cNvPr id="4" name="Footer Placeholder 3">
            <a:extLst>
              <a:ext uri="{FF2B5EF4-FFF2-40B4-BE49-F238E27FC236}">
                <a16:creationId xmlns:a16="http://schemas.microsoft.com/office/drawing/2014/main" id="{1B9BD421-1781-9E45-B243-AD2D57F788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9177CD6-DE39-3542-9F12-EB1A5037D05B}"/>
              </a:ext>
            </a:extLst>
          </p:cNvPr>
          <p:cNvSpPr>
            <a:spLocks noGrp="1"/>
          </p:cNvSpPr>
          <p:nvPr>
            <p:ph type="sldNum" sz="quarter" idx="12"/>
          </p:nvPr>
        </p:nvSpPr>
        <p:spPr/>
        <p:txBody>
          <a:bodyPr/>
          <a:lstStyle/>
          <a:p>
            <a:fld id="{AFF0050B-9969-BF46-9824-52E5DA8D8191}" type="slidenum">
              <a:rPr lang="en-US" smtClean="0"/>
              <a:t>‹#›</a:t>
            </a:fld>
            <a:endParaRPr lang="en-US"/>
          </a:p>
        </p:txBody>
      </p:sp>
    </p:spTree>
    <p:extLst>
      <p:ext uri="{BB962C8B-B14F-4D97-AF65-F5344CB8AC3E}">
        <p14:creationId xmlns:p14="http://schemas.microsoft.com/office/powerpoint/2010/main" val="952944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F28A1E3-D6B6-4249-B313-0B85138F3359}"/>
              </a:ext>
            </a:extLst>
          </p:cNvPr>
          <p:cNvSpPr>
            <a:spLocks noGrp="1"/>
          </p:cNvSpPr>
          <p:nvPr>
            <p:ph type="pic" sz="quarter" idx="10"/>
          </p:nvPr>
        </p:nvSpPr>
        <p:spPr>
          <a:xfrm>
            <a:off x="5305200" y="0"/>
            <a:ext cx="6886800" cy="6858000"/>
          </a:xfrm>
          <a:prstGeom prst="rect">
            <a:avLst/>
          </a:prstGeom>
        </p:spPr>
        <p:txBody>
          <a:bodyPr/>
          <a:lstStyle/>
          <a:p>
            <a:endParaRPr lang="en-US"/>
          </a:p>
        </p:txBody>
      </p:sp>
    </p:spTree>
    <p:extLst>
      <p:ext uri="{BB962C8B-B14F-4D97-AF65-F5344CB8AC3E}">
        <p14:creationId xmlns:p14="http://schemas.microsoft.com/office/powerpoint/2010/main" val="4243809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6A216-075E-7E47-9A4F-0AAFB2DD026A}"/>
              </a:ext>
            </a:extLst>
          </p:cNvPr>
          <p:cNvSpPr>
            <a:spLocks noGrp="1"/>
          </p:cNvSpPr>
          <p:nvPr>
            <p:ph type="title"/>
          </p:nvPr>
        </p:nvSpPr>
        <p:spPr/>
        <p:txBody>
          <a:bodyPr anchor="ctr" anchorCtr="1"/>
          <a:lstStyle/>
          <a:p>
            <a:r>
              <a:rPr lang="en-US"/>
              <a:t>Click to edit Master title style</a:t>
            </a:r>
          </a:p>
        </p:txBody>
      </p:sp>
      <p:sp>
        <p:nvSpPr>
          <p:cNvPr id="11" name="Oval 10">
            <a:extLst>
              <a:ext uri="{FF2B5EF4-FFF2-40B4-BE49-F238E27FC236}">
                <a16:creationId xmlns:a16="http://schemas.microsoft.com/office/drawing/2014/main" id="{6580D892-6500-9A45-8112-9B89F60E4C5D}"/>
              </a:ext>
            </a:extLst>
          </p:cNvPr>
          <p:cNvSpPr/>
          <p:nvPr userDrawn="1"/>
        </p:nvSpPr>
        <p:spPr>
          <a:xfrm>
            <a:off x="1066800" y="2377440"/>
            <a:ext cx="2516400" cy="25164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A7F797C-DFB7-6746-A7F9-397C54DB51F9}"/>
              </a:ext>
            </a:extLst>
          </p:cNvPr>
          <p:cNvSpPr/>
          <p:nvPr userDrawn="1"/>
        </p:nvSpPr>
        <p:spPr>
          <a:xfrm>
            <a:off x="4837800" y="2377440"/>
            <a:ext cx="2516400" cy="25164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6F59328A-2454-7942-8D6B-0CFD3DC91616}"/>
              </a:ext>
            </a:extLst>
          </p:cNvPr>
          <p:cNvSpPr/>
          <p:nvPr userDrawn="1"/>
        </p:nvSpPr>
        <p:spPr>
          <a:xfrm>
            <a:off x="8608800" y="2377440"/>
            <a:ext cx="2516400" cy="25164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6A15BEE-67ED-2B43-B7DC-FA26DB28C475}"/>
              </a:ext>
            </a:extLst>
          </p:cNvPr>
          <p:cNvSpPr txBox="1"/>
          <p:nvPr userDrawn="1"/>
        </p:nvSpPr>
        <p:spPr>
          <a:xfrm>
            <a:off x="870600" y="5175275"/>
            <a:ext cx="2908800" cy="369332"/>
          </a:xfrm>
          <a:prstGeom prst="rect">
            <a:avLst/>
          </a:prstGeom>
          <a:noFill/>
        </p:spPr>
        <p:txBody>
          <a:bodyPr wrap="square" rtlCol="0">
            <a:spAutoFit/>
          </a:bodyPr>
          <a:lstStyle/>
          <a:p>
            <a:r>
              <a:rPr lang="en-US"/>
              <a:t>text</a:t>
            </a:r>
          </a:p>
        </p:txBody>
      </p:sp>
      <p:sp>
        <p:nvSpPr>
          <p:cNvPr id="21" name="TextBox 20">
            <a:extLst>
              <a:ext uri="{FF2B5EF4-FFF2-40B4-BE49-F238E27FC236}">
                <a16:creationId xmlns:a16="http://schemas.microsoft.com/office/drawing/2014/main" id="{E5F4B9DD-4B3A-2040-8063-CC87608B46EE}"/>
              </a:ext>
            </a:extLst>
          </p:cNvPr>
          <p:cNvSpPr txBox="1"/>
          <p:nvPr userDrawn="1"/>
        </p:nvSpPr>
        <p:spPr>
          <a:xfrm>
            <a:off x="4641600" y="5175275"/>
            <a:ext cx="2908800" cy="369332"/>
          </a:xfrm>
          <a:prstGeom prst="rect">
            <a:avLst/>
          </a:prstGeom>
          <a:noFill/>
        </p:spPr>
        <p:txBody>
          <a:bodyPr wrap="square" rtlCol="0">
            <a:spAutoFit/>
          </a:bodyPr>
          <a:lstStyle/>
          <a:p>
            <a:r>
              <a:rPr lang="en-US" err="1"/>
              <a:t>tex</a:t>
            </a:r>
            <a:endParaRPr lang="en-US"/>
          </a:p>
        </p:txBody>
      </p:sp>
      <p:sp>
        <p:nvSpPr>
          <p:cNvPr id="22" name="TextBox 21">
            <a:extLst>
              <a:ext uri="{FF2B5EF4-FFF2-40B4-BE49-F238E27FC236}">
                <a16:creationId xmlns:a16="http://schemas.microsoft.com/office/drawing/2014/main" id="{8BF9485E-F2F1-1F45-9F80-41A26ADC131C}"/>
              </a:ext>
            </a:extLst>
          </p:cNvPr>
          <p:cNvSpPr txBox="1"/>
          <p:nvPr userDrawn="1"/>
        </p:nvSpPr>
        <p:spPr>
          <a:xfrm>
            <a:off x="8412600" y="5175275"/>
            <a:ext cx="2908800" cy="369332"/>
          </a:xfrm>
          <a:prstGeom prst="rect">
            <a:avLst/>
          </a:prstGeom>
          <a:noFill/>
        </p:spPr>
        <p:txBody>
          <a:bodyPr wrap="square" rtlCol="0">
            <a:spAutoFit/>
          </a:bodyPr>
          <a:lstStyle/>
          <a:p>
            <a:r>
              <a:rPr lang="en-US" err="1"/>
              <a:t>texr</a:t>
            </a:r>
            <a:endParaRPr lang="en-US"/>
          </a:p>
        </p:txBody>
      </p:sp>
      <p:sp>
        <p:nvSpPr>
          <p:cNvPr id="23" name="TextBox 22">
            <a:extLst>
              <a:ext uri="{FF2B5EF4-FFF2-40B4-BE49-F238E27FC236}">
                <a16:creationId xmlns:a16="http://schemas.microsoft.com/office/drawing/2014/main" id="{A5FCBA74-777C-E743-9B75-2E49D04961FB}"/>
              </a:ext>
            </a:extLst>
          </p:cNvPr>
          <p:cNvSpPr txBox="1"/>
          <p:nvPr userDrawn="1"/>
        </p:nvSpPr>
        <p:spPr>
          <a:xfrm>
            <a:off x="870600" y="5648032"/>
            <a:ext cx="2908800" cy="1317600"/>
          </a:xfrm>
          <a:prstGeom prst="rect">
            <a:avLst/>
          </a:prstGeom>
          <a:noFill/>
        </p:spPr>
        <p:txBody>
          <a:bodyPr wrap="square" rtlCol="0">
            <a:spAutoFit/>
          </a:bodyPr>
          <a:lstStyle/>
          <a:p>
            <a:endParaRPr lang="en-US"/>
          </a:p>
        </p:txBody>
      </p:sp>
      <p:sp>
        <p:nvSpPr>
          <p:cNvPr id="24" name="TextBox 23">
            <a:extLst>
              <a:ext uri="{FF2B5EF4-FFF2-40B4-BE49-F238E27FC236}">
                <a16:creationId xmlns:a16="http://schemas.microsoft.com/office/drawing/2014/main" id="{544BEB29-0F71-6F45-849D-375454FEFF24}"/>
              </a:ext>
            </a:extLst>
          </p:cNvPr>
          <p:cNvSpPr txBox="1"/>
          <p:nvPr userDrawn="1"/>
        </p:nvSpPr>
        <p:spPr>
          <a:xfrm>
            <a:off x="4641600" y="5648032"/>
            <a:ext cx="2908800" cy="1317600"/>
          </a:xfrm>
          <a:prstGeom prst="rect">
            <a:avLst/>
          </a:prstGeom>
          <a:noFill/>
        </p:spPr>
        <p:txBody>
          <a:bodyPr wrap="square" rtlCol="0">
            <a:spAutoFit/>
          </a:bodyPr>
          <a:lstStyle/>
          <a:p>
            <a:endParaRPr lang="en-US"/>
          </a:p>
        </p:txBody>
      </p:sp>
      <p:sp>
        <p:nvSpPr>
          <p:cNvPr id="26" name="TextBox 25">
            <a:extLst>
              <a:ext uri="{FF2B5EF4-FFF2-40B4-BE49-F238E27FC236}">
                <a16:creationId xmlns:a16="http://schemas.microsoft.com/office/drawing/2014/main" id="{E6206A8A-7DC6-2643-B412-12CBAEB3A519}"/>
              </a:ext>
            </a:extLst>
          </p:cNvPr>
          <p:cNvSpPr txBox="1"/>
          <p:nvPr userDrawn="1"/>
        </p:nvSpPr>
        <p:spPr>
          <a:xfrm>
            <a:off x="8412600" y="5648032"/>
            <a:ext cx="2908800" cy="1317600"/>
          </a:xfrm>
          <a:prstGeom prst="rect">
            <a:avLst/>
          </a:prstGeom>
          <a:noFill/>
        </p:spPr>
        <p:txBody>
          <a:bodyPr wrap="square" rtlCol="0">
            <a:spAutoFit/>
          </a:bodyPr>
          <a:lstStyle/>
          <a:p>
            <a:endParaRPr lang="en-US"/>
          </a:p>
        </p:txBody>
      </p:sp>
    </p:spTree>
    <p:extLst>
      <p:ext uri="{BB962C8B-B14F-4D97-AF65-F5344CB8AC3E}">
        <p14:creationId xmlns:p14="http://schemas.microsoft.com/office/powerpoint/2010/main" val="68770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76643FE-F5B1-C94B-B213-CB8BA6FFD7D7}"/>
              </a:ext>
            </a:extLst>
          </p:cNvPr>
          <p:cNvSpPr>
            <a:spLocks noGrp="1"/>
          </p:cNvSpPr>
          <p:nvPr>
            <p:ph type="pic" sz="quarter" idx="10"/>
          </p:nvPr>
        </p:nvSpPr>
        <p:spPr>
          <a:xfrm>
            <a:off x="0" y="0"/>
            <a:ext cx="3045600" cy="3686400"/>
          </a:xfrm>
          <a:prstGeom prst="rect">
            <a:avLst/>
          </a:prstGeom>
        </p:spPr>
        <p:txBody>
          <a:bodyPr/>
          <a:lstStyle/>
          <a:p>
            <a:endParaRPr lang="en-US"/>
          </a:p>
        </p:txBody>
      </p:sp>
      <p:sp>
        <p:nvSpPr>
          <p:cNvPr id="8" name="Picture Placeholder 6">
            <a:extLst>
              <a:ext uri="{FF2B5EF4-FFF2-40B4-BE49-F238E27FC236}">
                <a16:creationId xmlns:a16="http://schemas.microsoft.com/office/drawing/2014/main" id="{A4438314-7F9D-3140-BDB8-A2FE2B7C6BCD}"/>
              </a:ext>
            </a:extLst>
          </p:cNvPr>
          <p:cNvSpPr>
            <a:spLocks noGrp="1"/>
          </p:cNvSpPr>
          <p:nvPr>
            <p:ph type="pic" sz="quarter" idx="11"/>
          </p:nvPr>
        </p:nvSpPr>
        <p:spPr>
          <a:xfrm>
            <a:off x="3050400" y="0"/>
            <a:ext cx="3045600" cy="3686400"/>
          </a:xfrm>
          <a:prstGeom prst="rect">
            <a:avLst/>
          </a:prstGeom>
        </p:spPr>
        <p:txBody>
          <a:bodyPr/>
          <a:lstStyle/>
          <a:p>
            <a:endParaRPr lang="en-US"/>
          </a:p>
        </p:txBody>
      </p:sp>
      <p:sp>
        <p:nvSpPr>
          <p:cNvPr id="9" name="Picture Placeholder 6">
            <a:extLst>
              <a:ext uri="{FF2B5EF4-FFF2-40B4-BE49-F238E27FC236}">
                <a16:creationId xmlns:a16="http://schemas.microsoft.com/office/drawing/2014/main" id="{DEC546FD-0595-934C-A5F8-E23CE5563B3B}"/>
              </a:ext>
            </a:extLst>
          </p:cNvPr>
          <p:cNvSpPr>
            <a:spLocks noGrp="1"/>
          </p:cNvSpPr>
          <p:nvPr>
            <p:ph type="pic" sz="quarter" idx="12"/>
          </p:nvPr>
        </p:nvSpPr>
        <p:spPr>
          <a:xfrm>
            <a:off x="6096000" y="0"/>
            <a:ext cx="3045600" cy="3686400"/>
          </a:xfrm>
          <a:prstGeom prst="rect">
            <a:avLst/>
          </a:prstGeom>
        </p:spPr>
        <p:txBody>
          <a:bodyPr/>
          <a:lstStyle/>
          <a:p>
            <a:endParaRPr lang="en-US"/>
          </a:p>
        </p:txBody>
      </p:sp>
      <p:sp>
        <p:nvSpPr>
          <p:cNvPr id="10" name="Picture Placeholder 6">
            <a:extLst>
              <a:ext uri="{FF2B5EF4-FFF2-40B4-BE49-F238E27FC236}">
                <a16:creationId xmlns:a16="http://schemas.microsoft.com/office/drawing/2014/main" id="{0F840B53-7220-8E4D-BF87-E45E5CF8CE82}"/>
              </a:ext>
            </a:extLst>
          </p:cNvPr>
          <p:cNvSpPr>
            <a:spLocks noGrp="1"/>
          </p:cNvSpPr>
          <p:nvPr>
            <p:ph type="pic" sz="quarter" idx="13"/>
          </p:nvPr>
        </p:nvSpPr>
        <p:spPr>
          <a:xfrm>
            <a:off x="9146400" y="0"/>
            <a:ext cx="3045600" cy="3686400"/>
          </a:xfrm>
          <a:prstGeom prst="rect">
            <a:avLst/>
          </a:prstGeom>
        </p:spPr>
        <p:txBody>
          <a:bodyPr/>
          <a:lstStyle/>
          <a:p>
            <a:endParaRPr lang="en-US"/>
          </a:p>
        </p:txBody>
      </p:sp>
    </p:spTree>
    <p:extLst>
      <p:ext uri="{BB962C8B-B14F-4D97-AF65-F5344CB8AC3E}">
        <p14:creationId xmlns:p14="http://schemas.microsoft.com/office/powerpoint/2010/main" val="3340455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5AD22C9-ABAF-1B42-994A-725629143804}"/>
              </a:ext>
            </a:extLst>
          </p:cNvPr>
          <p:cNvSpPr>
            <a:spLocks noGrp="1"/>
          </p:cNvSpPr>
          <p:nvPr>
            <p:ph type="pic" sz="quarter" idx="10"/>
          </p:nvPr>
        </p:nvSpPr>
        <p:spPr>
          <a:xfrm>
            <a:off x="8384695" y="4908321"/>
            <a:ext cx="3438000" cy="1461600"/>
          </a:xfrm>
          <a:prstGeom prst="rect">
            <a:avLst/>
          </a:prstGeom>
        </p:spPr>
        <p:txBody>
          <a:bodyPr/>
          <a:lstStyle/>
          <a:p>
            <a:endParaRPr lang="en-US"/>
          </a:p>
        </p:txBody>
      </p:sp>
      <p:sp>
        <p:nvSpPr>
          <p:cNvPr id="10" name="Picture Placeholder 6">
            <a:extLst>
              <a:ext uri="{FF2B5EF4-FFF2-40B4-BE49-F238E27FC236}">
                <a16:creationId xmlns:a16="http://schemas.microsoft.com/office/drawing/2014/main" id="{4C75BEEB-05F5-4447-8A48-039A46D6262E}"/>
              </a:ext>
            </a:extLst>
          </p:cNvPr>
          <p:cNvSpPr>
            <a:spLocks noGrp="1"/>
          </p:cNvSpPr>
          <p:nvPr>
            <p:ph type="pic" sz="quarter" idx="13"/>
          </p:nvPr>
        </p:nvSpPr>
        <p:spPr>
          <a:xfrm>
            <a:off x="8351256" y="2952000"/>
            <a:ext cx="1659520" cy="1814400"/>
          </a:xfrm>
          <a:prstGeom prst="rect">
            <a:avLst/>
          </a:prstGeom>
        </p:spPr>
        <p:txBody>
          <a:bodyPr/>
          <a:lstStyle/>
          <a:p>
            <a:endParaRPr lang="en-US"/>
          </a:p>
        </p:txBody>
      </p:sp>
      <p:sp>
        <p:nvSpPr>
          <p:cNvPr id="11" name="Picture Placeholder 6">
            <a:extLst>
              <a:ext uri="{FF2B5EF4-FFF2-40B4-BE49-F238E27FC236}">
                <a16:creationId xmlns:a16="http://schemas.microsoft.com/office/drawing/2014/main" id="{93013C3F-F07E-694F-AE92-A2A6E38661DA}"/>
              </a:ext>
            </a:extLst>
          </p:cNvPr>
          <p:cNvSpPr>
            <a:spLocks noGrp="1"/>
          </p:cNvSpPr>
          <p:nvPr>
            <p:ph type="pic" sz="quarter" idx="14"/>
          </p:nvPr>
        </p:nvSpPr>
        <p:spPr>
          <a:xfrm>
            <a:off x="10163175" y="671679"/>
            <a:ext cx="1638000" cy="2138400"/>
          </a:xfrm>
          <a:prstGeom prst="rect">
            <a:avLst/>
          </a:prstGeom>
        </p:spPr>
        <p:txBody>
          <a:bodyPr/>
          <a:lstStyle/>
          <a:p>
            <a:endParaRPr lang="en-US"/>
          </a:p>
        </p:txBody>
      </p:sp>
      <p:sp>
        <p:nvSpPr>
          <p:cNvPr id="12" name="Picture Placeholder 6">
            <a:extLst>
              <a:ext uri="{FF2B5EF4-FFF2-40B4-BE49-F238E27FC236}">
                <a16:creationId xmlns:a16="http://schemas.microsoft.com/office/drawing/2014/main" id="{50E48FD9-5462-644B-B5A8-93BEFBAA30F5}"/>
              </a:ext>
            </a:extLst>
          </p:cNvPr>
          <p:cNvSpPr>
            <a:spLocks noGrp="1"/>
          </p:cNvSpPr>
          <p:nvPr>
            <p:ph type="pic" sz="quarter" idx="15"/>
          </p:nvPr>
        </p:nvSpPr>
        <p:spPr>
          <a:xfrm>
            <a:off x="6096000" y="671679"/>
            <a:ext cx="3906000" cy="2138400"/>
          </a:xfrm>
          <a:prstGeom prst="rect">
            <a:avLst/>
          </a:prstGeom>
        </p:spPr>
        <p:txBody>
          <a:bodyPr/>
          <a:lstStyle/>
          <a:p>
            <a:endParaRPr lang="en-US"/>
          </a:p>
        </p:txBody>
      </p:sp>
      <p:sp>
        <p:nvSpPr>
          <p:cNvPr id="13" name="Picture Placeholder 6">
            <a:extLst>
              <a:ext uri="{FF2B5EF4-FFF2-40B4-BE49-F238E27FC236}">
                <a16:creationId xmlns:a16="http://schemas.microsoft.com/office/drawing/2014/main" id="{CEDAB292-F606-AA4B-831E-C13FB03BB134}"/>
              </a:ext>
            </a:extLst>
          </p:cNvPr>
          <p:cNvSpPr>
            <a:spLocks noGrp="1"/>
          </p:cNvSpPr>
          <p:nvPr>
            <p:ph type="pic" sz="quarter" idx="16"/>
          </p:nvPr>
        </p:nvSpPr>
        <p:spPr>
          <a:xfrm rot="5400000">
            <a:off x="5445607" y="3581128"/>
            <a:ext cx="3439186" cy="2138400"/>
          </a:xfrm>
          <a:prstGeom prst="rect">
            <a:avLst/>
          </a:prstGeom>
        </p:spPr>
        <p:txBody>
          <a:bodyPr/>
          <a:lstStyle/>
          <a:p>
            <a:endParaRPr lang="en-US"/>
          </a:p>
        </p:txBody>
      </p:sp>
      <p:sp>
        <p:nvSpPr>
          <p:cNvPr id="14" name="Picture Placeholder 6">
            <a:extLst>
              <a:ext uri="{FF2B5EF4-FFF2-40B4-BE49-F238E27FC236}">
                <a16:creationId xmlns:a16="http://schemas.microsoft.com/office/drawing/2014/main" id="{2CF3DA5F-FD02-8143-AFAA-CEFF4753126F}"/>
              </a:ext>
            </a:extLst>
          </p:cNvPr>
          <p:cNvSpPr>
            <a:spLocks noGrp="1"/>
          </p:cNvSpPr>
          <p:nvPr>
            <p:ph type="pic" sz="quarter" idx="17"/>
          </p:nvPr>
        </p:nvSpPr>
        <p:spPr>
          <a:xfrm>
            <a:off x="10163175" y="2952000"/>
            <a:ext cx="1659520" cy="1814400"/>
          </a:xfrm>
          <a:prstGeom prst="rect">
            <a:avLst/>
          </a:prstGeom>
        </p:spPr>
        <p:txBody>
          <a:bodyPr/>
          <a:lstStyle/>
          <a:p>
            <a:endParaRPr lang="en-US"/>
          </a:p>
        </p:txBody>
      </p:sp>
    </p:spTree>
    <p:extLst>
      <p:ext uri="{BB962C8B-B14F-4D97-AF65-F5344CB8AC3E}">
        <p14:creationId xmlns:p14="http://schemas.microsoft.com/office/powerpoint/2010/main" val="2292067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A8478892-56BC-4D9B-A3A8-330C59739BF0}" type="datetime1">
              <a:rPr lang="en-US" smtClean="0"/>
              <a:t>4/19/2023</a:t>
            </a:fld>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3071839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602953-4060-9B48-BED3-657760584E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4" name="Date Placeholder 3">
            <a:extLst>
              <a:ext uri="{FF2B5EF4-FFF2-40B4-BE49-F238E27FC236}">
                <a16:creationId xmlns:a16="http://schemas.microsoft.com/office/drawing/2014/main" id="{FAA63C0C-B985-2D45-82D6-4F17D6DDF4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5574FB-A5DA-4FC5-B7FE-7AD106D21045}" type="datetime1">
              <a:rPr lang="en-US" smtClean="0"/>
              <a:t>4/19/2023</a:t>
            </a:fld>
            <a:endParaRPr lang="en-US"/>
          </a:p>
        </p:txBody>
      </p:sp>
      <p:sp>
        <p:nvSpPr>
          <p:cNvPr id="5" name="Footer Placeholder 4">
            <a:extLst>
              <a:ext uri="{FF2B5EF4-FFF2-40B4-BE49-F238E27FC236}">
                <a16:creationId xmlns:a16="http://schemas.microsoft.com/office/drawing/2014/main" id="{1C33AC18-B65B-2643-A654-A127FC2F16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83D6FE4-A7B9-BD43-932D-E7DFD12F2C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F0050B-9969-BF46-9824-52E5DA8D8191}" type="slidenum">
              <a:rPr lang="en-US" smtClean="0"/>
              <a:t>‹#›</a:t>
            </a:fld>
            <a:endParaRPr lang="en-US"/>
          </a:p>
        </p:txBody>
      </p:sp>
    </p:spTree>
    <p:extLst>
      <p:ext uri="{BB962C8B-B14F-4D97-AF65-F5344CB8AC3E}">
        <p14:creationId xmlns:p14="http://schemas.microsoft.com/office/powerpoint/2010/main" val="29280787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7931" y="274638"/>
            <a:ext cx="9756141"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931" y="1828800"/>
            <a:ext cx="9756141"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209151" y="6448427"/>
            <a:ext cx="6639905"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dirty="0"/>
              <a:t>Add a footer</a:t>
            </a:r>
          </a:p>
        </p:txBody>
      </p:sp>
      <p:sp>
        <p:nvSpPr>
          <p:cNvPr id="4" name="Date Placeholder 3"/>
          <p:cNvSpPr>
            <a:spLocks noGrp="1"/>
          </p:cNvSpPr>
          <p:nvPr>
            <p:ph type="dt" sz="half" idx="2"/>
          </p:nvPr>
        </p:nvSpPr>
        <p:spPr>
          <a:xfrm>
            <a:off x="8153936" y="6448427"/>
            <a:ext cx="1396623" cy="180974"/>
          </a:xfrm>
          <a:prstGeom prst="rect">
            <a:avLst/>
          </a:prstGeom>
        </p:spPr>
        <p:txBody>
          <a:bodyPr vert="horz" lIns="91440" tIns="45720" rIns="91440" bIns="45720" rtlCol="0" anchor="ctr"/>
          <a:lstStyle>
            <a:lvl1pPr algn="r">
              <a:defRPr sz="1100">
                <a:solidFill>
                  <a:schemeClr val="tx1"/>
                </a:solidFill>
              </a:defRPr>
            </a:lvl1pPr>
          </a:lstStyle>
          <a:p>
            <a:fld id="{EDF33987-6305-4E2A-BF18-EF013ECE927B}" type="datetimeFigureOut">
              <a:rPr lang="en-US" smtClean="0"/>
              <a:pPr/>
              <a:t>4/19/2023</a:t>
            </a:fld>
            <a:endParaRPr lang="en-US"/>
          </a:p>
        </p:txBody>
      </p:sp>
      <p:sp>
        <p:nvSpPr>
          <p:cNvPr id="6" name="Slide Number Placeholder 5"/>
          <p:cNvSpPr>
            <a:spLocks noGrp="1"/>
          </p:cNvSpPr>
          <p:nvPr>
            <p:ph type="sldNum" sz="quarter" idx="4"/>
          </p:nvPr>
        </p:nvSpPr>
        <p:spPr>
          <a:xfrm>
            <a:off x="9830772" y="6448427"/>
            <a:ext cx="1143299"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189633548"/>
      </p:ext>
    </p:extLst>
  </p:cSld>
  <p:clrMap bg1="lt1" tx1="dk1" bg2="lt2" tx2="dk2" accent1="accent1" accent2="accent2" accent3="accent3" accent4="accent4" accent5="accent5" accent6="accent6" hlink="hlink" folHlink="folHlink"/>
  <p:sldLayoutIdLst>
    <p:sldLayoutId id="2147483660"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foodfromthought.ca/how-to-advance-equity-and-diversity-in-your-research-team/"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hyperlink" Target="https://unsplash.com/images/people?utm_source=unsplash&amp;utm_medium=referral&amp;utm_content=creditCopyText" TargetMode="External"/><Relationship Id="rId4" Type="http://schemas.openxmlformats.org/officeDocument/2006/relationships/hyperlink" Target="https://unsplash.com/@tegan?utm_source=unsplash&amp;utm_medium=referral&amp;utm_content=creditCopyText"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hyperlink" Target="https://unsplash.com/s/photos/learn-to-mentor?utm_source=unsplash&amp;utm_medium=referral&amp;utm_content=creditCopyText" TargetMode="External"/><Relationship Id="rId4" Type="http://schemas.openxmlformats.org/officeDocument/2006/relationships/hyperlink" Target="https://unsplash.com/@disruptxn?utm_source=unsplash&amp;utm_medium=referral&amp;utm_content=creditCopyTex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hyperlink" Target="https://unsplash.com/s/photos/diversity?utm_source=unsplash&amp;utm_medium=referral&amp;utm_content=creditCopyText" TargetMode="External"/><Relationship Id="rId4" Type="http://schemas.openxmlformats.org/officeDocument/2006/relationships/hyperlink" Target="https://unsplash.com/it/@wocintechchat?utm_source=unsplash&amp;utm_medium=referral&amp;utm_content=creditCopyText"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foodfromthought.ca/wp-content/uploads/2023/01/Sex-Gender-and-Diversity-Research-Design-Questionnaire-AODA.pdf"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hyperlink" Target="https://unsplash.com/s/photos/diversity?utm_source=unsplash&amp;utm_medium=referral&amp;utm_content=creditCopyText" TargetMode="External"/><Relationship Id="rId5" Type="http://schemas.openxmlformats.org/officeDocument/2006/relationships/image" Target="../media/image9.jpeg"/><Relationship Id="rId4" Type="http://schemas.openxmlformats.org/officeDocument/2006/relationships/hyperlink" Target="mailto:jmoores@uoguelph.ca"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www.insidehighered.com/news/2022/08/30/case-gender-diverse-research-teams#.Y87rYLJqBdU.link" TargetMode="External"/><Relationship Id="rId3" Type="http://schemas.openxmlformats.org/officeDocument/2006/relationships/hyperlink" Target="https://ocul-gue.primo.exlibrisgroup.com/permalink/01OCUL_GUE/40ucim/alma9953345380205154" TargetMode="External"/><Relationship Id="rId7" Type="http://schemas.openxmlformats.org/officeDocument/2006/relationships/hyperlink" Target="https://ocul-gue.primo.exlibrisgroup.com/permalink/01OCUL_GUE/iqhk7l/cdi_crossref_primary_10_1038_d41586_018_07415_9"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hyperlink" Target="https://www.scientificamerican.com/article/how-diversity-makes-us-smarter/" TargetMode="External"/><Relationship Id="rId5" Type="http://schemas.openxmlformats.org/officeDocument/2006/relationships/hyperlink" Target="https://theconversation.com/diversity-is-indispensable-to-excellence-the-canada-research-chairs-program-97358?utm_medium=email" TargetMode="External"/><Relationship Id="rId10" Type="http://schemas.openxmlformats.org/officeDocument/2006/relationships/hyperlink" Target="https://www.insidehighered.com/news/2021/01/06/faculty-members-color-see-illusion-inclusion" TargetMode="External"/><Relationship Id="rId4" Type="http://schemas.openxmlformats.org/officeDocument/2006/relationships/hyperlink" Target="https://ocul-gue.primo.exlibrisgroup.com/permalink/01OCUL_GUE/iqhk7l/cdi_proquest_miscellaneous_2186143006" TargetMode="External"/><Relationship Id="rId9" Type="http://schemas.openxmlformats.org/officeDocument/2006/relationships/hyperlink" Target="https://ocul-gue.primo.exlibrisgroup.com/permalink/01OCUL_GUE/1neq0sb/cdi_askewsholts_vlebooks_9781523087068"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8" Type="http://schemas.openxmlformats.org/officeDocument/2006/relationships/hyperlink" Target="https://jacobsschool.ucsd.edu/sites/default/files/groups/idea/Grad%20Talks/Reflections%20and%20Actions%20for%20Creating%20an%20Inclusive%20Research%20Environment(2).pdf" TargetMode="External"/><Relationship Id="rId3" Type="http://schemas.openxmlformats.org/officeDocument/2006/relationships/hyperlink" Target="https://ucalgary.ca/equity-diversity-inclusion/data-and-reports/edi-data-hub" TargetMode="External"/><Relationship Id="rId7" Type="http://schemas.openxmlformats.org/officeDocument/2006/relationships/hyperlink" Target="https://foodfromthought.ca/research-design-starting-with-iedi-informed-research-questions/"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hyperlink" Target="https://foodfromthought.ca/how-to-advance-equity-and-diversity-in-your-research-team/" TargetMode="External"/><Relationship Id="rId5" Type="http://schemas.openxmlformats.org/officeDocument/2006/relationships/hyperlink" Target="https://hdr.undp.org/content/2020-gender-social-norms-index-gsni" TargetMode="External"/><Relationship Id="rId4" Type="http://schemas.openxmlformats.org/officeDocument/2006/relationships/hyperlink" Target="https://www.environicsinstitute.org/insights/insight-details/changing-social-norms-is-the-key-to-addressing-racism" TargetMode="External"/><Relationship Id="rId9" Type="http://schemas.openxmlformats.org/officeDocument/2006/relationships/hyperlink" Target="https://foodfromthought.ca/wp-content/uploads/2023/01/Sex-Gender-and-Diversity-Research-Design-Questionnaire-AODA.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ucalgary.ca/equity-diversity-inclusion/data-and-reports/edi-data-hub"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hyperlink" Target="https://hdr.undp.org/content/2020-gender-social-norms-index-gsni"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environicsinstitute.org/insights/insight-details/changing-social-norms-is-the-key-to-addressing-racism"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2A8E363-93D0-5B48-A54C-B761CC487DC4}"/>
              </a:ext>
              <a:ext uri="{C183D7F6-B498-43B3-948B-1728B52AA6E4}">
                <adec:decorative xmlns:adec="http://schemas.microsoft.com/office/drawing/2017/decorative" val="1"/>
              </a:ext>
            </a:extLst>
          </p:cNvPr>
          <p:cNvSpPr/>
          <p:nvPr/>
        </p:nvSpPr>
        <p:spPr>
          <a:xfrm>
            <a:off x="669000" y="549000"/>
            <a:ext cx="10854000" cy="57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306753B-44CD-8E45-8B32-5885DC91A1DA}"/>
              </a:ext>
            </a:extLst>
          </p:cNvPr>
          <p:cNvSpPr txBox="1">
            <a:spLocks noGrp="1"/>
          </p:cNvSpPr>
          <p:nvPr>
            <p:ph type="title" idx="4294967295"/>
          </p:nvPr>
        </p:nvSpPr>
        <p:spPr>
          <a:xfrm>
            <a:off x="2712720" y="1280160"/>
            <a:ext cx="8284794" cy="224676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00000"/>
              </a:lnSpc>
              <a:spcBef>
                <a:spcPts val="0"/>
              </a:spcBef>
              <a:defRPr/>
            </a:pPr>
            <a:r>
              <a:rPr lang="en-CA" sz="4000" dirty="0"/>
              <a:t>Sustaining Diverse Research Teams</a:t>
            </a:r>
            <a:br>
              <a:rPr lang="en-US" sz="4000" noProof="0" dirty="0">
                <a:ea typeface="+mn-ea"/>
                <a:cs typeface="+mn-cs"/>
              </a:rPr>
            </a:br>
            <a:br>
              <a:rPr lang="en-US" sz="4000" noProof="0" dirty="0">
                <a:ea typeface="+mn-ea"/>
                <a:cs typeface="+mn-cs"/>
              </a:rPr>
            </a:br>
            <a:r>
              <a:rPr lang="en-CA" sz="2000" dirty="0"/>
              <a:t>Faculty Information Exchange Series: April 19, 2023, 12pm to 1pm</a:t>
            </a:r>
            <a:endParaRPr kumimoji="0" lang="en-US" sz="4000" b="0" i="0" u="none" strike="noStrike" kern="1200" cap="none" spc="0" normalizeH="0" baseline="0" noProof="0" dirty="0">
              <a:ln>
                <a:noFill/>
              </a:ln>
              <a:effectLst/>
              <a:uLnTx/>
              <a:uFillTx/>
              <a:ea typeface="+mn-ea"/>
              <a:cs typeface="+mn-cs"/>
            </a:endParaRPr>
          </a:p>
        </p:txBody>
      </p:sp>
      <p:sp>
        <p:nvSpPr>
          <p:cNvPr id="8" name="TextBox 7">
            <a:extLst>
              <a:ext uri="{FF2B5EF4-FFF2-40B4-BE49-F238E27FC236}">
                <a16:creationId xmlns:a16="http://schemas.microsoft.com/office/drawing/2014/main" id="{B287D6E2-F033-5447-B02B-F1F9422C1FDE}"/>
              </a:ext>
            </a:extLst>
          </p:cNvPr>
          <p:cNvSpPr txBox="1"/>
          <p:nvPr/>
        </p:nvSpPr>
        <p:spPr>
          <a:xfrm>
            <a:off x="2712720" y="4565877"/>
            <a:ext cx="5246716" cy="1011963"/>
          </a:xfrm>
          <a:prstGeom prst="rect">
            <a:avLst/>
          </a:prstGeom>
          <a:noFill/>
        </p:spPr>
        <p:txBody>
          <a:bodyPr wrap="square" rtlCol="0">
            <a:noAutofit/>
          </a:bodyPr>
          <a:lstStyle/>
          <a:p>
            <a:r>
              <a:rPr lang="en-CA" sz="2000" dirty="0"/>
              <a:t>Joanne Garcia-Moores, PhD Candidate</a:t>
            </a:r>
          </a:p>
          <a:p>
            <a:r>
              <a:rPr lang="en-CA" sz="2000" dirty="0"/>
              <a:t>Indigenization &amp; EDI Advisor in Research</a:t>
            </a:r>
          </a:p>
          <a:p>
            <a:r>
              <a:rPr lang="en-CA" sz="2000" dirty="0"/>
              <a:t>Research Services Office/Ontario Agri-food Innovation Alliance</a:t>
            </a:r>
          </a:p>
          <a:p>
            <a:endParaRPr lang="en-US" sz="1200" dirty="0"/>
          </a:p>
        </p:txBody>
      </p:sp>
    </p:spTree>
    <p:extLst>
      <p:ext uri="{BB962C8B-B14F-4D97-AF65-F5344CB8AC3E}">
        <p14:creationId xmlns:p14="http://schemas.microsoft.com/office/powerpoint/2010/main" val="1747351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9C4F7DC0-5658-5430-50D3-EBFC9BC7F963}"/>
              </a:ext>
            </a:extLst>
          </p:cNvPr>
          <p:cNvGraphicFramePr/>
          <p:nvPr>
            <p:extLst>
              <p:ext uri="{D42A27DB-BD31-4B8C-83A1-F6EECF244321}">
                <p14:modId xmlns:p14="http://schemas.microsoft.com/office/powerpoint/2010/main" val="109082848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FADFC3C8-B0F9-7F55-CBBE-EEDDA917A4A7}"/>
              </a:ext>
            </a:extLst>
          </p:cNvPr>
          <p:cNvSpPr txBox="1"/>
          <p:nvPr/>
        </p:nvSpPr>
        <p:spPr>
          <a:xfrm>
            <a:off x="350729" y="719666"/>
            <a:ext cx="2818356" cy="1015663"/>
          </a:xfrm>
          <a:prstGeom prst="rect">
            <a:avLst/>
          </a:prstGeom>
          <a:noFill/>
        </p:spPr>
        <p:txBody>
          <a:bodyPr wrap="square" rtlCol="0">
            <a:spAutoFit/>
          </a:bodyPr>
          <a:lstStyle/>
          <a:p>
            <a:r>
              <a:rPr lang="en-US" sz="2000" b="1" dirty="0"/>
              <a:t>Key Elements of an EDI in Research Strategy</a:t>
            </a:r>
          </a:p>
        </p:txBody>
      </p:sp>
    </p:spTree>
    <p:extLst>
      <p:ext uri="{BB962C8B-B14F-4D97-AF65-F5344CB8AC3E}">
        <p14:creationId xmlns:p14="http://schemas.microsoft.com/office/powerpoint/2010/main" val="1615365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034CB-BBC8-DC4F-B945-4DA86F532DA6}"/>
              </a:ext>
            </a:extLst>
          </p:cNvPr>
          <p:cNvSpPr>
            <a:spLocks noGrp="1"/>
          </p:cNvSpPr>
          <p:nvPr>
            <p:ph type="title"/>
          </p:nvPr>
        </p:nvSpPr>
        <p:spPr/>
        <p:txBody>
          <a:bodyPr/>
          <a:lstStyle/>
          <a:p>
            <a:r>
              <a:rPr lang="en-US" dirty="0"/>
              <a:t>Start with Inclusion</a:t>
            </a:r>
          </a:p>
        </p:txBody>
      </p:sp>
      <p:grpSp>
        <p:nvGrpSpPr>
          <p:cNvPr id="3" name="Group 2">
            <a:extLst>
              <a:ext uri="{FF2B5EF4-FFF2-40B4-BE49-F238E27FC236}">
                <a16:creationId xmlns:a16="http://schemas.microsoft.com/office/drawing/2014/main" id="{9563FD52-71BA-7378-1899-F1A2D98AF4BC}"/>
              </a:ext>
            </a:extLst>
          </p:cNvPr>
          <p:cNvGrpSpPr/>
          <p:nvPr/>
        </p:nvGrpSpPr>
        <p:grpSpPr>
          <a:xfrm>
            <a:off x="726989" y="2049711"/>
            <a:ext cx="10515600" cy="3609683"/>
            <a:chOff x="0" y="0"/>
            <a:chExt cx="6065239" cy="1300557"/>
          </a:xfrm>
        </p:grpSpPr>
        <p:sp>
          <p:nvSpPr>
            <p:cNvPr id="4" name="Rectangle: Single Corner Rounded 3">
              <a:extLst>
                <a:ext uri="{FF2B5EF4-FFF2-40B4-BE49-F238E27FC236}">
                  <a16:creationId xmlns:a16="http://schemas.microsoft.com/office/drawing/2014/main" id="{F9E631A5-3062-22CA-8F47-D3D93DB964A3}"/>
                </a:ext>
              </a:extLst>
            </p:cNvPr>
            <p:cNvSpPr/>
            <p:nvPr/>
          </p:nvSpPr>
          <p:spPr>
            <a:xfrm>
              <a:off x="0" y="325056"/>
              <a:ext cx="1287475" cy="612396"/>
            </a:xfrm>
            <a:prstGeom prst="round1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226695" algn="ctr">
                <a:spcBef>
                  <a:spcPts val="0"/>
                </a:spcBef>
                <a:spcAft>
                  <a:spcPts val="600"/>
                </a:spcAft>
              </a:pPr>
              <a:r>
                <a:rPr lang="en-US" sz="2400" kern="1200" dirty="0">
                  <a:solidFill>
                    <a:srgbClr val="000000"/>
                  </a:solidFill>
                  <a:effectLst/>
                  <a:ea typeface="Times New Roman" panose="02020603050405020304" pitchFamily="18" charset="0"/>
                  <a:cs typeface="Times New Roman" panose="02020603050405020304" pitchFamily="18" charset="0"/>
                </a:rPr>
                <a:t>Practices of conscious inclusion </a:t>
              </a:r>
              <a:endParaRPr lang="en-US" sz="2400" dirty="0">
                <a:effectLst/>
                <a:latin typeface="Roboto" panose="02000000000000000000" pitchFamily="2" charset="0"/>
                <a:ea typeface="Times New Roman" panose="02020603050405020304" pitchFamily="18" charset="0"/>
                <a:cs typeface="Times New Roman" panose="02020603050405020304" pitchFamily="18" charset="0"/>
              </a:endParaRPr>
            </a:p>
          </p:txBody>
        </p:sp>
        <p:cxnSp>
          <p:nvCxnSpPr>
            <p:cNvPr id="5" name="Straight Arrow Connector 4">
              <a:extLst>
                <a:ext uri="{FF2B5EF4-FFF2-40B4-BE49-F238E27FC236}">
                  <a16:creationId xmlns:a16="http://schemas.microsoft.com/office/drawing/2014/main" id="{308DA7FD-C6F1-0EF8-B63E-2F665A431DD3}"/>
                </a:ext>
              </a:extLst>
            </p:cNvPr>
            <p:cNvCxnSpPr>
              <a:cxnSpLocks/>
            </p:cNvCxnSpPr>
            <p:nvPr/>
          </p:nvCxnSpPr>
          <p:spPr>
            <a:xfrm>
              <a:off x="1424574" y="631273"/>
              <a:ext cx="453005"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Single Corner Rounded 5">
              <a:extLst>
                <a:ext uri="{FF2B5EF4-FFF2-40B4-BE49-F238E27FC236}">
                  <a16:creationId xmlns:a16="http://schemas.microsoft.com/office/drawing/2014/main" id="{BC020543-6560-898D-426B-4CAEC724415F}"/>
                </a:ext>
              </a:extLst>
            </p:cNvPr>
            <p:cNvSpPr/>
            <p:nvPr/>
          </p:nvSpPr>
          <p:spPr>
            <a:xfrm>
              <a:off x="1985341" y="325056"/>
              <a:ext cx="1523997" cy="591422"/>
            </a:xfrm>
            <a:prstGeom prst="round1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226695" algn="ctr">
                <a:spcBef>
                  <a:spcPts val="0"/>
                </a:spcBef>
                <a:spcAft>
                  <a:spcPts val="600"/>
                </a:spcAft>
              </a:pPr>
              <a:r>
                <a:rPr lang="en-US" sz="2400" kern="1200" dirty="0">
                  <a:solidFill>
                    <a:srgbClr val="000000"/>
                  </a:solidFill>
                  <a:effectLst/>
                  <a:ea typeface="Times New Roman" panose="02020603050405020304" pitchFamily="18" charset="0"/>
                  <a:cs typeface="Times New Roman" panose="02020603050405020304" pitchFamily="18" charset="0"/>
                </a:rPr>
                <a:t>Sustainable diversity of research team</a:t>
              </a:r>
              <a:endParaRPr lang="en-US" sz="2400" dirty="0">
                <a:effectLst/>
                <a:latin typeface="Roboto" panose="02000000000000000000" pitchFamily="2" charset="0"/>
                <a:ea typeface="Times New Roman" panose="02020603050405020304" pitchFamily="18" charset="0"/>
                <a:cs typeface="Times New Roman" panose="02020603050405020304" pitchFamily="18" charset="0"/>
              </a:endParaRPr>
            </a:p>
          </p:txBody>
        </p:sp>
        <p:sp>
          <p:nvSpPr>
            <p:cNvPr id="7" name="Rectangle: Single Corner Rounded 6">
              <a:extLst>
                <a:ext uri="{FF2B5EF4-FFF2-40B4-BE49-F238E27FC236}">
                  <a16:creationId xmlns:a16="http://schemas.microsoft.com/office/drawing/2014/main" id="{790E71F9-52CB-821B-2680-EAA580A27380}"/>
                </a:ext>
              </a:extLst>
            </p:cNvPr>
            <p:cNvSpPr/>
            <p:nvPr/>
          </p:nvSpPr>
          <p:spPr>
            <a:xfrm>
              <a:off x="4311940" y="679771"/>
              <a:ext cx="1753299" cy="620786"/>
            </a:xfrm>
            <a:prstGeom prst="round1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226695" algn="ctr">
                <a:spcBef>
                  <a:spcPts val="0"/>
                </a:spcBef>
                <a:spcAft>
                  <a:spcPts val="600"/>
                </a:spcAft>
              </a:pPr>
              <a:r>
                <a:rPr lang="en-US" sz="2400" kern="1200" dirty="0">
                  <a:solidFill>
                    <a:srgbClr val="000000"/>
                  </a:solidFill>
                  <a:effectLst/>
                  <a:ea typeface="Times New Roman" panose="02020603050405020304" pitchFamily="18" charset="0"/>
                  <a:cs typeface="Times New Roman" panose="02020603050405020304" pitchFamily="18" charset="0"/>
                </a:rPr>
                <a:t>New lines of research/ </a:t>
              </a:r>
              <a:endParaRPr lang="en-US" sz="2400" dirty="0">
                <a:effectLst/>
                <a:latin typeface="Roboto" panose="02000000000000000000" pitchFamily="2" charset="0"/>
                <a:ea typeface="Times New Roman" panose="02020603050405020304" pitchFamily="18" charset="0"/>
                <a:cs typeface="Times New Roman" panose="02020603050405020304" pitchFamily="18" charset="0"/>
              </a:endParaRPr>
            </a:p>
            <a:p>
              <a:pPr marL="0" marR="0" indent="226695" algn="ctr">
                <a:spcBef>
                  <a:spcPts val="0"/>
                </a:spcBef>
                <a:spcAft>
                  <a:spcPts val="600"/>
                </a:spcAft>
              </a:pPr>
              <a:r>
                <a:rPr lang="en-US" sz="2400" kern="1200" dirty="0">
                  <a:solidFill>
                    <a:srgbClr val="000000"/>
                  </a:solidFill>
                  <a:effectLst/>
                  <a:ea typeface="Times New Roman" panose="02020603050405020304" pitchFamily="18" charset="0"/>
                  <a:cs typeface="Times New Roman" panose="02020603050405020304" pitchFamily="18" charset="0"/>
                </a:rPr>
                <a:t>Greater innovation</a:t>
              </a:r>
              <a:endParaRPr lang="en-US" sz="2400" dirty="0">
                <a:effectLst/>
                <a:latin typeface="Roboto" panose="02000000000000000000" pitchFamily="2" charset="0"/>
                <a:ea typeface="Times New Roman" panose="02020603050405020304" pitchFamily="18" charset="0"/>
                <a:cs typeface="Times New Roman" panose="02020603050405020304" pitchFamily="18" charset="0"/>
              </a:endParaRPr>
            </a:p>
          </p:txBody>
        </p:sp>
        <p:sp>
          <p:nvSpPr>
            <p:cNvPr id="8" name="Rectangle: Single Corner Rounded 7">
              <a:extLst>
                <a:ext uri="{FF2B5EF4-FFF2-40B4-BE49-F238E27FC236}">
                  <a16:creationId xmlns:a16="http://schemas.microsoft.com/office/drawing/2014/main" id="{08731CDB-C8A9-6D3E-B2D3-8FAAEF52C16E}"/>
                </a:ext>
              </a:extLst>
            </p:cNvPr>
            <p:cNvSpPr/>
            <p:nvPr/>
          </p:nvSpPr>
          <p:spPr>
            <a:xfrm>
              <a:off x="4311940" y="0"/>
              <a:ext cx="1753299" cy="620786"/>
            </a:xfrm>
            <a:prstGeom prst="round1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226695" algn="ctr">
                <a:spcBef>
                  <a:spcPts val="0"/>
                </a:spcBef>
                <a:spcAft>
                  <a:spcPts val="600"/>
                </a:spcAft>
              </a:pPr>
              <a:r>
                <a:rPr lang="en-US" sz="2400" kern="1200" dirty="0">
                  <a:solidFill>
                    <a:srgbClr val="000000"/>
                  </a:solidFill>
                  <a:effectLst/>
                  <a:ea typeface="Times New Roman" panose="02020603050405020304" pitchFamily="18" charset="0"/>
                  <a:cs typeface="Times New Roman" panose="02020603050405020304" pitchFamily="18" charset="0"/>
                </a:rPr>
                <a:t>Institutional diversity approaches societal diversity</a:t>
              </a:r>
              <a:endParaRPr lang="en-US" sz="2400" dirty="0">
                <a:effectLst/>
                <a:latin typeface="Roboto" panose="02000000000000000000" pitchFamily="2" charset="0"/>
                <a:ea typeface="Times New Roman" panose="02020603050405020304" pitchFamily="18" charset="0"/>
                <a:cs typeface="Times New Roman" panose="02020603050405020304" pitchFamily="18" charset="0"/>
              </a:endParaRPr>
            </a:p>
          </p:txBody>
        </p:sp>
        <p:cxnSp>
          <p:nvCxnSpPr>
            <p:cNvPr id="9" name="Straight Arrow Connector 8">
              <a:extLst>
                <a:ext uri="{FF2B5EF4-FFF2-40B4-BE49-F238E27FC236}">
                  <a16:creationId xmlns:a16="http://schemas.microsoft.com/office/drawing/2014/main" id="{083DDD1A-9348-FB44-D2C1-78C48E1E8894}"/>
                </a:ext>
              </a:extLst>
            </p:cNvPr>
            <p:cNvCxnSpPr>
              <a:cxnSpLocks/>
            </p:cNvCxnSpPr>
            <p:nvPr/>
          </p:nvCxnSpPr>
          <p:spPr>
            <a:xfrm flipV="1">
              <a:off x="3710279" y="339904"/>
              <a:ext cx="469784" cy="24747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D774555-8754-9D9A-7A7C-A35AD85A5B8E}"/>
                </a:ext>
              </a:extLst>
            </p:cNvPr>
            <p:cNvCxnSpPr>
              <a:cxnSpLocks/>
            </p:cNvCxnSpPr>
            <p:nvPr/>
          </p:nvCxnSpPr>
          <p:spPr>
            <a:xfrm>
              <a:off x="3722861" y="776457"/>
              <a:ext cx="457202" cy="175646"/>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Slide Number Placeholder 10">
            <a:extLst>
              <a:ext uri="{FF2B5EF4-FFF2-40B4-BE49-F238E27FC236}">
                <a16:creationId xmlns:a16="http://schemas.microsoft.com/office/drawing/2014/main" id="{9F0E3F15-49C8-3068-AB90-55423AB3A636}"/>
              </a:ext>
            </a:extLst>
          </p:cNvPr>
          <p:cNvSpPr>
            <a:spLocks noGrp="1"/>
          </p:cNvSpPr>
          <p:nvPr>
            <p:ph type="sldNum" sz="quarter" idx="12"/>
          </p:nvPr>
        </p:nvSpPr>
        <p:spPr/>
        <p:txBody>
          <a:bodyPr/>
          <a:lstStyle/>
          <a:p>
            <a:fld id="{AFF0050B-9969-BF46-9824-52E5DA8D8191}" type="slidenum">
              <a:rPr lang="en-US" smtClean="0"/>
              <a:t>11</a:t>
            </a:fld>
            <a:endParaRPr lang="en-US"/>
          </a:p>
        </p:txBody>
      </p:sp>
      <p:sp>
        <p:nvSpPr>
          <p:cNvPr id="12" name="TextBox 11">
            <a:extLst>
              <a:ext uri="{FF2B5EF4-FFF2-40B4-BE49-F238E27FC236}">
                <a16:creationId xmlns:a16="http://schemas.microsoft.com/office/drawing/2014/main" id="{D433BE3E-AA66-91C8-B229-369B470E04CD}"/>
              </a:ext>
            </a:extLst>
          </p:cNvPr>
          <p:cNvSpPr txBox="1"/>
          <p:nvPr/>
        </p:nvSpPr>
        <p:spPr>
          <a:xfrm>
            <a:off x="838200" y="6057900"/>
            <a:ext cx="6682740" cy="461665"/>
          </a:xfrm>
          <a:prstGeom prst="rect">
            <a:avLst/>
          </a:prstGeom>
          <a:noFill/>
        </p:spPr>
        <p:txBody>
          <a:bodyPr wrap="square" rtlCol="0">
            <a:spAutoFit/>
          </a:bodyPr>
          <a:lstStyle/>
          <a:p>
            <a:r>
              <a:rPr lang="en-US" sz="1200" dirty="0">
                <a:hlinkClick r:id="rId3">
                  <a:extLst>
                    <a:ext uri="{A12FA001-AC4F-418D-AE19-62706E023703}">
                      <ahyp:hlinkClr xmlns:ahyp="http://schemas.microsoft.com/office/drawing/2018/hyperlinkcolor" val="tx"/>
                    </a:ext>
                  </a:extLst>
                </a:hlinkClick>
              </a:rPr>
              <a:t>How to Advance Equity and Diversity in Your Research Team - Food from Thought</a:t>
            </a:r>
            <a:r>
              <a:rPr lang="en-US" sz="1200" dirty="0"/>
              <a:t>, Joanne Garcia-Moores</a:t>
            </a:r>
          </a:p>
        </p:txBody>
      </p:sp>
    </p:spTree>
    <p:extLst>
      <p:ext uri="{BB962C8B-B14F-4D97-AF65-F5344CB8AC3E}">
        <p14:creationId xmlns:p14="http://schemas.microsoft.com/office/powerpoint/2010/main" val="1110566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BD79-820E-0483-3ED5-8AF28783AC78}"/>
              </a:ext>
            </a:extLst>
          </p:cNvPr>
          <p:cNvSpPr>
            <a:spLocks noGrp="1"/>
          </p:cNvSpPr>
          <p:nvPr>
            <p:ph type="title"/>
          </p:nvPr>
        </p:nvSpPr>
        <p:spPr>
          <a:xfrm>
            <a:off x="838200" y="256841"/>
            <a:ext cx="10515600" cy="886159"/>
          </a:xfrm>
        </p:spPr>
        <p:txBody>
          <a:bodyPr>
            <a:normAutofit/>
          </a:bodyPr>
          <a:lstStyle/>
          <a:p>
            <a:r>
              <a:rPr lang="en-US" sz="3600" dirty="0"/>
              <a:t>Role of PIs in Inclusion Action Planning</a:t>
            </a:r>
          </a:p>
        </p:txBody>
      </p:sp>
      <p:sp>
        <p:nvSpPr>
          <p:cNvPr id="5" name="TextBox 4">
            <a:extLst>
              <a:ext uri="{FF2B5EF4-FFF2-40B4-BE49-F238E27FC236}">
                <a16:creationId xmlns:a16="http://schemas.microsoft.com/office/drawing/2014/main" id="{47FA40EF-65AB-A455-2075-FDE64F3118F0}"/>
              </a:ext>
            </a:extLst>
          </p:cNvPr>
          <p:cNvSpPr txBox="1"/>
          <p:nvPr/>
        </p:nvSpPr>
        <p:spPr>
          <a:xfrm>
            <a:off x="1234440" y="1441351"/>
            <a:ext cx="9544050" cy="4447371"/>
          </a:xfrm>
          <a:prstGeom prst="rect">
            <a:avLst/>
          </a:prstGeom>
          <a:noFill/>
        </p:spPr>
        <p:txBody>
          <a:bodyPr wrap="square" rtlCol="0">
            <a:spAutoFit/>
          </a:bodyPr>
          <a:lstStyle/>
          <a:p>
            <a:pPr algn="ctr"/>
            <a:r>
              <a:rPr lang="en-US" b="1" i="1" dirty="0">
                <a:highlight>
                  <a:srgbClr val="FFFF00"/>
                </a:highlight>
              </a:rPr>
              <a:t>How to Build your Knowledge, Skills and Abilities to Establish a Culture of Inclusion</a:t>
            </a:r>
          </a:p>
          <a:p>
            <a:endParaRPr lang="en-US" dirty="0"/>
          </a:p>
          <a:p>
            <a:pPr marL="742950" lvl="1" indent="-285750">
              <a:spcBef>
                <a:spcPts val="600"/>
              </a:spcBef>
              <a:spcAft>
                <a:spcPts val="600"/>
              </a:spcAft>
              <a:buFont typeface="Wingdings" panose="05000000000000000000" pitchFamily="2" charset="2"/>
              <a:buChar char="q"/>
            </a:pPr>
            <a:r>
              <a:rPr lang="en-US" sz="3200" b="0" i="0" dirty="0">
                <a:solidFill>
                  <a:srgbClr val="2C2727"/>
                </a:solidFill>
                <a:effectLst/>
              </a:rPr>
              <a:t>Research (the EDI context)</a:t>
            </a:r>
          </a:p>
          <a:p>
            <a:pPr marL="742950" lvl="1" indent="-285750">
              <a:spcBef>
                <a:spcPts val="600"/>
              </a:spcBef>
              <a:spcAft>
                <a:spcPts val="600"/>
              </a:spcAft>
              <a:buFont typeface="Wingdings" panose="05000000000000000000" pitchFamily="2" charset="2"/>
              <a:buChar char="q"/>
            </a:pPr>
            <a:r>
              <a:rPr lang="en-US" sz="3200" dirty="0">
                <a:solidFill>
                  <a:srgbClr val="2C2727"/>
                </a:solidFill>
              </a:rPr>
              <a:t>Self-work</a:t>
            </a:r>
            <a:r>
              <a:rPr lang="en-US" sz="3200" b="0" i="0" dirty="0">
                <a:solidFill>
                  <a:srgbClr val="2C2727"/>
                </a:solidFill>
                <a:effectLst/>
              </a:rPr>
              <a:t> </a:t>
            </a:r>
          </a:p>
          <a:p>
            <a:pPr marL="742950" lvl="1" indent="-285750">
              <a:spcBef>
                <a:spcPts val="600"/>
              </a:spcBef>
              <a:spcAft>
                <a:spcPts val="600"/>
              </a:spcAft>
              <a:buFont typeface="Wingdings" panose="05000000000000000000" pitchFamily="2" charset="2"/>
              <a:buChar char="q"/>
            </a:pPr>
            <a:r>
              <a:rPr lang="en-US" sz="3200" dirty="0">
                <a:solidFill>
                  <a:srgbClr val="2C2727"/>
                </a:solidFill>
              </a:rPr>
              <a:t>Training</a:t>
            </a:r>
          </a:p>
          <a:p>
            <a:pPr marL="742950" lvl="1" indent="-285750">
              <a:spcBef>
                <a:spcPts val="600"/>
              </a:spcBef>
              <a:spcAft>
                <a:spcPts val="600"/>
              </a:spcAft>
              <a:buFont typeface="Wingdings" panose="05000000000000000000" pitchFamily="2" charset="2"/>
              <a:buChar char="q"/>
            </a:pPr>
            <a:r>
              <a:rPr lang="en-US" sz="3200" dirty="0">
                <a:solidFill>
                  <a:srgbClr val="2C2727"/>
                </a:solidFill>
              </a:rPr>
              <a:t>Inclusive climate</a:t>
            </a:r>
          </a:p>
          <a:p>
            <a:pPr marL="742950" lvl="1" indent="-285750">
              <a:spcBef>
                <a:spcPts val="600"/>
              </a:spcBef>
              <a:spcAft>
                <a:spcPts val="600"/>
              </a:spcAft>
              <a:buFont typeface="Wingdings" panose="05000000000000000000" pitchFamily="2" charset="2"/>
              <a:buChar char="q"/>
            </a:pPr>
            <a:r>
              <a:rPr lang="en-US" sz="3200" b="0" i="0" dirty="0">
                <a:solidFill>
                  <a:srgbClr val="2C2727"/>
                </a:solidFill>
                <a:effectLst/>
              </a:rPr>
              <a:t>Engage social issues directly </a:t>
            </a:r>
          </a:p>
          <a:p>
            <a:pPr marL="742950" lvl="1" indent="-285750">
              <a:spcBef>
                <a:spcPts val="600"/>
              </a:spcBef>
              <a:spcAft>
                <a:spcPts val="600"/>
              </a:spcAft>
              <a:buFont typeface="Wingdings" panose="05000000000000000000" pitchFamily="2" charset="2"/>
              <a:buChar char="q"/>
            </a:pPr>
            <a:r>
              <a:rPr lang="en-US" sz="3200" dirty="0">
                <a:solidFill>
                  <a:srgbClr val="2C2727"/>
                </a:solidFill>
              </a:rPr>
              <a:t>Incorporate EDI into research design</a:t>
            </a:r>
            <a:endParaRPr lang="en-US" sz="3200" b="0" i="0" dirty="0">
              <a:solidFill>
                <a:srgbClr val="2C2727"/>
              </a:solidFill>
              <a:effectLst/>
            </a:endParaRPr>
          </a:p>
        </p:txBody>
      </p:sp>
      <p:sp>
        <p:nvSpPr>
          <p:cNvPr id="6" name="Slide Number Placeholder 5">
            <a:extLst>
              <a:ext uri="{FF2B5EF4-FFF2-40B4-BE49-F238E27FC236}">
                <a16:creationId xmlns:a16="http://schemas.microsoft.com/office/drawing/2014/main" id="{C57D4E35-BFCE-9EB6-946A-3292696A55CF}"/>
              </a:ext>
            </a:extLst>
          </p:cNvPr>
          <p:cNvSpPr>
            <a:spLocks noGrp="1"/>
          </p:cNvSpPr>
          <p:nvPr>
            <p:ph type="sldNum" sz="quarter" idx="12"/>
          </p:nvPr>
        </p:nvSpPr>
        <p:spPr/>
        <p:txBody>
          <a:bodyPr/>
          <a:lstStyle/>
          <a:p>
            <a:fld id="{AFF0050B-9969-BF46-9824-52E5DA8D8191}" type="slidenum">
              <a:rPr lang="en-US" smtClean="0"/>
              <a:t>12</a:t>
            </a:fld>
            <a:endParaRPr lang="en-US"/>
          </a:p>
        </p:txBody>
      </p:sp>
    </p:spTree>
    <p:extLst>
      <p:ext uri="{BB962C8B-B14F-4D97-AF65-F5344CB8AC3E}">
        <p14:creationId xmlns:p14="http://schemas.microsoft.com/office/powerpoint/2010/main" val="42454986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03BD79-820E-0483-3ED5-8AF28783AC78}"/>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4200" dirty="0"/>
              <a:t>Role of PIs in Inclusion Action Planning</a:t>
            </a:r>
          </a:p>
        </p:txBody>
      </p:sp>
      <p:sp>
        <p:nvSpPr>
          <p:cNvPr id="103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7FA40EF-65AB-A455-2075-FDE64F3118F0}"/>
              </a:ext>
            </a:extLst>
          </p:cNvPr>
          <p:cNvSpPr txBox="1"/>
          <p:nvPr/>
        </p:nvSpPr>
        <p:spPr>
          <a:xfrm>
            <a:off x="640080" y="2872899"/>
            <a:ext cx="4243589" cy="3320668"/>
          </a:xfrm>
          <a:prstGeom prst="rect">
            <a:avLst/>
          </a:prstGeom>
        </p:spPr>
        <p:txBody>
          <a:bodyPr vert="horz" lIns="91440" tIns="45720" rIns="91440" bIns="45720" rtlCol="0">
            <a:normAutofit/>
          </a:bodyPr>
          <a:lstStyle/>
          <a:p>
            <a:pPr>
              <a:lnSpc>
                <a:spcPct val="90000"/>
              </a:lnSpc>
              <a:spcAft>
                <a:spcPts val="600"/>
              </a:spcAft>
            </a:pPr>
            <a:r>
              <a:rPr lang="en-US" sz="2200" b="1" i="1" dirty="0"/>
              <a:t>Research</a:t>
            </a:r>
          </a:p>
          <a:p>
            <a:pPr indent="-228600">
              <a:lnSpc>
                <a:spcPct val="90000"/>
              </a:lnSpc>
              <a:spcAft>
                <a:spcPts val="600"/>
              </a:spcAft>
              <a:buFont typeface="Arial" panose="020B0604020202020204" pitchFamily="34" charset="0"/>
              <a:buChar char="•"/>
            </a:pPr>
            <a:r>
              <a:rPr lang="en-US" sz="2200" dirty="0"/>
              <a:t>Diversity deficits and barriers in your discipline</a:t>
            </a:r>
          </a:p>
          <a:p>
            <a:pPr indent="-228600">
              <a:lnSpc>
                <a:spcPct val="90000"/>
              </a:lnSpc>
              <a:spcAft>
                <a:spcPts val="600"/>
              </a:spcAft>
              <a:buFont typeface="Arial" panose="020B0604020202020204" pitchFamily="34" charset="0"/>
              <a:buChar char="•"/>
            </a:pPr>
            <a:r>
              <a:rPr lang="en-US" sz="2200" dirty="0"/>
              <a:t>Additional challenges and barriers related to your specific program, institution, geography, etc.</a:t>
            </a:r>
          </a:p>
          <a:p>
            <a:pPr indent="-228600">
              <a:lnSpc>
                <a:spcPct val="90000"/>
              </a:lnSpc>
              <a:spcAft>
                <a:spcPts val="600"/>
              </a:spcAft>
              <a:buFont typeface="Arial" panose="020B0604020202020204" pitchFamily="34" charset="0"/>
              <a:buChar char="•"/>
            </a:pPr>
            <a:r>
              <a:rPr lang="en-US" sz="2200" dirty="0"/>
              <a:t>Incentive structures and how to counter</a:t>
            </a:r>
          </a:p>
          <a:p>
            <a:pPr indent="-228600">
              <a:lnSpc>
                <a:spcPct val="90000"/>
              </a:lnSpc>
              <a:spcAft>
                <a:spcPts val="600"/>
              </a:spcAft>
              <a:buFont typeface="Arial" panose="020B0604020202020204" pitchFamily="34" charset="0"/>
              <a:buChar char="•"/>
            </a:pPr>
            <a:endParaRPr lang="en-US" sz="2200" dirty="0"/>
          </a:p>
          <a:p>
            <a:pPr marL="742950" lvl="1" indent="-228600">
              <a:lnSpc>
                <a:spcPct val="90000"/>
              </a:lnSpc>
              <a:spcAft>
                <a:spcPts val="600"/>
              </a:spcAft>
              <a:buFont typeface="Arial" panose="020B0604020202020204" pitchFamily="34" charset="0"/>
              <a:buChar char="•"/>
            </a:pPr>
            <a:endParaRPr lang="en-US" sz="2200" b="0" i="0" dirty="0">
              <a:effectLst/>
            </a:endParaRPr>
          </a:p>
          <a:p>
            <a:pPr marL="742950" lvl="1" indent="-228600">
              <a:lnSpc>
                <a:spcPct val="90000"/>
              </a:lnSpc>
              <a:spcAft>
                <a:spcPts val="600"/>
              </a:spcAft>
              <a:buFont typeface="Arial" panose="020B0604020202020204" pitchFamily="34" charset="0"/>
              <a:buChar char="•"/>
            </a:pPr>
            <a:endParaRPr lang="en-US" sz="2200" dirty="0"/>
          </a:p>
          <a:p>
            <a:pPr marL="1200150" lvl="2" indent="-228600">
              <a:lnSpc>
                <a:spcPct val="90000"/>
              </a:lnSpc>
              <a:spcAft>
                <a:spcPts val="600"/>
              </a:spcAft>
              <a:buFont typeface="Arial" panose="020B0604020202020204" pitchFamily="34" charset="0"/>
              <a:buChar char="•"/>
            </a:pPr>
            <a:endParaRPr lang="en-US" sz="2200" dirty="0"/>
          </a:p>
          <a:p>
            <a:pPr marL="1200150" lvl="2" indent="-228600">
              <a:lnSpc>
                <a:spcPct val="90000"/>
              </a:lnSpc>
              <a:spcAft>
                <a:spcPts val="600"/>
              </a:spcAft>
              <a:buFont typeface="Arial" panose="020B0604020202020204" pitchFamily="34" charset="0"/>
              <a:buChar char="•"/>
            </a:pPr>
            <a:endParaRPr lang="en-US" sz="2200" dirty="0"/>
          </a:p>
          <a:p>
            <a:pPr lvl="2" indent="-228600">
              <a:lnSpc>
                <a:spcPct val="90000"/>
              </a:lnSpc>
              <a:spcAft>
                <a:spcPts val="600"/>
              </a:spcAft>
              <a:buFont typeface="Arial" panose="020B0604020202020204" pitchFamily="34" charset="0"/>
              <a:buChar char="•"/>
            </a:pPr>
            <a:endParaRPr lang="en-US" sz="2200" dirty="0"/>
          </a:p>
          <a:p>
            <a:pPr marL="742950" lvl="1" indent="-228600">
              <a:lnSpc>
                <a:spcPct val="90000"/>
              </a:lnSpc>
              <a:spcAft>
                <a:spcPts val="600"/>
              </a:spcAft>
              <a:buFont typeface="Arial" panose="020B0604020202020204" pitchFamily="34" charset="0"/>
              <a:buChar char="•"/>
            </a:pPr>
            <a:endParaRPr lang="en-US" sz="2200" b="0" i="0" dirty="0">
              <a:effectLst/>
            </a:endParaRPr>
          </a:p>
        </p:txBody>
      </p:sp>
      <p:pic>
        <p:nvPicPr>
          <p:cNvPr id="1026" name="Picture 2" descr="text">
            <a:extLst>
              <a:ext uri="{FF2B5EF4-FFF2-40B4-BE49-F238E27FC236}">
                <a16:creationId xmlns:a16="http://schemas.microsoft.com/office/drawing/2014/main" id="{65D00DA3-3EB7-BAE8-470E-D603092C9B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255" r="2857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044BDB45-0A84-6D95-8B0F-72DF0A73F1E2}"/>
              </a:ext>
            </a:extLst>
          </p:cNvPr>
          <p:cNvSpPr>
            <a:spLocks noGrp="1"/>
          </p:cNvSpPr>
          <p:nvPr>
            <p:ph type="sldNum" sz="quarter" idx="12"/>
          </p:nvPr>
        </p:nvSpPr>
        <p:spPr>
          <a:xfrm>
            <a:off x="10439400" y="6356350"/>
            <a:ext cx="914400" cy="365125"/>
          </a:xfrm>
        </p:spPr>
        <p:txBody>
          <a:bodyPr vert="horz" lIns="91440" tIns="45720" rIns="91440" bIns="45720" rtlCol="0" anchor="ctr">
            <a:normAutofit/>
          </a:bodyPr>
          <a:lstStyle/>
          <a:p>
            <a:pPr>
              <a:spcAft>
                <a:spcPts val="600"/>
              </a:spcAft>
              <a:defRPr/>
            </a:pPr>
            <a:fld id="{AFF0050B-9969-BF46-9824-52E5DA8D8191}" type="slidenum">
              <a:rPr lang="en-US">
                <a:solidFill>
                  <a:srgbClr val="FFFFFF"/>
                </a:solidFill>
                <a:latin typeface="Calibri" panose="020F0502020204030204"/>
              </a:rPr>
              <a:pPr>
                <a:spcAft>
                  <a:spcPts val="600"/>
                </a:spcAft>
                <a:defRPr/>
              </a:pPr>
              <a:t>13</a:t>
            </a:fld>
            <a:endParaRPr lang="en-US">
              <a:solidFill>
                <a:srgbClr val="FFFFFF"/>
              </a:solidFill>
              <a:latin typeface="Calibri" panose="020F0502020204030204"/>
            </a:endParaRPr>
          </a:p>
        </p:txBody>
      </p:sp>
      <p:sp>
        <p:nvSpPr>
          <p:cNvPr id="4" name="TextBox 3">
            <a:extLst>
              <a:ext uri="{FF2B5EF4-FFF2-40B4-BE49-F238E27FC236}">
                <a16:creationId xmlns:a16="http://schemas.microsoft.com/office/drawing/2014/main" id="{4FF41048-4D70-9997-B6D4-05F700526CF6}"/>
              </a:ext>
            </a:extLst>
          </p:cNvPr>
          <p:cNvSpPr txBox="1"/>
          <p:nvPr/>
        </p:nvSpPr>
        <p:spPr>
          <a:xfrm>
            <a:off x="640080" y="6414924"/>
            <a:ext cx="822661" cy="276999"/>
          </a:xfrm>
          <a:prstGeom prst="rect">
            <a:avLst/>
          </a:prstGeom>
          <a:noFill/>
        </p:spPr>
        <p:txBody>
          <a:bodyPr wrap="none" rtlCol="0">
            <a:spAutoFit/>
          </a:bodyPr>
          <a:lstStyle/>
          <a:p>
            <a:r>
              <a:rPr lang="en-US" sz="1200" dirty="0" err="1"/>
              <a:t>Unsplash</a:t>
            </a:r>
            <a:endParaRPr lang="en-US" sz="1200" dirty="0"/>
          </a:p>
        </p:txBody>
      </p:sp>
    </p:spTree>
    <p:extLst>
      <p:ext uri="{BB962C8B-B14F-4D97-AF65-F5344CB8AC3E}">
        <p14:creationId xmlns:p14="http://schemas.microsoft.com/office/powerpoint/2010/main" val="624425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03BD79-820E-0483-3ED5-8AF28783AC78}"/>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4200" dirty="0"/>
              <a:t>Role of PIs in Inclusion Action Planning</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7FA40EF-65AB-A455-2075-FDE64F3118F0}"/>
              </a:ext>
            </a:extLst>
          </p:cNvPr>
          <p:cNvSpPr txBox="1"/>
          <p:nvPr/>
        </p:nvSpPr>
        <p:spPr>
          <a:xfrm>
            <a:off x="640080" y="2872899"/>
            <a:ext cx="4243589" cy="3320668"/>
          </a:xfrm>
          <a:prstGeom prst="rect">
            <a:avLst/>
          </a:prstGeom>
        </p:spPr>
        <p:txBody>
          <a:bodyPr vert="horz" lIns="91440" tIns="45720" rIns="91440" bIns="45720" rtlCol="0">
            <a:normAutofit/>
          </a:bodyPr>
          <a:lstStyle/>
          <a:p>
            <a:pPr>
              <a:lnSpc>
                <a:spcPct val="90000"/>
              </a:lnSpc>
              <a:spcAft>
                <a:spcPts val="600"/>
              </a:spcAft>
            </a:pPr>
            <a:r>
              <a:rPr lang="en-US" sz="2200" b="1" i="1" dirty="0"/>
              <a:t>Self-work</a:t>
            </a:r>
          </a:p>
          <a:p>
            <a:pPr indent="-228600">
              <a:lnSpc>
                <a:spcPct val="90000"/>
              </a:lnSpc>
              <a:spcAft>
                <a:spcPts val="600"/>
              </a:spcAft>
              <a:buFont typeface="Arial" panose="020B0604020202020204" pitchFamily="34" charset="0"/>
              <a:buChar char="•"/>
            </a:pPr>
            <a:r>
              <a:rPr lang="en-US" sz="2200" dirty="0"/>
              <a:t>Your social positionality</a:t>
            </a:r>
          </a:p>
          <a:p>
            <a:pPr indent="-228600">
              <a:lnSpc>
                <a:spcPct val="90000"/>
              </a:lnSpc>
              <a:spcAft>
                <a:spcPts val="600"/>
              </a:spcAft>
              <a:buFont typeface="Arial" panose="020B0604020202020204" pitchFamily="34" charset="0"/>
              <a:buChar char="•"/>
            </a:pPr>
            <a:r>
              <a:rPr lang="en-US" sz="2200" dirty="0"/>
              <a:t>Continuous self-reflection</a:t>
            </a:r>
          </a:p>
          <a:p>
            <a:pPr indent="-228600">
              <a:lnSpc>
                <a:spcPct val="90000"/>
              </a:lnSpc>
              <a:spcAft>
                <a:spcPts val="600"/>
              </a:spcAft>
              <a:buFont typeface="Arial" panose="020B0604020202020204" pitchFamily="34" charset="0"/>
              <a:buChar char="•"/>
            </a:pPr>
            <a:r>
              <a:rPr lang="en-US" sz="2200" dirty="0"/>
              <a:t>Critical consciousness</a:t>
            </a:r>
          </a:p>
          <a:p>
            <a:pPr indent="-228600">
              <a:lnSpc>
                <a:spcPct val="90000"/>
              </a:lnSpc>
              <a:spcAft>
                <a:spcPts val="600"/>
              </a:spcAft>
              <a:buFont typeface="Arial" panose="020B0604020202020204" pitchFamily="34" charset="0"/>
              <a:buChar char="•"/>
            </a:pPr>
            <a:r>
              <a:rPr lang="en-US" sz="2200" dirty="0"/>
              <a:t>Understanding your “why” </a:t>
            </a:r>
          </a:p>
          <a:p>
            <a:pPr indent="-228600">
              <a:lnSpc>
                <a:spcPct val="90000"/>
              </a:lnSpc>
              <a:spcAft>
                <a:spcPts val="600"/>
              </a:spcAft>
              <a:buFont typeface="Arial" panose="020B0604020202020204" pitchFamily="34" charset="0"/>
              <a:buChar char="•"/>
            </a:pPr>
            <a:r>
              <a:rPr lang="en-US" sz="2200" dirty="0"/>
              <a:t>Understanding their “why”</a:t>
            </a:r>
          </a:p>
          <a:p>
            <a:pPr indent="-228600">
              <a:lnSpc>
                <a:spcPct val="90000"/>
              </a:lnSpc>
              <a:spcAft>
                <a:spcPts val="600"/>
              </a:spcAft>
              <a:buFont typeface="Arial" panose="020B0604020202020204" pitchFamily="34" charset="0"/>
              <a:buChar char="•"/>
            </a:pPr>
            <a:endParaRPr lang="en-US" sz="2200" dirty="0"/>
          </a:p>
          <a:p>
            <a:pPr indent="-228600">
              <a:lnSpc>
                <a:spcPct val="90000"/>
              </a:lnSpc>
              <a:spcAft>
                <a:spcPts val="600"/>
              </a:spcAft>
              <a:buFont typeface="Arial" panose="020B0604020202020204" pitchFamily="34" charset="0"/>
              <a:buChar char="•"/>
            </a:pPr>
            <a:endParaRPr lang="en-US" sz="2200" dirty="0"/>
          </a:p>
          <a:p>
            <a:pPr marL="1200150" lvl="2" indent="-228600">
              <a:lnSpc>
                <a:spcPct val="90000"/>
              </a:lnSpc>
              <a:spcAft>
                <a:spcPts val="600"/>
              </a:spcAft>
              <a:buFont typeface="Arial" panose="020B0604020202020204" pitchFamily="34" charset="0"/>
              <a:buChar char="•"/>
            </a:pPr>
            <a:endParaRPr lang="en-US" sz="2200" dirty="0"/>
          </a:p>
          <a:p>
            <a:pPr marL="1200150" lvl="2" indent="-228600">
              <a:lnSpc>
                <a:spcPct val="90000"/>
              </a:lnSpc>
              <a:spcAft>
                <a:spcPts val="600"/>
              </a:spcAft>
              <a:buFont typeface="Arial" panose="020B0604020202020204" pitchFamily="34" charset="0"/>
              <a:buChar char="•"/>
            </a:pPr>
            <a:endParaRPr lang="en-US" sz="2200" dirty="0"/>
          </a:p>
          <a:p>
            <a:pPr lvl="2" indent="-228600">
              <a:lnSpc>
                <a:spcPct val="90000"/>
              </a:lnSpc>
              <a:spcAft>
                <a:spcPts val="600"/>
              </a:spcAft>
              <a:buFont typeface="Arial" panose="020B0604020202020204" pitchFamily="34" charset="0"/>
              <a:buChar char="•"/>
            </a:pPr>
            <a:endParaRPr lang="en-US" sz="2200" dirty="0"/>
          </a:p>
          <a:p>
            <a:pPr marL="742950" lvl="1" indent="-228600">
              <a:lnSpc>
                <a:spcPct val="90000"/>
              </a:lnSpc>
              <a:spcAft>
                <a:spcPts val="600"/>
              </a:spcAft>
              <a:buFont typeface="Arial" panose="020B0604020202020204" pitchFamily="34" charset="0"/>
              <a:buChar char="•"/>
            </a:pPr>
            <a:endParaRPr lang="en-US" sz="2200" b="0" i="0" dirty="0">
              <a:effectLst/>
            </a:endParaRPr>
          </a:p>
          <a:p>
            <a:pPr marL="742950" lvl="1" indent="-228600">
              <a:lnSpc>
                <a:spcPct val="90000"/>
              </a:lnSpc>
              <a:spcAft>
                <a:spcPts val="600"/>
              </a:spcAft>
              <a:buFont typeface="Arial" panose="020B0604020202020204" pitchFamily="34" charset="0"/>
              <a:buChar char="•"/>
            </a:pPr>
            <a:endParaRPr lang="en-US" sz="2200" b="0" i="0" dirty="0">
              <a:effectLst/>
            </a:endParaRPr>
          </a:p>
        </p:txBody>
      </p:sp>
      <p:pic>
        <p:nvPicPr>
          <p:cNvPr id="2050" name="Picture 2" descr="person walking in the center of the road">
            <a:extLst>
              <a:ext uri="{FF2B5EF4-FFF2-40B4-BE49-F238E27FC236}">
                <a16:creationId xmlns:a16="http://schemas.microsoft.com/office/drawing/2014/main" id="{D07101EF-1694-DFB1-5CD8-857D3857C43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961" r="15086"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12A90FDE-F2D6-B694-B0A0-98894086E39C}"/>
              </a:ext>
            </a:extLst>
          </p:cNvPr>
          <p:cNvSpPr>
            <a:spLocks noGrp="1"/>
          </p:cNvSpPr>
          <p:nvPr>
            <p:ph type="sldNum" sz="quarter" idx="12"/>
          </p:nvPr>
        </p:nvSpPr>
        <p:spPr>
          <a:xfrm>
            <a:off x="10439400" y="6356350"/>
            <a:ext cx="914400" cy="365125"/>
          </a:xfrm>
        </p:spPr>
        <p:txBody>
          <a:bodyPr vert="horz" lIns="91440" tIns="45720" rIns="91440" bIns="45720" rtlCol="0" anchor="ctr">
            <a:normAutofit/>
          </a:bodyPr>
          <a:lstStyle/>
          <a:p>
            <a:pPr>
              <a:spcAft>
                <a:spcPts val="600"/>
              </a:spcAft>
              <a:defRPr/>
            </a:pPr>
            <a:fld id="{AFF0050B-9969-BF46-9824-52E5DA8D8191}" type="slidenum">
              <a:rPr lang="en-US">
                <a:solidFill>
                  <a:srgbClr val="FFFFFF"/>
                </a:solidFill>
                <a:latin typeface="Calibri" panose="020F0502020204030204"/>
              </a:rPr>
              <a:pPr>
                <a:spcAft>
                  <a:spcPts val="600"/>
                </a:spcAft>
                <a:defRPr/>
              </a:pPr>
              <a:t>14</a:t>
            </a:fld>
            <a:endParaRPr lang="en-US">
              <a:solidFill>
                <a:srgbClr val="FFFFFF"/>
              </a:solidFill>
              <a:latin typeface="Calibri" panose="020F0502020204030204"/>
            </a:endParaRPr>
          </a:p>
        </p:txBody>
      </p:sp>
      <p:sp>
        <p:nvSpPr>
          <p:cNvPr id="8" name="TextBox 7">
            <a:extLst>
              <a:ext uri="{FF2B5EF4-FFF2-40B4-BE49-F238E27FC236}">
                <a16:creationId xmlns:a16="http://schemas.microsoft.com/office/drawing/2014/main" id="{138BC65F-FEE8-F9C3-35F4-964435CC9EED}"/>
              </a:ext>
            </a:extLst>
          </p:cNvPr>
          <p:cNvSpPr txBox="1"/>
          <p:nvPr/>
        </p:nvSpPr>
        <p:spPr>
          <a:xfrm>
            <a:off x="700081" y="6347965"/>
            <a:ext cx="6093912" cy="276999"/>
          </a:xfrm>
          <a:prstGeom prst="rect">
            <a:avLst/>
          </a:prstGeom>
          <a:noFill/>
        </p:spPr>
        <p:txBody>
          <a:bodyPr wrap="square">
            <a:spAutoFit/>
          </a:bodyPr>
          <a:lstStyle/>
          <a:p>
            <a:r>
              <a:rPr lang="en-US" sz="1200" dirty="0"/>
              <a:t>Photo by </a:t>
            </a:r>
            <a:r>
              <a:rPr lang="en-US" sz="1200" dirty="0">
                <a:hlinkClick r:id="rId4"/>
              </a:rPr>
              <a:t>Tegan </a:t>
            </a:r>
            <a:r>
              <a:rPr lang="en-US" sz="1200" dirty="0" err="1">
                <a:hlinkClick r:id="rId4"/>
              </a:rPr>
              <a:t>Mierle</a:t>
            </a:r>
            <a:r>
              <a:rPr lang="en-US" sz="1200" dirty="0"/>
              <a:t> on </a:t>
            </a:r>
            <a:r>
              <a:rPr lang="en-US" sz="1200" dirty="0" err="1">
                <a:hlinkClick r:id="rId5"/>
              </a:rPr>
              <a:t>Unsplash</a:t>
            </a:r>
            <a:r>
              <a:rPr lang="en-US" sz="1200" dirty="0"/>
              <a:t> </a:t>
            </a:r>
          </a:p>
        </p:txBody>
      </p:sp>
    </p:spTree>
    <p:extLst>
      <p:ext uri="{BB962C8B-B14F-4D97-AF65-F5344CB8AC3E}">
        <p14:creationId xmlns:p14="http://schemas.microsoft.com/office/powerpoint/2010/main" val="2772284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03BD79-820E-0483-3ED5-8AF28783AC78}"/>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4200" dirty="0"/>
              <a:t>Role of PIs in Inclusion Action Planning</a:t>
            </a:r>
          </a:p>
        </p:txBody>
      </p:sp>
      <p:sp>
        <p:nvSpPr>
          <p:cNvPr id="308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7FA40EF-65AB-A455-2075-FDE64F3118F0}"/>
              </a:ext>
            </a:extLst>
          </p:cNvPr>
          <p:cNvSpPr txBox="1"/>
          <p:nvPr/>
        </p:nvSpPr>
        <p:spPr>
          <a:xfrm>
            <a:off x="640080" y="2872899"/>
            <a:ext cx="4243589" cy="3320668"/>
          </a:xfrm>
          <a:prstGeom prst="rect">
            <a:avLst/>
          </a:prstGeom>
        </p:spPr>
        <p:txBody>
          <a:bodyPr vert="horz" lIns="91440" tIns="45720" rIns="91440" bIns="45720" rtlCol="0">
            <a:normAutofit/>
          </a:bodyPr>
          <a:lstStyle/>
          <a:p>
            <a:pPr>
              <a:lnSpc>
                <a:spcPct val="90000"/>
              </a:lnSpc>
              <a:spcAft>
                <a:spcPts val="600"/>
              </a:spcAft>
            </a:pPr>
            <a:r>
              <a:rPr lang="en-US" sz="2200" b="1" i="1" dirty="0"/>
              <a:t>Training</a:t>
            </a:r>
          </a:p>
          <a:p>
            <a:pPr indent="-228600">
              <a:lnSpc>
                <a:spcPct val="90000"/>
              </a:lnSpc>
              <a:spcAft>
                <a:spcPts val="600"/>
              </a:spcAft>
              <a:buFont typeface="Arial" panose="020B0604020202020204" pitchFamily="34" charset="0"/>
              <a:buChar char="•"/>
            </a:pPr>
            <a:r>
              <a:rPr lang="en-US" sz="2200" dirty="0"/>
              <a:t>EDI learning</a:t>
            </a:r>
          </a:p>
          <a:p>
            <a:pPr indent="-228600">
              <a:lnSpc>
                <a:spcPct val="90000"/>
              </a:lnSpc>
              <a:spcAft>
                <a:spcPts val="600"/>
              </a:spcAft>
              <a:buFont typeface="Arial" panose="020B0604020202020204" pitchFamily="34" charset="0"/>
              <a:buChar char="•"/>
            </a:pPr>
            <a:r>
              <a:rPr lang="en-US" sz="2200" dirty="0"/>
              <a:t>Learn how to mentor</a:t>
            </a:r>
          </a:p>
          <a:p>
            <a:pPr indent="-228600">
              <a:lnSpc>
                <a:spcPct val="90000"/>
              </a:lnSpc>
              <a:spcAft>
                <a:spcPts val="600"/>
              </a:spcAft>
              <a:buFont typeface="Arial" panose="020B0604020202020204" pitchFamily="34" charset="0"/>
              <a:buChar char="•"/>
            </a:pPr>
            <a:r>
              <a:rPr lang="en-US" sz="2200" dirty="0"/>
              <a:t>Cultural competence</a:t>
            </a:r>
          </a:p>
          <a:p>
            <a:pPr indent="-228600">
              <a:lnSpc>
                <a:spcPct val="90000"/>
              </a:lnSpc>
              <a:spcAft>
                <a:spcPts val="600"/>
              </a:spcAft>
              <a:buFont typeface="Arial" panose="020B0604020202020204" pitchFamily="34" charset="0"/>
              <a:buChar char="•"/>
            </a:pPr>
            <a:r>
              <a:rPr lang="en-US" sz="2200" dirty="0"/>
              <a:t>Anti-racism</a:t>
            </a:r>
          </a:p>
          <a:p>
            <a:pPr indent="-228600">
              <a:lnSpc>
                <a:spcPct val="90000"/>
              </a:lnSpc>
              <a:spcAft>
                <a:spcPts val="600"/>
              </a:spcAft>
              <a:buFont typeface="Arial" panose="020B0604020202020204" pitchFamily="34" charset="0"/>
              <a:buChar char="•"/>
            </a:pPr>
            <a:r>
              <a:rPr lang="en-US" sz="2200" dirty="0"/>
              <a:t>Anti-oppression</a:t>
            </a:r>
          </a:p>
          <a:p>
            <a:pPr indent="-228600">
              <a:lnSpc>
                <a:spcPct val="90000"/>
              </a:lnSpc>
              <a:spcAft>
                <a:spcPts val="600"/>
              </a:spcAft>
              <a:buFont typeface="Arial" panose="020B0604020202020204" pitchFamily="34" charset="0"/>
              <a:buChar char="•"/>
            </a:pPr>
            <a:endParaRPr lang="en-US" sz="2200" dirty="0"/>
          </a:p>
          <a:p>
            <a:pPr indent="-228600">
              <a:lnSpc>
                <a:spcPct val="90000"/>
              </a:lnSpc>
              <a:spcAft>
                <a:spcPts val="600"/>
              </a:spcAft>
              <a:buFont typeface="Arial" panose="020B0604020202020204" pitchFamily="34" charset="0"/>
              <a:buChar char="•"/>
            </a:pPr>
            <a:endParaRPr lang="en-US" sz="2200" dirty="0"/>
          </a:p>
          <a:p>
            <a:pPr indent="-228600">
              <a:lnSpc>
                <a:spcPct val="90000"/>
              </a:lnSpc>
              <a:spcAft>
                <a:spcPts val="600"/>
              </a:spcAft>
              <a:buFont typeface="Arial" panose="020B0604020202020204" pitchFamily="34" charset="0"/>
              <a:buChar char="•"/>
            </a:pPr>
            <a:endParaRPr lang="en-US" sz="2200" dirty="0"/>
          </a:p>
          <a:p>
            <a:pPr marL="1200150" lvl="2" indent="-228600">
              <a:lnSpc>
                <a:spcPct val="90000"/>
              </a:lnSpc>
              <a:spcAft>
                <a:spcPts val="600"/>
              </a:spcAft>
              <a:buFont typeface="Arial" panose="020B0604020202020204" pitchFamily="34" charset="0"/>
              <a:buChar char="•"/>
            </a:pPr>
            <a:endParaRPr lang="en-US" sz="2200" dirty="0"/>
          </a:p>
          <a:p>
            <a:pPr marL="1200150" lvl="2" indent="-228600">
              <a:lnSpc>
                <a:spcPct val="90000"/>
              </a:lnSpc>
              <a:spcAft>
                <a:spcPts val="600"/>
              </a:spcAft>
              <a:buFont typeface="Arial" panose="020B0604020202020204" pitchFamily="34" charset="0"/>
              <a:buChar char="•"/>
            </a:pPr>
            <a:endParaRPr lang="en-US" sz="2200" dirty="0"/>
          </a:p>
          <a:p>
            <a:pPr lvl="2" indent="-228600">
              <a:lnSpc>
                <a:spcPct val="90000"/>
              </a:lnSpc>
              <a:spcAft>
                <a:spcPts val="600"/>
              </a:spcAft>
              <a:buFont typeface="Arial" panose="020B0604020202020204" pitchFamily="34" charset="0"/>
              <a:buChar char="•"/>
            </a:pPr>
            <a:endParaRPr lang="en-US" sz="2200" dirty="0"/>
          </a:p>
          <a:p>
            <a:pPr marL="742950" lvl="1" indent="-228600">
              <a:lnSpc>
                <a:spcPct val="90000"/>
              </a:lnSpc>
              <a:spcAft>
                <a:spcPts val="600"/>
              </a:spcAft>
              <a:buFont typeface="Arial" panose="020B0604020202020204" pitchFamily="34" charset="0"/>
              <a:buChar char="•"/>
            </a:pPr>
            <a:endParaRPr lang="en-US" sz="2200" b="0" i="0" dirty="0">
              <a:effectLst/>
            </a:endParaRPr>
          </a:p>
          <a:p>
            <a:pPr marL="742950" lvl="1" indent="-228600">
              <a:lnSpc>
                <a:spcPct val="90000"/>
              </a:lnSpc>
              <a:spcAft>
                <a:spcPts val="600"/>
              </a:spcAft>
              <a:buFont typeface="Arial" panose="020B0604020202020204" pitchFamily="34" charset="0"/>
              <a:buChar char="•"/>
            </a:pPr>
            <a:endParaRPr lang="en-US" sz="2200" b="0" i="0" dirty="0">
              <a:effectLst/>
            </a:endParaRPr>
          </a:p>
        </p:txBody>
      </p:sp>
      <p:pic>
        <p:nvPicPr>
          <p:cNvPr id="3074" name="Picture 2" descr="woman and man sitting in front of monitor">
            <a:extLst>
              <a:ext uri="{FF2B5EF4-FFF2-40B4-BE49-F238E27FC236}">
                <a16:creationId xmlns:a16="http://schemas.microsoft.com/office/drawing/2014/main" id="{D58A6AD5-2B30-2DD4-18C5-8E0EE68816F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149" r="2898"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12A90FDE-F2D6-B694-B0A0-98894086E39C}"/>
              </a:ext>
            </a:extLst>
          </p:cNvPr>
          <p:cNvSpPr>
            <a:spLocks noGrp="1"/>
          </p:cNvSpPr>
          <p:nvPr>
            <p:ph type="sldNum" sz="quarter" idx="12"/>
          </p:nvPr>
        </p:nvSpPr>
        <p:spPr>
          <a:xfrm>
            <a:off x="10439400" y="6356350"/>
            <a:ext cx="914400" cy="365125"/>
          </a:xfrm>
        </p:spPr>
        <p:txBody>
          <a:bodyPr vert="horz" lIns="91440" tIns="45720" rIns="91440" bIns="45720" rtlCol="0" anchor="ctr">
            <a:normAutofit/>
          </a:bodyPr>
          <a:lstStyle/>
          <a:p>
            <a:pPr>
              <a:spcAft>
                <a:spcPts val="600"/>
              </a:spcAft>
              <a:defRPr/>
            </a:pPr>
            <a:fld id="{AFF0050B-9969-BF46-9824-52E5DA8D8191}" type="slidenum">
              <a:rPr lang="en-US">
                <a:solidFill>
                  <a:srgbClr val="FFFFFF"/>
                </a:solidFill>
                <a:latin typeface="Calibri" panose="020F0502020204030204"/>
              </a:rPr>
              <a:pPr>
                <a:spcAft>
                  <a:spcPts val="600"/>
                </a:spcAft>
                <a:defRPr/>
              </a:pPr>
              <a:t>15</a:t>
            </a:fld>
            <a:endParaRPr lang="en-US">
              <a:solidFill>
                <a:srgbClr val="FFFFFF"/>
              </a:solidFill>
              <a:latin typeface="Calibri" panose="020F0502020204030204"/>
            </a:endParaRPr>
          </a:p>
        </p:txBody>
      </p:sp>
      <p:sp>
        <p:nvSpPr>
          <p:cNvPr id="6" name="TextBox 5">
            <a:extLst>
              <a:ext uri="{FF2B5EF4-FFF2-40B4-BE49-F238E27FC236}">
                <a16:creationId xmlns:a16="http://schemas.microsoft.com/office/drawing/2014/main" id="{0CDCCC9D-7107-26D1-0663-2CE62FEC221F}"/>
              </a:ext>
            </a:extLst>
          </p:cNvPr>
          <p:cNvSpPr txBox="1"/>
          <p:nvPr/>
        </p:nvSpPr>
        <p:spPr>
          <a:xfrm>
            <a:off x="416491" y="6196791"/>
            <a:ext cx="6093912" cy="369332"/>
          </a:xfrm>
          <a:prstGeom prst="rect">
            <a:avLst/>
          </a:prstGeom>
          <a:noFill/>
        </p:spPr>
        <p:txBody>
          <a:bodyPr wrap="square">
            <a:spAutoFit/>
          </a:bodyPr>
          <a:lstStyle/>
          <a:p>
            <a:r>
              <a:rPr lang="en-US" dirty="0"/>
              <a:t>Photo by </a:t>
            </a:r>
            <a:r>
              <a:rPr lang="en-US" dirty="0" err="1">
                <a:hlinkClick r:id="rId4"/>
              </a:rPr>
              <a:t>Desola</a:t>
            </a:r>
            <a:r>
              <a:rPr lang="en-US" dirty="0">
                <a:hlinkClick r:id="rId4"/>
              </a:rPr>
              <a:t> </a:t>
            </a:r>
            <a:r>
              <a:rPr lang="en-US" dirty="0" err="1">
                <a:hlinkClick r:id="rId4"/>
              </a:rPr>
              <a:t>Lanre</a:t>
            </a:r>
            <a:r>
              <a:rPr lang="en-US" dirty="0">
                <a:hlinkClick r:id="rId4"/>
              </a:rPr>
              <a:t>-Ologun</a:t>
            </a:r>
            <a:r>
              <a:rPr lang="en-US" dirty="0"/>
              <a:t> on </a:t>
            </a:r>
            <a:r>
              <a:rPr lang="en-US" dirty="0" err="1">
                <a:hlinkClick r:id="rId5"/>
              </a:rPr>
              <a:t>Unsplash</a:t>
            </a:r>
            <a:r>
              <a:rPr lang="en-US" dirty="0"/>
              <a:t> </a:t>
            </a:r>
          </a:p>
        </p:txBody>
      </p:sp>
    </p:spTree>
    <p:extLst>
      <p:ext uri="{BB962C8B-B14F-4D97-AF65-F5344CB8AC3E}">
        <p14:creationId xmlns:p14="http://schemas.microsoft.com/office/powerpoint/2010/main" val="1530560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03BD79-820E-0483-3ED5-8AF28783AC78}"/>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4200" dirty="0"/>
              <a:t>Role of PIs in Inclusion Action Planning</a:t>
            </a:r>
          </a:p>
        </p:txBody>
      </p:sp>
      <p:sp>
        <p:nvSpPr>
          <p:cNvPr id="410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7FA40EF-65AB-A455-2075-FDE64F3118F0}"/>
              </a:ext>
            </a:extLst>
          </p:cNvPr>
          <p:cNvSpPr txBox="1"/>
          <p:nvPr/>
        </p:nvSpPr>
        <p:spPr>
          <a:xfrm>
            <a:off x="640080" y="2872899"/>
            <a:ext cx="4243589" cy="3320668"/>
          </a:xfrm>
          <a:prstGeom prst="rect">
            <a:avLst/>
          </a:prstGeom>
        </p:spPr>
        <p:txBody>
          <a:bodyPr vert="horz" lIns="91440" tIns="45720" rIns="91440" bIns="45720" rtlCol="0">
            <a:normAutofit lnSpcReduction="10000"/>
          </a:bodyPr>
          <a:lstStyle/>
          <a:p>
            <a:pPr>
              <a:lnSpc>
                <a:spcPct val="90000"/>
              </a:lnSpc>
              <a:spcAft>
                <a:spcPts val="600"/>
              </a:spcAft>
            </a:pPr>
            <a:r>
              <a:rPr lang="en-US" sz="2200" b="1" i="1" dirty="0"/>
              <a:t>Inclusive climate </a:t>
            </a:r>
          </a:p>
          <a:p>
            <a:pPr indent="-228600">
              <a:lnSpc>
                <a:spcPct val="90000"/>
              </a:lnSpc>
              <a:spcAft>
                <a:spcPts val="600"/>
              </a:spcAft>
              <a:buFont typeface="Arial" panose="020B0604020202020204" pitchFamily="34" charset="0"/>
              <a:buChar char="•"/>
            </a:pPr>
            <a:r>
              <a:rPr lang="en-US" sz="2200" dirty="0"/>
              <a:t>Team value statements</a:t>
            </a:r>
          </a:p>
          <a:p>
            <a:pPr indent="-228600">
              <a:lnSpc>
                <a:spcPct val="90000"/>
              </a:lnSpc>
              <a:spcAft>
                <a:spcPts val="600"/>
              </a:spcAft>
              <a:buFont typeface="Arial" panose="020B0604020202020204" pitchFamily="34" charset="0"/>
              <a:buChar char="•"/>
            </a:pPr>
            <a:r>
              <a:rPr lang="en-US" sz="2200" dirty="0"/>
              <a:t>Ground rules</a:t>
            </a:r>
          </a:p>
          <a:p>
            <a:pPr indent="-228600">
              <a:lnSpc>
                <a:spcPct val="90000"/>
              </a:lnSpc>
              <a:spcAft>
                <a:spcPts val="600"/>
              </a:spcAft>
              <a:buFont typeface="Arial" panose="020B0604020202020204" pitchFamily="34" charset="0"/>
              <a:buChar char="•"/>
            </a:pPr>
            <a:r>
              <a:rPr lang="en-US" sz="2200" dirty="0"/>
              <a:t>Meeting protocols</a:t>
            </a:r>
          </a:p>
          <a:p>
            <a:pPr indent="-228600">
              <a:lnSpc>
                <a:spcPct val="90000"/>
              </a:lnSpc>
              <a:spcAft>
                <a:spcPts val="600"/>
              </a:spcAft>
              <a:buFont typeface="Arial" panose="020B0604020202020204" pitchFamily="34" charset="0"/>
              <a:buChar char="•"/>
            </a:pPr>
            <a:r>
              <a:rPr lang="en-US" sz="2200" dirty="0"/>
              <a:t>Conflict management</a:t>
            </a:r>
          </a:p>
          <a:p>
            <a:pPr indent="-228600">
              <a:lnSpc>
                <a:spcPct val="90000"/>
              </a:lnSpc>
              <a:spcAft>
                <a:spcPts val="600"/>
              </a:spcAft>
              <a:buFont typeface="Arial" panose="020B0604020202020204" pitchFamily="34" charset="0"/>
              <a:buChar char="•"/>
            </a:pPr>
            <a:r>
              <a:rPr lang="en-US" sz="2200" dirty="0"/>
              <a:t>Constructive criticism</a:t>
            </a:r>
          </a:p>
          <a:p>
            <a:pPr indent="-228600">
              <a:lnSpc>
                <a:spcPct val="90000"/>
              </a:lnSpc>
              <a:spcAft>
                <a:spcPts val="600"/>
              </a:spcAft>
              <a:buFont typeface="Arial" panose="020B0604020202020204" pitchFamily="34" charset="0"/>
              <a:buChar char="•"/>
            </a:pPr>
            <a:r>
              <a:rPr lang="en-US" sz="2200" dirty="0"/>
              <a:t>Space for Indigenous and diverse ways of being, knowing, and doing</a:t>
            </a:r>
          </a:p>
          <a:p>
            <a:pPr marL="1200150" lvl="2" indent="-228600">
              <a:lnSpc>
                <a:spcPct val="90000"/>
              </a:lnSpc>
              <a:spcAft>
                <a:spcPts val="600"/>
              </a:spcAft>
              <a:buFont typeface="Arial" panose="020B0604020202020204" pitchFamily="34" charset="0"/>
              <a:buChar char="•"/>
            </a:pPr>
            <a:endParaRPr lang="en-US" sz="2200" dirty="0"/>
          </a:p>
          <a:p>
            <a:pPr marL="1200150" lvl="2" indent="-228600">
              <a:lnSpc>
                <a:spcPct val="90000"/>
              </a:lnSpc>
              <a:spcAft>
                <a:spcPts val="600"/>
              </a:spcAft>
              <a:buFont typeface="Arial" panose="020B0604020202020204" pitchFamily="34" charset="0"/>
              <a:buChar char="•"/>
            </a:pPr>
            <a:endParaRPr lang="en-US" sz="2200" dirty="0"/>
          </a:p>
          <a:p>
            <a:pPr lvl="2" indent="-228600">
              <a:lnSpc>
                <a:spcPct val="90000"/>
              </a:lnSpc>
              <a:spcAft>
                <a:spcPts val="600"/>
              </a:spcAft>
              <a:buFont typeface="Arial" panose="020B0604020202020204" pitchFamily="34" charset="0"/>
              <a:buChar char="•"/>
            </a:pPr>
            <a:endParaRPr lang="en-US" sz="2200" dirty="0"/>
          </a:p>
          <a:p>
            <a:pPr marL="742950" lvl="1" indent="-228600">
              <a:lnSpc>
                <a:spcPct val="90000"/>
              </a:lnSpc>
              <a:spcAft>
                <a:spcPts val="600"/>
              </a:spcAft>
              <a:buFont typeface="Arial" panose="020B0604020202020204" pitchFamily="34" charset="0"/>
              <a:buChar char="•"/>
            </a:pPr>
            <a:endParaRPr lang="en-US" sz="2200" b="0" i="0" dirty="0">
              <a:effectLst/>
            </a:endParaRPr>
          </a:p>
          <a:p>
            <a:pPr marL="742950" lvl="1" indent="-228600">
              <a:lnSpc>
                <a:spcPct val="90000"/>
              </a:lnSpc>
              <a:spcAft>
                <a:spcPts val="600"/>
              </a:spcAft>
              <a:buFont typeface="Arial" panose="020B0604020202020204" pitchFamily="34" charset="0"/>
              <a:buChar char="•"/>
            </a:pPr>
            <a:endParaRPr lang="en-US" sz="2200" b="0" i="0" dirty="0">
              <a:effectLst/>
            </a:endParaRPr>
          </a:p>
        </p:txBody>
      </p:sp>
      <p:pic>
        <p:nvPicPr>
          <p:cNvPr id="4098" name="Picture 2" descr="people sitting beside rectangular brown table with laptops">
            <a:extLst>
              <a:ext uri="{FF2B5EF4-FFF2-40B4-BE49-F238E27FC236}">
                <a16:creationId xmlns:a16="http://schemas.microsoft.com/office/drawing/2014/main" id="{ACB5073D-6233-83A4-06E2-8128EFDAB32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328" r="11719"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12A90FDE-F2D6-B694-B0A0-98894086E39C}"/>
              </a:ext>
            </a:extLst>
          </p:cNvPr>
          <p:cNvSpPr>
            <a:spLocks noGrp="1"/>
          </p:cNvSpPr>
          <p:nvPr>
            <p:ph type="sldNum" sz="quarter" idx="12"/>
          </p:nvPr>
        </p:nvSpPr>
        <p:spPr>
          <a:xfrm>
            <a:off x="10439400" y="6356350"/>
            <a:ext cx="914400" cy="365125"/>
          </a:xfrm>
        </p:spPr>
        <p:txBody>
          <a:bodyPr vert="horz" lIns="91440" tIns="45720" rIns="91440" bIns="45720" rtlCol="0" anchor="ctr">
            <a:normAutofit/>
          </a:bodyPr>
          <a:lstStyle/>
          <a:p>
            <a:pPr>
              <a:spcAft>
                <a:spcPts val="600"/>
              </a:spcAft>
              <a:defRPr/>
            </a:pPr>
            <a:fld id="{AFF0050B-9969-BF46-9824-52E5DA8D8191}" type="slidenum">
              <a:rPr lang="en-US">
                <a:solidFill>
                  <a:srgbClr val="FFFFFF"/>
                </a:solidFill>
                <a:latin typeface="Calibri" panose="020F0502020204030204"/>
              </a:rPr>
              <a:pPr>
                <a:spcAft>
                  <a:spcPts val="600"/>
                </a:spcAft>
                <a:defRPr/>
              </a:pPr>
              <a:t>16</a:t>
            </a:fld>
            <a:endParaRPr lang="en-US">
              <a:solidFill>
                <a:srgbClr val="FFFFFF"/>
              </a:solidFill>
              <a:latin typeface="Calibri" panose="020F0502020204030204"/>
            </a:endParaRPr>
          </a:p>
        </p:txBody>
      </p:sp>
      <p:sp>
        <p:nvSpPr>
          <p:cNvPr id="7" name="TextBox 6">
            <a:extLst>
              <a:ext uri="{FF2B5EF4-FFF2-40B4-BE49-F238E27FC236}">
                <a16:creationId xmlns:a16="http://schemas.microsoft.com/office/drawing/2014/main" id="{AF7563FA-BDA9-5B47-B661-5316586F8584}"/>
              </a:ext>
            </a:extLst>
          </p:cNvPr>
          <p:cNvSpPr txBox="1"/>
          <p:nvPr/>
        </p:nvSpPr>
        <p:spPr>
          <a:xfrm>
            <a:off x="182955" y="6494601"/>
            <a:ext cx="5282852" cy="276999"/>
          </a:xfrm>
          <a:prstGeom prst="rect">
            <a:avLst/>
          </a:prstGeom>
          <a:noFill/>
        </p:spPr>
        <p:txBody>
          <a:bodyPr wrap="square">
            <a:spAutoFit/>
          </a:bodyPr>
          <a:lstStyle/>
          <a:p>
            <a:r>
              <a:rPr lang="en-US" sz="1200" dirty="0"/>
              <a:t>Photo by </a:t>
            </a:r>
            <a:r>
              <a:rPr lang="en-US" sz="1200" dirty="0">
                <a:hlinkClick r:id="rId4"/>
              </a:rPr>
              <a:t>Christina @ wocintechchat.com</a:t>
            </a:r>
            <a:r>
              <a:rPr lang="en-US" sz="1200" dirty="0"/>
              <a:t> on </a:t>
            </a:r>
            <a:r>
              <a:rPr lang="en-US" sz="1200" dirty="0" err="1">
                <a:hlinkClick r:id="rId5"/>
              </a:rPr>
              <a:t>Unsplash</a:t>
            </a:r>
            <a:r>
              <a:rPr lang="en-US" sz="1200" dirty="0"/>
              <a:t> </a:t>
            </a:r>
          </a:p>
        </p:txBody>
      </p:sp>
    </p:spTree>
    <p:extLst>
      <p:ext uri="{BB962C8B-B14F-4D97-AF65-F5344CB8AC3E}">
        <p14:creationId xmlns:p14="http://schemas.microsoft.com/office/powerpoint/2010/main" val="1096580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03BD79-820E-0483-3ED5-8AF28783AC78}"/>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4200" dirty="0"/>
              <a:t>Role of PIs in Inclusion Action Planning</a:t>
            </a:r>
          </a:p>
        </p:txBody>
      </p:sp>
      <p:sp>
        <p:nvSpPr>
          <p:cNvPr id="615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7FA40EF-65AB-A455-2075-FDE64F3118F0}"/>
              </a:ext>
            </a:extLst>
          </p:cNvPr>
          <p:cNvSpPr txBox="1"/>
          <p:nvPr/>
        </p:nvSpPr>
        <p:spPr>
          <a:xfrm>
            <a:off x="640080" y="2872899"/>
            <a:ext cx="4243589" cy="3320668"/>
          </a:xfrm>
          <a:prstGeom prst="rect">
            <a:avLst/>
          </a:prstGeom>
        </p:spPr>
        <p:txBody>
          <a:bodyPr vert="horz" lIns="91440" tIns="45720" rIns="91440" bIns="45720" rtlCol="0">
            <a:normAutofit lnSpcReduction="10000"/>
          </a:bodyPr>
          <a:lstStyle/>
          <a:p>
            <a:pPr>
              <a:lnSpc>
                <a:spcPct val="90000"/>
              </a:lnSpc>
              <a:spcAft>
                <a:spcPts val="600"/>
              </a:spcAft>
            </a:pPr>
            <a:r>
              <a:rPr lang="en-US" sz="2200" b="1" i="1" dirty="0"/>
              <a:t>Engage social issues directly</a:t>
            </a:r>
          </a:p>
          <a:p>
            <a:pPr indent="-228600">
              <a:lnSpc>
                <a:spcPct val="90000"/>
              </a:lnSpc>
              <a:spcAft>
                <a:spcPts val="600"/>
              </a:spcAft>
              <a:buFont typeface="Arial" panose="020B0604020202020204" pitchFamily="34" charset="0"/>
              <a:buChar char="•"/>
            </a:pPr>
            <a:r>
              <a:rPr lang="en-US" sz="2200" dirty="0"/>
              <a:t>Inclusive team climate vs the wider social environment</a:t>
            </a:r>
          </a:p>
          <a:p>
            <a:pPr indent="-228600">
              <a:lnSpc>
                <a:spcPct val="90000"/>
              </a:lnSpc>
              <a:spcAft>
                <a:spcPts val="600"/>
              </a:spcAft>
              <a:buFont typeface="Arial" panose="020B0604020202020204" pitchFamily="34" charset="0"/>
              <a:buChar char="•"/>
            </a:pPr>
            <a:r>
              <a:rPr lang="en-US" sz="2200" dirty="0"/>
              <a:t>Read about and create cultural safety to be able to discuss social issues and their impact</a:t>
            </a:r>
          </a:p>
          <a:p>
            <a:pPr indent="-228600">
              <a:lnSpc>
                <a:spcPct val="90000"/>
              </a:lnSpc>
              <a:spcAft>
                <a:spcPts val="600"/>
              </a:spcAft>
              <a:buFont typeface="Arial" panose="020B0604020202020204" pitchFamily="34" charset="0"/>
              <a:buChar char="•"/>
            </a:pPr>
            <a:r>
              <a:rPr lang="en-US" sz="2200" dirty="0"/>
              <a:t>Offer support and accommodations for those negatively impacted whenever possible</a:t>
            </a:r>
          </a:p>
          <a:p>
            <a:pPr indent="-228600">
              <a:lnSpc>
                <a:spcPct val="90000"/>
              </a:lnSpc>
              <a:spcAft>
                <a:spcPts val="600"/>
              </a:spcAft>
              <a:buFont typeface="Arial" panose="020B0604020202020204" pitchFamily="34" charset="0"/>
              <a:buChar char="•"/>
            </a:pPr>
            <a:endParaRPr lang="en-US" sz="2200" dirty="0"/>
          </a:p>
          <a:p>
            <a:pPr marL="1200150" lvl="2" indent="-228600">
              <a:lnSpc>
                <a:spcPct val="90000"/>
              </a:lnSpc>
              <a:spcAft>
                <a:spcPts val="600"/>
              </a:spcAft>
              <a:buFont typeface="Arial" panose="020B0604020202020204" pitchFamily="34" charset="0"/>
              <a:buChar char="•"/>
            </a:pPr>
            <a:endParaRPr lang="en-US" sz="2200" dirty="0"/>
          </a:p>
          <a:p>
            <a:pPr marL="1200150" lvl="2" indent="-228600">
              <a:lnSpc>
                <a:spcPct val="90000"/>
              </a:lnSpc>
              <a:spcAft>
                <a:spcPts val="600"/>
              </a:spcAft>
              <a:buFont typeface="Arial" panose="020B0604020202020204" pitchFamily="34" charset="0"/>
              <a:buChar char="•"/>
            </a:pPr>
            <a:endParaRPr lang="en-US" sz="2200" dirty="0"/>
          </a:p>
          <a:p>
            <a:pPr lvl="2" indent="-228600">
              <a:lnSpc>
                <a:spcPct val="90000"/>
              </a:lnSpc>
              <a:spcAft>
                <a:spcPts val="600"/>
              </a:spcAft>
              <a:buFont typeface="Arial" panose="020B0604020202020204" pitchFamily="34" charset="0"/>
              <a:buChar char="•"/>
            </a:pPr>
            <a:endParaRPr lang="en-US" sz="2200" dirty="0"/>
          </a:p>
          <a:p>
            <a:pPr marL="742950" lvl="1" indent="-228600">
              <a:lnSpc>
                <a:spcPct val="90000"/>
              </a:lnSpc>
              <a:spcAft>
                <a:spcPts val="600"/>
              </a:spcAft>
              <a:buFont typeface="Arial" panose="020B0604020202020204" pitchFamily="34" charset="0"/>
              <a:buChar char="•"/>
            </a:pPr>
            <a:endParaRPr lang="en-US" sz="2200" b="0" i="0" dirty="0">
              <a:effectLst/>
            </a:endParaRPr>
          </a:p>
          <a:p>
            <a:pPr marL="742950" lvl="1" indent="-228600">
              <a:lnSpc>
                <a:spcPct val="90000"/>
              </a:lnSpc>
              <a:spcAft>
                <a:spcPts val="600"/>
              </a:spcAft>
              <a:buFont typeface="Arial" panose="020B0604020202020204" pitchFamily="34" charset="0"/>
              <a:buChar char="•"/>
            </a:pPr>
            <a:endParaRPr lang="en-US" sz="2200" b="0" i="0" dirty="0">
              <a:effectLst/>
            </a:endParaRPr>
          </a:p>
        </p:txBody>
      </p:sp>
      <p:pic>
        <p:nvPicPr>
          <p:cNvPr id="6146" name="Picture 2" descr="a large crowd of people holding up signs">
            <a:extLst>
              <a:ext uri="{FF2B5EF4-FFF2-40B4-BE49-F238E27FC236}">
                <a16:creationId xmlns:a16="http://schemas.microsoft.com/office/drawing/2014/main" id="{22821BEA-BBB4-79EC-B997-954C6153015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602" r="18445"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12A90FDE-F2D6-B694-B0A0-98894086E39C}"/>
              </a:ext>
            </a:extLst>
          </p:cNvPr>
          <p:cNvSpPr>
            <a:spLocks noGrp="1"/>
          </p:cNvSpPr>
          <p:nvPr>
            <p:ph type="sldNum" sz="quarter" idx="12"/>
          </p:nvPr>
        </p:nvSpPr>
        <p:spPr>
          <a:xfrm>
            <a:off x="10439400" y="6356350"/>
            <a:ext cx="914400" cy="365125"/>
          </a:xfrm>
        </p:spPr>
        <p:txBody>
          <a:bodyPr vert="horz" lIns="91440" tIns="45720" rIns="91440" bIns="45720" rtlCol="0" anchor="ctr">
            <a:normAutofit/>
          </a:bodyPr>
          <a:lstStyle/>
          <a:p>
            <a:pPr>
              <a:spcAft>
                <a:spcPts val="600"/>
              </a:spcAft>
              <a:defRPr/>
            </a:pPr>
            <a:fld id="{AFF0050B-9969-BF46-9824-52E5DA8D8191}" type="slidenum">
              <a:rPr lang="en-US">
                <a:solidFill>
                  <a:srgbClr val="FFFFFF"/>
                </a:solidFill>
                <a:latin typeface="Calibri" panose="020F0502020204030204"/>
              </a:rPr>
              <a:pPr>
                <a:spcAft>
                  <a:spcPts val="600"/>
                </a:spcAft>
                <a:defRPr/>
              </a:pPr>
              <a:t>17</a:t>
            </a:fld>
            <a:endParaRPr lang="en-US">
              <a:solidFill>
                <a:srgbClr val="FFFFFF"/>
              </a:solidFill>
              <a:latin typeface="Calibri" panose="020F0502020204030204"/>
            </a:endParaRPr>
          </a:p>
        </p:txBody>
      </p:sp>
    </p:spTree>
    <p:extLst>
      <p:ext uri="{BB962C8B-B14F-4D97-AF65-F5344CB8AC3E}">
        <p14:creationId xmlns:p14="http://schemas.microsoft.com/office/powerpoint/2010/main" val="30084593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BD79-820E-0483-3ED5-8AF28783AC78}"/>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4200" dirty="0"/>
              <a:t>Role of PIs in Inclusion Action Planning</a:t>
            </a:r>
          </a:p>
        </p:txBody>
      </p:sp>
      <p:sp>
        <p:nvSpPr>
          <p:cNvPr id="5" name="TextBox 4">
            <a:extLst>
              <a:ext uri="{FF2B5EF4-FFF2-40B4-BE49-F238E27FC236}">
                <a16:creationId xmlns:a16="http://schemas.microsoft.com/office/drawing/2014/main" id="{47FA40EF-65AB-A455-2075-FDE64F3118F0}"/>
              </a:ext>
            </a:extLst>
          </p:cNvPr>
          <p:cNvSpPr txBox="1"/>
          <p:nvPr/>
        </p:nvSpPr>
        <p:spPr>
          <a:xfrm>
            <a:off x="640080" y="2872899"/>
            <a:ext cx="4243589" cy="3659732"/>
          </a:xfrm>
          <a:prstGeom prst="rect">
            <a:avLst/>
          </a:prstGeom>
        </p:spPr>
        <p:txBody>
          <a:bodyPr vert="horz" lIns="91440" tIns="45720" rIns="91440" bIns="45720" rtlCol="0">
            <a:normAutofit fontScale="92500" lnSpcReduction="10000"/>
          </a:bodyPr>
          <a:lstStyle/>
          <a:p>
            <a:pPr>
              <a:lnSpc>
                <a:spcPct val="90000"/>
              </a:lnSpc>
              <a:spcAft>
                <a:spcPts val="600"/>
              </a:spcAft>
            </a:pPr>
            <a:r>
              <a:rPr lang="en-US" sz="2000" b="1" i="1" dirty="0"/>
              <a:t>IEDI in Research (re)Design</a:t>
            </a:r>
          </a:p>
          <a:p>
            <a:pPr marL="342900" indent="-342900">
              <a:lnSpc>
                <a:spcPct val="90000"/>
              </a:lnSpc>
              <a:spcAft>
                <a:spcPts val="600"/>
              </a:spcAft>
              <a:buFont typeface="Arial" panose="020B0604020202020204" pitchFamily="34" charset="0"/>
              <a:buChar char="•"/>
            </a:pPr>
            <a:r>
              <a:rPr lang="en-US" sz="2000" dirty="0"/>
              <a:t>What you research and how you research impacts who will want to participate in your research team </a:t>
            </a:r>
          </a:p>
          <a:p>
            <a:pPr marL="342900" indent="-342900">
              <a:lnSpc>
                <a:spcPct val="90000"/>
              </a:lnSpc>
              <a:spcAft>
                <a:spcPts val="600"/>
              </a:spcAft>
              <a:buFont typeface="Arial" panose="020B0604020202020204" pitchFamily="34" charset="0"/>
              <a:buChar char="•"/>
            </a:pPr>
            <a:r>
              <a:rPr lang="en-US" sz="2000" dirty="0"/>
              <a:t>IEDI can help inform your research design</a:t>
            </a:r>
          </a:p>
          <a:p>
            <a:pPr marL="342900" indent="-342900">
              <a:lnSpc>
                <a:spcPct val="90000"/>
              </a:lnSpc>
              <a:spcAft>
                <a:spcPts val="600"/>
              </a:spcAft>
              <a:buFont typeface="Arial" panose="020B0604020202020204" pitchFamily="34" charset="0"/>
              <a:buChar char="•"/>
            </a:pPr>
            <a:r>
              <a:rPr lang="en-US" sz="2000" dirty="0"/>
              <a:t>Increase research relevance </a:t>
            </a:r>
          </a:p>
          <a:p>
            <a:pPr marL="342900" indent="-342900">
              <a:lnSpc>
                <a:spcPct val="90000"/>
              </a:lnSpc>
              <a:spcAft>
                <a:spcPts val="600"/>
              </a:spcAft>
              <a:buFont typeface="Arial" panose="020B0604020202020204" pitchFamily="34" charset="0"/>
              <a:buChar char="•"/>
            </a:pPr>
            <a:r>
              <a:rPr lang="en-US" sz="2000" dirty="0"/>
              <a:t>Use this </a:t>
            </a:r>
            <a:r>
              <a:rPr lang="en-US" sz="2000" dirty="0">
                <a:hlinkClick r:id="rId3"/>
              </a:rPr>
              <a:t>questionnaire</a:t>
            </a:r>
            <a:r>
              <a:rPr lang="en-US" sz="2000" dirty="0"/>
              <a:t> to help think through IEDI in research design </a:t>
            </a:r>
          </a:p>
          <a:p>
            <a:pPr marL="342900" indent="-342900">
              <a:lnSpc>
                <a:spcPct val="90000"/>
              </a:lnSpc>
              <a:spcAft>
                <a:spcPts val="600"/>
              </a:spcAft>
              <a:buFont typeface="Arial" panose="020B0604020202020204" pitchFamily="34" charset="0"/>
              <a:buChar char="•"/>
            </a:pPr>
            <a:r>
              <a:rPr lang="en-US" sz="2000" dirty="0"/>
              <a:t>Book a consultation with me </a:t>
            </a:r>
            <a:r>
              <a:rPr lang="en-US" sz="2000" dirty="0">
                <a:hlinkClick r:id="rId4"/>
              </a:rPr>
              <a:t>jmoores@uoguelph.ca</a:t>
            </a:r>
            <a:endParaRPr lang="en-US" sz="2000" dirty="0"/>
          </a:p>
          <a:p>
            <a:pPr>
              <a:lnSpc>
                <a:spcPct val="90000"/>
              </a:lnSpc>
              <a:spcAft>
                <a:spcPts val="600"/>
              </a:spcAft>
            </a:pPr>
            <a:endParaRPr lang="en-US" sz="2000" dirty="0"/>
          </a:p>
          <a:p>
            <a:pPr marL="1200150" lvl="2" indent="-228600">
              <a:lnSpc>
                <a:spcPct val="90000"/>
              </a:lnSpc>
              <a:spcAft>
                <a:spcPts val="600"/>
              </a:spcAft>
              <a:buFont typeface="Arial" panose="020B0604020202020204" pitchFamily="34" charset="0"/>
              <a:buChar char="•"/>
            </a:pPr>
            <a:endParaRPr lang="en-US" sz="2000" dirty="0"/>
          </a:p>
          <a:p>
            <a:pPr marL="1200150" lvl="2" indent="-228600">
              <a:lnSpc>
                <a:spcPct val="90000"/>
              </a:lnSpc>
              <a:spcAft>
                <a:spcPts val="600"/>
              </a:spcAft>
              <a:buFont typeface="Arial" panose="020B0604020202020204" pitchFamily="34" charset="0"/>
              <a:buChar char="•"/>
            </a:pPr>
            <a:endParaRPr lang="en-US" sz="2000" dirty="0"/>
          </a:p>
          <a:p>
            <a:pPr lvl="2" indent="-228600">
              <a:lnSpc>
                <a:spcPct val="90000"/>
              </a:lnSpc>
              <a:spcAft>
                <a:spcPts val="600"/>
              </a:spcAft>
              <a:buFont typeface="Arial" panose="020B0604020202020204" pitchFamily="34" charset="0"/>
              <a:buChar char="•"/>
            </a:pPr>
            <a:endParaRPr lang="en-US" sz="2000" dirty="0"/>
          </a:p>
          <a:p>
            <a:pPr marL="742950" lvl="1" indent="-228600">
              <a:lnSpc>
                <a:spcPct val="90000"/>
              </a:lnSpc>
              <a:spcAft>
                <a:spcPts val="600"/>
              </a:spcAft>
              <a:buFont typeface="Arial" panose="020B0604020202020204" pitchFamily="34" charset="0"/>
              <a:buChar char="•"/>
            </a:pPr>
            <a:endParaRPr lang="en-US" sz="2000" b="0" i="0" dirty="0">
              <a:effectLst/>
            </a:endParaRPr>
          </a:p>
          <a:p>
            <a:pPr marL="742950" lvl="1" indent="-228600">
              <a:lnSpc>
                <a:spcPct val="90000"/>
              </a:lnSpc>
              <a:spcAft>
                <a:spcPts val="600"/>
              </a:spcAft>
              <a:buFont typeface="Arial" panose="020B0604020202020204" pitchFamily="34" charset="0"/>
              <a:buChar char="•"/>
            </a:pPr>
            <a:endParaRPr lang="en-US" sz="2000" b="0" i="0" dirty="0">
              <a:effectLst/>
            </a:endParaRPr>
          </a:p>
        </p:txBody>
      </p:sp>
      <p:pic>
        <p:nvPicPr>
          <p:cNvPr id="4" name="Picture 2" descr="woman placing sticky notes on wall">
            <a:extLst>
              <a:ext uri="{FF2B5EF4-FFF2-40B4-BE49-F238E27FC236}">
                <a16:creationId xmlns:a16="http://schemas.microsoft.com/office/drawing/2014/main" id="{413CD8DC-B1FD-9A5B-5C5D-29E78A5BB37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4384" r="8663"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12A90FDE-F2D6-B694-B0A0-98894086E39C}"/>
              </a:ext>
            </a:extLst>
          </p:cNvPr>
          <p:cNvSpPr>
            <a:spLocks noGrp="1"/>
          </p:cNvSpPr>
          <p:nvPr>
            <p:ph type="sldNum" sz="quarter" idx="12"/>
          </p:nvPr>
        </p:nvSpPr>
        <p:spPr>
          <a:xfrm>
            <a:off x="10439400" y="6356350"/>
            <a:ext cx="914400" cy="365125"/>
          </a:xfrm>
        </p:spPr>
        <p:txBody>
          <a:bodyPr vert="horz" lIns="91440" tIns="45720" rIns="91440" bIns="45720" rtlCol="0" anchor="ctr">
            <a:normAutofit/>
          </a:bodyPr>
          <a:lstStyle/>
          <a:p>
            <a:pPr>
              <a:spcAft>
                <a:spcPts val="600"/>
              </a:spcAft>
              <a:defRPr/>
            </a:pPr>
            <a:fld id="{AFF0050B-9969-BF46-9824-52E5DA8D8191}" type="slidenum">
              <a:rPr lang="en-US">
                <a:solidFill>
                  <a:srgbClr val="FFFFFF"/>
                </a:solidFill>
                <a:latin typeface="Calibri" panose="020F0502020204030204"/>
              </a:rPr>
              <a:pPr>
                <a:spcAft>
                  <a:spcPts val="600"/>
                </a:spcAft>
                <a:defRPr/>
              </a:pPr>
              <a:t>18</a:t>
            </a:fld>
            <a:endParaRPr lang="en-US">
              <a:solidFill>
                <a:srgbClr val="FFFFFF"/>
              </a:solidFill>
              <a:latin typeface="Calibri" panose="020F0502020204030204"/>
            </a:endParaRPr>
          </a:p>
        </p:txBody>
      </p:sp>
      <p:sp>
        <p:nvSpPr>
          <p:cNvPr id="6" name="TextBox 5">
            <a:extLst>
              <a:ext uri="{FF2B5EF4-FFF2-40B4-BE49-F238E27FC236}">
                <a16:creationId xmlns:a16="http://schemas.microsoft.com/office/drawing/2014/main" id="{AE8760EE-43F7-2203-144D-0807C32E2CB7}"/>
              </a:ext>
            </a:extLst>
          </p:cNvPr>
          <p:cNvSpPr txBox="1"/>
          <p:nvPr/>
        </p:nvSpPr>
        <p:spPr>
          <a:xfrm>
            <a:off x="182955" y="6494601"/>
            <a:ext cx="5282852" cy="276999"/>
          </a:xfrm>
          <a:prstGeom prst="rect">
            <a:avLst/>
          </a:prstGeom>
          <a:noFill/>
        </p:spPr>
        <p:txBody>
          <a:bodyPr wrap="square">
            <a:spAutoFit/>
          </a:bodyPr>
          <a:lstStyle/>
          <a:p>
            <a:r>
              <a:rPr lang="en-US" sz="1200" dirty="0"/>
              <a:t>Photo by Jason Goodman on </a:t>
            </a:r>
            <a:r>
              <a:rPr lang="en-US" sz="1200" dirty="0" err="1">
                <a:hlinkClick r:id="rId6"/>
              </a:rPr>
              <a:t>Unsplash</a:t>
            </a:r>
            <a:r>
              <a:rPr lang="en-US" sz="1200" dirty="0"/>
              <a:t> </a:t>
            </a:r>
          </a:p>
        </p:txBody>
      </p:sp>
    </p:spTree>
    <p:extLst>
      <p:ext uri="{BB962C8B-B14F-4D97-AF65-F5344CB8AC3E}">
        <p14:creationId xmlns:p14="http://schemas.microsoft.com/office/powerpoint/2010/main" val="700497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BD79-820E-0483-3ED5-8AF28783AC78}"/>
              </a:ext>
            </a:extLst>
          </p:cNvPr>
          <p:cNvSpPr>
            <a:spLocks noGrp="1"/>
          </p:cNvSpPr>
          <p:nvPr>
            <p:ph type="title"/>
          </p:nvPr>
        </p:nvSpPr>
        <p:spPr>
          <a:xfrm>
            <a:off x="838200" y="365126"/>
            <a:ext cx="10515600" cy="934286"/>
          </a:xfrm>
        </p:spPr>
        <p:txBody>
          <a:bodyPr>
            <a:normAutofit/>
          </a:bodyPr>
          <a:lstStyle/>
          <a:p>
            <a:r>
              <a:rPr lang="en-US" sz="3600" dirty="0"/>
              <a:t>Suggestions for Your EDI Reading List</a:t>
            </a:r>
          </a:p>
        </p:txBody>
      </p:sp>
      <p:sp>
        <p:nvSpPr>
          <p:cNvPr id="5" name="TextBox 4">
            <a:extLst>
              <a:ext uri="{FF2B5EF4-FFF2-40B4-BE49-F238E27FC236}">
                <a16:creationId xmlns:a16="http://schemas.microsoft.com/office/drawing/2014/main" id="{47FA40EF-65AB-A455-2075-FDE64F3118F0}"/>
              </a:ext>
            </a:extLst>
          </p:cNvPr>
          <p:cNvSpPr txBox="1"/>
          <p:nvPr/>
        </p:nvSpPr>
        <p:spPr>
          <a:xfrm>
            <a:off x="517357" y="1197394"/>
            <a:ext cx="10708106" cy="1477328"/>
          </a:xfrm>
          <a:prstGeom prst="rect">
            <a:avLst/>
          </a:prstGeom>
          <a:noFill/>
        </p:spPr>
        <p:txBody>
          <a:bodyPr wrap="square" rtlCol="0">
            <a:spAutoFit/>
          </a:bodyPr>
          <a:lstStyle/>
          <a:p>
            <a:pPr marL="1200150" lvl="2" indent="-285750">
              <a:buFont typeface="Arial" panose="020B0604020202020204" pitchFamily="34" charset="0"/>
              <a:buChar char="•"/>
            </a:pPr>
            <a:endParaRPr lang="en-US" dirty="0">
              <a:solidFill>
                <a:srgbClr val="2C2727"/>
              </a:solidFill>
            </a:endParaRPr>
          </a:p>
          <a:p>
            <a:pPr marL="1200150" lvl="2" indent="-285750">
              <a:buFontTx/>
              <a:buChar char="-"/>
            </a:pPr>
            <a:endParaRPr lang="en-US" dirty="0">
              <a:solidFill>
                <a:srgbClr val="2C2727"/>
              </a:solidFill>
            </a:endParaRPr>
          </a:p>
          <a:p>
            <a:pPr lvl="2"/>
            <a:endParaRPr lang="en-US" dirty="0">
              <a:solidFill>
                <a:srgbClr val="2C2727"/>
              </a:solidFill>
            </a:endParaRPr>
          </a:p>
          <a:p>
            <a:pPr marL="742950" lvl="1" indent="-285750">
              <a:buFontTx/>
              <a:buChar char="-"/>
            </a:pPr>
            <a:endParaRPr lang="en-US" b="0" i="0" dirty="0">
              <a:solidFill>
                <a:srgbClr val="2C2727"/>
              </a:solidFill>
              <a:effectLst/>
            </a:endParaRPr>
          </a:p>
          <a:p>
            <a:pPr marL="742950" lvl="1" indent="-285750">
              <a:buFontTx/>
              <a:buChar char="-"/>
            </a:pPr>
            <a:endParaRPr lang="en-US" b="0" i="0" dirty="0">
              <a:solidFill>
                <a:srgbClr val="2C2727"/>
              </a:solidFill>
              <a:effectLst/>
              <a:latin typeface="Lato" panose="020F0502020204030203" pitchFamily="34" charset="0"/>
            </a:endParaRPr>
          </a:p>
        </p:txBody>
      </p:sp>
      <p:sp>
        <p:nvSpPr>
          <p:cNvPr id="3" name="Slide Number Placeholder 2">
            <a:extLst>
              <a:ext uri="{FF2B5EF4-FFF2-40B4-BE49-F238E27FC236}">
                <a16:creationId xmlns:a16="http://schemas.microsoft.com/office/drawing/2014/main" id="{12A90FDE-F2D6-B694-B0A0-98894086E39C}"/>
              </a:ext>
            </a:extLst>
          </p:cNvPr>
          <p:cNvSpPr>
            <a:spLocks noGrp="1"/>
          </p:cNvSpPr>
          <p:nvPr>
            <p:ph type="sldNum" sz="quarter" idx="12"/>
          </p:nvPr>
        </p:nvSpPr>
        <p:spPr/>
        <p:txBody>
          <a:bodyPr/>
          <a:lstStyle/>
          <a:p>
            <a:fld id="{AFF0050B-9969-BF46-9824-52E5DA8D8191}" type="slidenum">
              <a:rPr lang="en-US" smtClean="0"/>
              <a:t>19</a:t>
            </a:fld>
            <a:endParaRPr lang="en-US"/>
          </a:p>
        </p:txBody>
      </p:sp>
      <p:sp>
        <p:nvSpPr>
          <p:cNvPr id="4" name="TextBox 3">
            <a:extLst>
              <a:ext uri="{FF2B5EF4-FFF2-40B4-BE49-F238E27FC236}">
                <a16:creationId xmlns:a16="http://schemas.microsoft.com/office/drawing/2014/main" id="{98F24238-E93E-DC2F-3104-0FF92F5E5E34}"/>
              </a:ext>
            </a:extLst>
          </p:cNvPr>
          <p:cNvSpPr txBox="1"/>
          <p:nvPr/>
        </p:nvSpPr>
        <p:spPr>
          <a:xfrm>
            <a:off x="1131570" y="1568576"/>
            <a:ext cx="9384030" cy="4970591"/>
          </a:xfrm>
          <a:prstGeom prst="rect">
            <a:avLst/>
          </a:prstGeom>
          <a:noFill/>
        </p:spPr>
        <p:txBody>
          <a:bodyPr wrap="square" rtlCol="0">
            <a:spAutoFit/>
          </a:bodyPr>
          <a:lstStyle/>
          <a:p>
            <a:pPr marL="285750" indent="-285750">
              <a:spcBef>
                <a:spcPts val="600"/>
              </a:spcBef>
              <a:spcAft>
                <a:spcPts val="600"/>
              </a:spcAft>
              <a:buFontTx/>
              <a:buChar char="-"/>
            </a:pPr>
            <a:r>
              <a:rPr lang="en-CA" sz="1600" dirty="0">
                <a:effectLst/>
                <a:ea typeface="Times New Roman" panose="02020603050405020304" pitchFamily="18" charset="0"/>
                <a:cs typeface="Calibri" panose="020F0502020204030204" pitchFamily="34" charset="0"/>
              </a:rPr>
              <a:t>Henry, Dua, E., James, C. E., Kobayashi, A., Li, P., Ramos, H., &amp; Smith, M. S. (2017). </a:t>
            </a:r>
            <a:r>
              <a:rPr lang="en-CA" sz="1600" i="1" u="sng" dirty="0">
                <a:effectLst/>
                <a:ea typeface="Times New Roman" panose="02020603050405020304" pitchFamily="18" charset="0"/>
                <a:cs typeface="Calibri" panose="020F0502020204030204" pitchFamily="34" charset="0"/>
                <a:hlinkClick r:id="rId3">
                  <a:extLst>
                    <a:ext uri="{A12FA001-AC4F-418D-AE19-62706E023703}">
                      <ahyp:hlinkClr xmlns:ahyp="http://schemas.microsoft.com/office/drawing/2018/hyperlinkcolor" val="tx"/>
                    </a:ext>
                  </a:extLst>
                </a:hlinkClick>
              </a:rPr>
              <a:t>The Equity Myth: Racialization and Indigeneity at Canadian Universities.</a:t>
            </a:r>
            <a:r>
              <a:rPr lang="en-CA" sz="1600" i="1" dirty="0">
                <a:effectLst/>
                <a:ea typeface="Times New Roman" panose="02020603050405020304" pitchFamily="18" charset="0"/>
                <a:cs typeface="Calibri" panose="020F0502020204030204" pitchFamily="34" charset="0"/>
              </a:rPr>
              <a:t> </a:t>
            </a:r>
            <a:r>
              <a:rPr lang="en-CA" sz="1600" dirty="0">
                <a:effectLst/>
                <a:ea typeface="Times New Roman" panose="02020603050405020304" pitchFamily="18" charset="0"/>
                <a:cs typeface="Calibri" panose="020F0502020204030204" pitchFamily="34" charset="0"/>
              </a:rPr>
              <a:t>UBC Press.</a:t>
            </a:r>
          </a:p>
          <a:p>
            <a:pPr marL="285750" indent="-285750">
              <a:spcBef>
                <a:spcPts val="600"/>
              </a:spcBef>
              <a:spcAft>
                <a:spcPts val="600"/>
              </a:spcAft>
              <a:buFontTx/>
              <a:buChar char="-"/>
            </a:pPr>
            <a:r>
              <a:rPr lang="en-CA" sz="1600" dirty="0" err="1">
                <a:effectLst/>
                <a:ea typeface="Calibri" panose="020F0502020204030204" pitchFamily="34" charset="0"/>
                <a:cs typeface="Times New Roman" panose="02020603050405020304" pitchFamily="18" charset="0"/>
              </a:rPr>
              <a:t>Witteman</a:t>
            </a:r>
            <a:r>
              <a:rPr lang="en-CA" sz="1600" dirty="0">
                <a:effectLst/>
                <a:ea typeface="Calibri" panose="020F0502020204030204" pitchFamily="34" charset="0"/>
                <a:cs typeface="Times New Roman" panose="02020603050405020304" pitchFamily="18" charset="0"/>
              </a:rPr>
              <a:t>, H. O., Hendricks, M., Straus, S., &amp; Tannenbaum, C. (2019). “</a:t>
            </a:r>
            <a:r>
              <a:rPr lang="en-CA" sz="1600" u="sng" dirty="0">
                <a:effectLst/>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Are gender gaps due to evaluations of the applicant or the science? A natural experiment at a national funding agency</a:t>
            </a:r>
            <a:r>
              <a:rPr lang="en-CA" sz="1600" dirty="0">
                <a:effectLst/>
                <a:ea typeface="Calibri" panose="020F0502020204030204" pitchFamily="34" charset="0"/>
                <a:cs typeface="Times New Roman" panose="02020603050405020304" pitchFamily="18" charset="0"/>
              </a:rPr>
              <a:t>.” The Lancet. </a:t>
            </a:r>
            <a:endParaRPr lang="en-US" sz="1600" dirty="0">
              <a:effectLst/>
              <a:ea typeface="Calibri" panose="020F0502020204030204" pitchFamily="34" charset="0"/>
              <a:cs typeface="Times New Roman" panose="02020603050405020304" pitchFamily="18" charset="0"/>
            </a:endParaRPr>
          </a:p>
          <a:p>
            <a:pPr marL="285750" indent="-285750">
              <a:spcBef>
                <a:spcPts val="600"/>
              </a:spcBef>
              <a:spcAft>
                <a:spcPts val="600"/>
              </a:spcAft>
              <a:buFontTx/>
              <a:buChar char="-"/>
            </a:pPr>
            <a:r>
              <a:rPr lang="en-CA" sz="1600" u="sng" dirty="0">
                <a:effectLst/>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Diversity is indispensable to excellence: The Canada Research Chairs program</a:t>
            </a:r>
            <a:r>
              <a:rPr lang="en-CA" sz="1600" dirty="0">
                <a:effectLst/>
                <a:ea typeface="Calibri" panose="020F0502020204030204" pitchFamily="34" charset="0"/>
                <a:cs typeface="Times New Roman" panose="02020603050405020304" pitchFamily="18" charset="0"/>
              </a:rPr>
              <a:t> (The Conversation, 2019)</a:t>
            </a:r>
            <a:endParaRPr lang="en-US" sz="1600" dirty="0">
              <a:effectLst/>
              <a:ea typeface="Calibri" panose="020F0502020204030204" pitchFamily="34" charset="0"/>
              <a:cs typeface="Times New Roman" panose="02020603050405020304" pitchFamily="18" charset="0"/>
            </a:endParaRPr>
          </a:p>
          <a:p>
            <a:pPr marL="285750" indent="-285750">
              <a:spcBef>
                <a:spcPts val="600"/>
              </a:spcBef>
              <a:spcAft>
                <a:spcPts val="600"/>
              </a:spcAft>
              <a:buFontTx/>
              <a:buChar char="-"/>
            </a:pPr>
            <a:r>
              <a:rPr lang="en-CA" sz="1600" u="sng" dirty="0">
                <a:effectLst/>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How Diversity Makes Us Smarter</a:t>
            </a:r>
            <a:r>
              <a:rPr lang="en-CA" sz="1600" dirty="0">
                <a:effectLst/>
                <a:ea typeface="Calibri" panose="020F0502020204030204" pitchFamily="34" charset="0"/>
                <a:cs typeface="Times New Roman" panose="02020603050405020304" pitchFamily="18" charset="0"/>
              </a:rPr>
              <a:t> (Scientific America, 2014)</a:t>
            </a:r>
            <a:endParaRPr lang="en-US" sz="1600" dirty="0">
              <a:ea typeface="Calibri" panose="020F0502020204030204" pitchFamily="34" charset="0"/>
              <a:cs typeface="Times New Roman" panose="02020603050405020304" pitchFamily="18" charset="0"/>
            </a:endParaRPr>
          </a:p>
          <a:p>
            <a:pPr marL="285750" indent="-285750">
              <a:spcBef>
                <a:spcPts val="600"/>
              </a:spcBef>
              <a:spcAft>
                <a:spcPts val="600"/>
              </a:spcAft>
              <a:buFontTx/>
              <a:buChar char="-"/>
            </a:pPr>
            <a:r>
              <a:rPr lang="en-CA" sz="1600" dirty="0" err="1">
                <a:effectLst/>
                <a:ea typeface="Calibri" panose="020F0502020204030204" pitchFamily="34" charset="0"/>
                <a:cs typeface="Times New Roman" panose="02020603050405020304" pitchFamily="18" charset="0"/>
              </a:rPr>
              <a:t>Gewin</a:t>
            </a:r>
            <a:r>
              <a:rPr lang="en-CA" sz="1600" dirty="0">
                <a:effectLst/>
                <a:ea typeface="Calibri" panose="020F0502020204030204" pitchFamily="34" charset="0"/>
                <a:cs typeface="Times New Roman" panose="02020603050405020304" pitchFamily="18" charset="0"/>
              </a:rPr>
              <a:t>, V. (2018). “</a:t>
            </a:r>
            <a:r>
              <a:rPr lang="en-CA" sz="1600" u="sng" dirty="0">
                <a:effectLst/>
                <a:ea typeface="Calibri" panose="020F050202020403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Why diversity helps to produce stronger research</a:t>
            </a:r>
            <a:r>
              <a:rPr lang="en-CA" sz="1600" dirty="0">
                <a:effectLst/>
                <a:ea typeface="Calibri" panose="020F0502020204030204" pitchFamily="34" charset="0"/>
                <a:cs typeface="Times New Roman" panose="02020603050405020304" pitchFamily="18" charset="0"/>
              </a:rPr>
              <a:t>.” Nature. </a:t>
            </a:r>
            <a:endParaRPr lang="en-US" sz="1600" dirty="0">
              <a:effectLst/>
              <a:ea typeface="Calibri" panose="020F0502020204030204" pitchFamily="34" charset="0"/>
              <a:cs typeface="Times New Roman" panose="02020603050405020304" pitchFamily="18" charset="0"/>
            </a:endParaRPr>
          </a:p>
          <a:p>
            <a:pPr marL="285750" indent="-285750">
              <a:spcBef>
                <a:spcPts val="600"/>
              </a:spcBef>
              <a:spcAft>
                <a:spcPts val="600"/>
              </a:spcAft>
              <a:buFontTx/>
              <a:buChar char="-"/>
            </a:pPr>
            <a:r>
              <a:rPr lang="en-CA" sz="1600" u="sng" dirty="0">
                <a:effectLst/>
                <a:ea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The Case for Gender-Diverse Research Teams</a:t>
            </a:r>
            <a:r>
              <a:rPr lang="en-CA" sz="1600" dirty="0">
                <a:effectLst/>
                <a:ea typeface="Calibri" panose="020F0502020204030204" pitchFamily="34" charset="0"/>
                <a:cs typeface="Times New Roman" panose="02020603050405020304" pitchFamily="18" charset="0"/>
              </a:rPr>
              <a:t> (Inside Higher Ed, 2022). </a:t>
            </a:r>
            <a:endParaRPr lang="en-US" sz="1600" dirty="0">
              <a:effectLst/>
              <a:ea typeface="Calibri" panose="020F0502020204030204" pitchFamily="34" charset="0"/>
              <a:cs typeface="Times New Roman" panose="02020603050405020304" pitchFamily="18" charset="0"/>
            </a:endParaRPr>
          </a:p>
          <a:p>
            <a:pPr marL="285750" indent="-285750">
              <a:spcBef>
                <a:spcPts val="600"/>
              </a:spcBef>
              <a:spcAft>
                <a:spcPts val="600"/>
              </a:spcAft>
              <a:buFontTx/>
              <a:buChar char="-"/>
            </a:pPr>
            <a:r>
              <a:rPr lang="en-CA" sz="1600" dirty="0">
                <a:effectLst/>
                <a:ea typeface="Calibri" panose="020F0502020204030204" pitchFamily="34" charset="0"/>
                <a:cs typeface="Times New Roman" panose="02020603050405020304" pitchFamily="18" charset="0"/>
              </a:rPr>
              <a:t>Jana, T., &amp; Baran, M. (2020). </a:t>
            </a:r>
            <a:r>
              <a:rPr lang="en-CA" sz="1600" u="sng" dirty="0">
                <a:effectLst/>
                <a:ea typeface="Calibri" panose="020F0502020204030204" pitchFamily="34" charset="0"/>
                <a:cs typeface="Times New Roman" panose="02020603050405020304" pitchFamily="18" charset="0"/>
                <a:hlinkClick r:id="rId9">
                  <a:extLst>
                    <a:ext uri="{A12FA001-AC4F-418D-AE19-62706E023703}">
                      <ahyp:hlinkClr xmlns:ahyp="http://schemas.microsoft.com/office/drawing/2018/hyperlinkcolor" val="tx"/>
                    </a:ext>
                  </a:extLst>
                </a:hlinkClick>
              </a:rPr>
              <a:t>Subtle Acts of Exclusion: How to Understand, Identify, and Stop Microaggressions</a:t>
            </a:r>
            <a:r>
              <a:rPr lang="en-CA" sz="1600" dirty="0">
                <a:effectLst/>
                <a:ea typeface="Calibri" panose="020F0502020204030204" pitchFamily="34" charset="0"/>
                <a:cs typeface="Times New Roman" panose="02020603050405020304" pitchFamily="18" charset="0"/>
              </a:rPr>
              <a:t>. Berrett-Koehler Publishers, Incorporated.</a:t>
            </a:r>
            <a:endParaRPr lang="en-US" sz="1600" dirty="0">
              <a:effectLst/>
              <a:ea typeface="Calibri" panose="020F0502020204030204" pitchFamily="34" charset="0"/>
              <a:cs typeface="Times New Roman" panose="02020603050405020304" pitchFamily="18" charset="0"/>
            </a:endParaRPr>
          </a:p>
          <a:p>
            <a:pPr marL="285750" indent="-285750">
              <a:spcBef>
                <a:spcPts val="600"/>
              </a:spcBef>
              <a:spcAft>
                <a:spcPts val="600"/>
              </a:spcAft>
              <a:buFontTx/>
              <a:buChar char="-"/>
            </a:pPr>
            <a:r>
              <a:rPr lang="en-CA" sz="1600" u="sng" dirty="0">
                <a:effectLst/>
                <a:ea typeface="Calibri" panose="020F0502020204030204" pitchFamily="34" charset="0"/>
                <a:cs typeface="Times New Roman" panose="02020603050405020304" pitchFamily="18" charset="0"/>
                <a:hlinkClick r:id="rId10">
                  <a:extLst>
                    <a:ext uri="{A12FA001-AC4F-418D-AE19-62706E023703}">
                      <ahyp:hlinkClr xmlns:ahyp="http://schemas.microsoft.com/office/drawing/2018/hyperlinkcolor" val="tx"/>
                    </a:ext>
                  </a:extLst>
                </a:hlinkClick>
              </a:rPr>
              <a:t>‘Illusion of Inclusion’: Faculty satisfaction data reveal big gaps between how white and </a:t>
            </a:r>
            <a:r>
              <a:rPr lang="en-CA" sz="1600" u="sng" dirty="0" err="1">
                <a:effectLst/>
                <a:ea typeface="Calibri" panose="020F0502020204030204" pitchFamily="34" charset="0"/>
                <a:cs typeface="Times New Roman" panose="02020603050405020304" pitchFamily="18" charset="0"/>
                <a:hlinkClick r:id="rId10">
                  <a:extLst>
                    <a:ext uri="{A12FA001-AC4F-418D-AE19-62706E023703}">
                      <ahyp:hlinkClr xmlns:ahyp="http://schemas.microsoft.com/office/drawing/2018/hyperlinkcolor" val="tx"/>
                    </a:ext>
                  </a:extLst>
                </a:hlinkClick>
              </a:rPr>
              <a:t>nonwhite</a:t>
            </a:r>
            <a:r>
              <a:rPr lang="en-CA" sz="1600" u="sng" dirty="0">
                <a:effectLst/>
                <a:ea typeface="Calibri" panose="020F0502020204030204" pitchFamily="34" charset="0"/>
                <a:cs typeface="Times New Roman" panose="02020603050405020304" pitchFamily="18" charset="0"/>
                <a:hlinkClick r:id="rId10">
                  <a:extLst>
                    <a:ext uri="{A12FA001-AC4F-418D-AE19-62706E023703}">
                      <ahyp:hlinkClr xmlns:ahyp="http://schemas.microsoft.com/office/drawing/2018/hyperlinkcolor" val="tx"/>
                    </a:ext>
                  </a:extLst>
                </a:hlinkClick>
              </a:rPr>
              <a:t> professors experience campus diversity and inclusion efforts</a:t>
            </a:r>
            <a:r>
              <a:rPr lang="en-CA" sz="1600" dirty="0">
                <a:effectLst/>
                <a:ea typeface="Calibri" panose="020F0502020204030204" pitchFamily="34" charset="0"/>
                <a:cs typeface="Times New Roman" panose="02020603050405020304" pitchFamily="18" charset="0"/>
              </a:rPr>
              <a:t> (Inside Higher Ed, January 6, 2021)</a:t>
            </a:r>
            <a:endParaRPr lang="en-US" sz="1800" dirty="0"/>
          </a:p>
          <a:p>
            <a:endParaRPr lang="en-US" dirty="0"/>
          </a:p>
        </p:txBody>
      </p:sp>
    </p:spTree>
    <p:extLst>
      <p:ext uri="{BB962C8B-B14F-4D97-AF65-F5344CB8AC3E}">
        <p14:creationId xmlns:p14="http://schemas.microsoft.com/office/powerpoint/2010/main" val="3814369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D9E38B3-4686-8247-9625-49018D29F408}"/>
              </a:ext>
            </a:extLst>
          </p:cNvPr>
          <p:cNvSpPr>
            <a:spLocks noGrp="1"/>
          </p:cNvSpPr>
          <p:nvPr>
            <p:ph type="title"/>
          </p:nvPr>
        </p:nvSpPr>
        <p:spPr>
          <a:xfrm>
            <a:off x="1677373" y="1321864"/>
            <a:ext cx="9139016" cy="615393"/>
          </a:xfrm>
        </p:spPr>
        <p:txBody>
          <a:bodyPr/>
          <a:lstStyle/>
          <a:p>
            <a:r>
              <a:rPr lang="en-US" dirty="0"/>
              <a:t>Land Acknowledgement</a:t>
            </a:r>
          </a:p>
        </p:txBody>
      </p:sp>
      <p:sp>
        <p:nvSpPr>
          <p:cNvPr id="6" name="Text Placeholder 5">
            <a:extLst>
              <a:ext uri="{FF2B5EF4-FFF2-40B4-BE49-F238E27FC236}">
                <a16:creationId xmlns:a16="http://schemas.microsoft.com/office/drawing/2014/main" id="{7DCBA01B-ECA4-4938-872A-B38BEB13AC06}"/>
              </a:ext>
            </a:extLst>
          </p:cNvPr>
          <p:cNvSpPr>
            <a:spLocks noGrp="1"/>
          </p:cNvSpPr>
          <p:nvPr>
            <p:ph type="body" sz="quarter" idx="12"/>
          </p:nvPr>
        </p:nvSpPr>
        <p:spPr>
          <a:xfrm>
            <a:off x="959537" y="2355950"/>
            <a:ext cx="10801311" cy="3180185"/>
          </a:xfrm>
        </p:spPr>
        <p:txBody>
          <a:bodyPr/>
          <a:lstStyle/>
          <a:p>
            <a:r>
              <a:rPr lang="en-US" sz="1999" dirty="0">
                <a:solidFill>
                  <a:schemeClr val="tx2"/>
                </a:solidFill>
                <a:latin typeface="Lato" panose="020F0502020204030203" pitchFamily="34" charset="0"/>
              </a:rPr>
              <a:t>I acknowledge that the University of Guelph is located on the treaty lands and territory of the Mississaugas of the Credit and that these lands are covered by the Dish with One Spoon Wampum. I offer my respect to the Mississaugas of the Credit, the Delaware Nation at </a:t>
            </a:r>
            <a:r>
              <a:rPr lang="en-US" sz="1999" dirty="0" err="1">
                <a:solidFill>
                  <a:schemeClr val="tx2"/>
                </a:solidFill>
                <a:latin typeface="Lato" panose="020F0502020204030203" pitchFamily="34" charset="0"/>
              </a:rPr>
              <a:t>Moraviantown</a:t>
            </a:r>
            <a:r>
              <a:rPr lang="en-US" sz="1999" dirty="0">
                <a:solidFill>
                  <a:schemeClr val="tx2"/>
                </a:solidFill>
                <a:latin typeface="Lato" panose="020F0502020204030203" pitchFamily="34" charset="0"/>
              </a:rPr>
              <a:t>, Six Nations of the Grand River and the diverse communities of First Nations, Inuit and Métis peoples who reside on these lands, past, present, and future. I also acknowledge my responsibility as an educator and researcher to support the “CALLS TO ACTION” of the Truth and Reconciliation Commission by honouring and respecting Indigenous peoples, their worldviews, histories, rights, and knowledge. This presentation is intended as a small contribution toward TRC Call #57 which asks that public sector employees be provided with education and skills-training on “intercultural competency, conflict resolution, human rights, and anti-racism.”</a:t>
            </a:r>
            <a:endParaRPr lang="en-US" sz="1999" dirty="0">
              <a:solidFill>
                <a:schemeClr val="tx2"/>
              </a:solidFill>
            </a:endParaRPr>
          </a:p>
        </p:txBody>
      </p:sp>
      <p:sp>
        <p:nvSpPr>
          <p:cNvPr id="9" name="TextBox 8">
            <a:extLst>
              <a:ext uri="{FF2B5EF4-FFF2-40B4-BE49-F238E27FC236}">
                <a16:creationId xmlns:a16="http://schemas.microsoft.com/office/drawing/2014/main" id="{5227DFF5-230C-4CE1-89A9-A823BFC3BFB8}"/>
              </a:ext>
            </a:extLst>
          </p:cNvPr>
          <p:cNvSpPr txBox="1"/>
          <p:nvPr/>
        </p:nvSpPr>
        <p:spPr>
          <a:xfrm>
            <a:off x="76983" y="6182798"/>
            <a:ext cx="7883408" cy="276927"/>
          </a:xfrm>
          <a:prstGeom prst="rect">
            <a:avLst/>
          </a:prstGeom>
          <a:noFill/>
        </p:spPr>
        <p:txBody>
          <a:bodyPr wrap="square" rtlCol="0">
            <a:spAutoFit/>
          </a:bodyPr>
          <a:lstStyle/>
          <a:p>
            <a:r>
              <a:rPr lang="en-CA" sz="1200" dirty="0"/>
              <a:t>Sources: Adapted from a University of Guelph land acknowledgement.</a:t>
            </a:r>
          </a:p>
        </p:txBody>
      </p:sp>
    </p:spTree>
    <p:extLst>
      <p:ext uri="{BB962C8B-B14F-4D97-AF65-F5344CB8AC3E}">
        <p14:creationId xmlns:p14="http://schemas.microsoft.com/office/powerpoint/2010/main" val="811280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BD79-820E-0483-3ED5-8AF28783AC78}"/>
              </a:ext>
            </a:extLst>
          </p:cNvPr>
          <p:cNvSpPr>
            <a:spLocks noGrp="1"/>
          </p:cNvSpPr>
          <p:nvPr>
            <p:ph type="title"/>
          </p:nvPr>
        </p:nvSpPr>
        <p:spPr>
          <a:xfrm>
            <a:off x="838200" y="365126"/>
            <a:ext cx="10515600" cy="934286"/>
          </a:xfrm>
        </p:spPr>
        <p:txBody>
          <a:bodyPr>
            <a:normAutofit/>
          </a:bodyPr>
          <a:lstStyle/>
          <a:p>
            <a:r>
              <a:rPr lang="en-US" sz="3600" dirty="0"/>
              <a:t>References</a:t>
            </a:r>
          </a:p>
        </p:txBody>
      </p:sp>
      <p:sp>
        <p:nvSpPr>
          <p:cNvPr id="5" name="TextBox 4">
            <a:extLst>
              <a:ext uri="{FF2B5EF4-FFF2-40B4-BE49-F238E27FC236}">
                <a16:creationId xmlns:a16="http://schemas.microsoft.com/office/drawing/2014/main" id="{47FA40EF-65AB-A455-2075-FDE64F3118F0}"/>
              </a:ext>
            </a:extLst>
          </p:cNvPr>
          <p:cNvSpPr txBox="1"/>
          <p:nvPr/>
        </p:nvSpPr>
        <p:spPr>
          <a:xfrm>
            <a:off x="517357" y="1197394"/>
            <a:ext cx="10708106" cy="1477328"/>
          </a:xfrm>
          <a:prstGeom prst="rect">
            <a:avLst/>
          </a:prstGeom>
          <a:noFill/>
        </p:spPr>
        <p:txBody>
          <a:bodyPr wrap="square" rtlCol="0">
            <a:spAutoFit/>
          </a:bodyPr>
          <a:lstStyle/>
          <a:p>
            <a:pPr marL="1200150" lvl="2" indent="-285750">
              <a:buFont typeface="Arial" panose="020B0604020202020204" pitchFamily="34" charset="0"/>
              <a:buChar char="•"/>
            </a:pPr>
            <a:endParaRPr lang="en-US" dirty="0">
              <a:solidFill>
                <a:srgbClr val="2C2727"/>
              </a:solidFill>
            </a:endParaRPr>
          </a:p>
          <a:p>
            <a:pPr marL="1200150" lvl="2" indent="-285750">
              <a:buFontTx/>
              <a:buChar char="-"/>
            </a:pPr>
            <a:endParaRPr lang="en-US" dirty="0">
              <a:solidFill>
                <a:srgbClr val="2C2727"/>
              </a:solidFill>
            </a:endParaRPr>
          </a:p>
          <a:p>
            <a:pPr lvl="2"/>
            <a:endParaRPr lang="en-US" dirty="0">
              <a:solidFill>
                <a:srgbClr val="2C2727"/>
              </a:solidFill>
            </a:endParaRPr>
          </a:p>
          <a:p>
            <a:pPr marL="742950" lvl="1" indent="-285750">
              <a:buFontTx/>
              <a:buChar char="-"/>
            </a:pPr>
            <a:endParaRPr lang="en-US" b="0" i="0" dirty="0">
              <a:solidFill>
                <a:srgbClr val="2C2727"/>
              </a:solidFill>
              <a:effectLst/>
            </a:endParaRPr>
          </a:p>
          <a:p>
            <a:pPr marL="742950" lvl="1" indent="-285750">
              <a:buFontTx/>
              <a:buChar char="-"/>
            </a:pPr>
            <a:endParaRPr lang="en-US" b="0" i="0" dirty="0">
              <a:solidFill>
                <a:srgbClr val="2C2727"/>
              </a:solidFill>
              <a:effectLst/>
              <a:latin typeface="Lato" panose="020F0502020204030203" pitchFamily="34" charset="0"/>
            </a:endParaRPr>
          </a:p>
        </p:txBody>
      </p:sp>
      <p:sp>
        <p:nvSpPr>
          <p:cNvPr id="3" name="Slide Number Placeholder 2">
            <a:extLst>
              <a:ext uri="{FF2B5EF4-FFF2-40B4-BE49-F238E27FC236}">
                <a16:creationId xmlns:a16="http://schemas.microsoft.com/office/drawing/2014/main" id="{12A90FDE-F2D6-B694-B0A0-98894086E39C}"/>
              </a:ext>
            </a:extLst>
          </p:cNvPr>
          <p:cNvSpPr>
            <a:spLocks noGrp="1"/>
          </p:cNvSpPr>
          <p:nvPr>
            <p:ph type="sldNum" sz="quarter" idx="12"/>
          </p:nvPr>
        </p:nvSpPr>
        <p:spPr/>
        <p:txBody>
          <a:bodyPr/>
          <a:lstStyle/>
          <a:p>
            <a:fld id="{AFF0050B-9969-BF46-9824-52E5DA8D8191}" type="slidenum">
              <a:rPr lang="en-US" smtClean="0"/>
              <a:t>20</a:t>
            </a:fld>
            <a:endParaRPr lang="en-US"/>
          </a:p>
        </p:txBody>
      </p:sp>
      <p:sp>
        <p:nvSpPr>
          <p:cNvPr id="4" name="TextBox 3">
            <a:extLst>
              <a:ext uri="{FF2B5EF4-FFF2-40B4-BE49-F238E27FC236}">
                <a16:creationId xmlns:a16="http://schemas.microsoft.com/office/drawing/2014/main" id="{98F24238-E93E-DC2F-3104-0FF92F5E5E34}"/>
              </a:ext>
            </a:extLst>
          </p:cNvPr>
          <p:cNvSpPr txBox="1"/>
          <p:nvPr/>
        </p:nvSpPr>
        <p:spPr>
          <a:xfrm>
            <a:off x="1131570" y="1475988"/>
            <a:ext cx="9384030" cy="5062924"/>
          </a:xfrm>
          <a:prstGeom prst="rect">
            <a:avLst/>
          </a:prstGeom>
          <a:noFill/>
        </p:spPr>
        <p:txBody>
          <a:bodyPr wrap="square" rtlCol="0">
            <a:spAutoFit/>
          </a:bodyPr>
          <a:lstStyle/>
          <a:p>
            <a:pPr marL="285750" indent="-285750">
              <a:spcBef>
                <a:spcPts val="600"/>
              </a:spcBef>
              <a:spcAft>
                <a:spcPts val="600"/>
              </a:spcAft>
              <a:buFontTx/>
              <a:buChar char="-"/>
            </a:pPr>
            <a:r>
              <a:rPr lang="en-US" sz="2000" dirty="0">
                <a:hlinkClick r:id="rId3">
                  <a:extLst>
                    <a:ext uri="{A12FA001-AC4F-418D-AE19-62706E023703}">
                      <ahyp:hlinkClr xmlns:ahyp="http://schemas.microsoft.com/office/drawing/2018/hyperlinkcolor" val="tx"/>
                    </a:ext>
                  </a:extLst>
                </a:hlinkClick>
              </a:rPr>
              <a:t>EDI Data Hub | University of Calgary (ucalgary.ca)</a:t>
            </a:r>
            <a:endParaRPr lang="en-US" sz="2000" dirty="0"/>
          </a:p>
          <a:p>
            <a:pPr marL="285750" indent="-285750">
              <a:spcBef>
                <a:spcPts val="600"/>
              </a:spcBef>
              <a:spcAft>
                <a:spcPts val="600"/>
              </a:spcAft>
              <a:buFontTx/>
              <a:buChar char="-"/>
            </a:pPr>
            <a:r>
              <a:rPr lang="en-US" sz="2000" dirty="0">
                <a:hlinkClick r:id="rId4"/>
              </a:rPr>
              <a:t>Changing social norms is the key to addressing racism (environicsinstitute.org)</a:t>
            </a:r>
            <a:endParaRPr lang="en-US" sz="2000" dirty="0"/>
          </a:p>
          <a:p>
            <a:pPr marL="285750" indent="-285750">
              <a:spcBef>
                <a:spcPts val="600"/>
              </a:spcBef>
              <a:spcAft>
                <a:spcPts val="600"/>
              </a:spcAft>
              <a:buFontTx/>
              <a:buChar char="-"/>
            </a:pPr>
            <a:r>
              <a:rPr lang="en-US" sz="2000" dirty="0">
                <a:hlinkClick r:id="rId5">
                  <a:extLst>
                    <a:ext uri="{A12FA001-AC4F-418D-AE19-62706E023703}">
                      <ahyp:hlinkClr xmlns:ahyp="http://schemas.microsoft.com/office/drawing/2018/hyperlinkcolor" val="tx"/>
                    </a:ext>
                  </a:extLst>
                </a:hlinkClick>
              </a:rPr>
              <a:t>2020 Gender Social Norms Index (GSNI) | Human Development Reports (undp.org)</a:t>
            </a:r>
            <a:endParaRPr lang="en-US" sz="2000" dirty="0"/>
          </a:p>
          <a:p>
            <a:pPr marL="285750" indent="-285750">
              <a:spcBef>
                <a:spcPts val="600"/>
              </a:spcBef>
              <a:spcAft>
                <a:spcPts val="600"/>
              </a:spcAft>
              <a:buFontTx/>
              <a:buChar char="-"/>
            </a:pPr>
            <a:r>
              <a:rPr lang="en-US" sz="2000" dirty="0">
                <a:hlinkClick r:id="rId6">
                  <a:extLst>
                    <a:ext uri="{A12FA001-AC4F-418D-AE19-62706E023703}">
                      <ahyp:hlinkClr xmlns:ahyp="http://schemas.microsoft.com/office/drawing/2018/hyperlinkcolor" val="tx"/>
                    </a:ext>
                  </a:extLst>
                </a:hlinkClick>
              </a:rPr>
              <a:t>How to Advance Equity and Diversity in Your Research Team - Food from Thought</a:t>
            </a:r>
            <a:endParaRPr lang="en-US" sz="2000" dirty="0"/>
          </a:p>
          <a:p>
            <a:pPr marL="285750" indent="-285750">
              <a:spcBef>
                <a:spcPts val="600"/>
              </a:spcBef>
              <a:spcAft>
                <a:spcPts val="600"/>
              </a:spcAft>
              <a:buFontTx/>
              <a:buChar char="-"/>
            </a:pPr>
            <a:r>
              <a:rPr lang="en-US" sz="2000" dirty="0">
                <a:hlinkClick r:id="rId7"/>
              </a:rPr>
              <a:t>Research Design - Starting with IEDI-Informed Research Questions - Food from Thought</a:t>
            </a:r>
            <a:endParaRPr lang="en-US" sz="2000" dirty="0"/>
          </a:p>
          <a:p>
            <a:pPr marL="285750" indent="-285750">
              <a:spcBef>
                <a:spcPts val="600"/>
              </a:spcBef>
              <a:spcAft>
                <a:spcPts val="600"/>
              </a:spcAft>
              <a:buFontTx/>
              <a:buChar char="-"/>
            </a:pPr>
            <a:r>
              <a:rPr lang="en-US" sz="2000" dirty="0">
                <a:hlinkClick r:id="rId8">
                  <a:extLst>
                    <a:ext uri="{A12FA001-AC4F-418D-AE19-62706E023703}">
                      <ahyp:hlinkClr xmlns:ahyp="http://schemas.microsoft.com/office/drawing/2018/hyperlinkcolor" val="tx"/>
                    </a:ext>
                  </a:extLst>
                </a:hlinkClick>
              </a:rPr>
              <a:t>Reflections and Actions for Creating an Inclusive Research Environment (ucsd.edu)</a:t>
            </a:r>
            <a:endParaRPr lang="en-US" sz="2000" dirty="0"/>
          </a:p>
          <a:p>
            <a:pPr marL="285750" indent="-285750">
              <a:spcBef>
                <a:spcPts val="600"/>
              </a:spcBef>
              <a:spcAft>
                <a:spcPts val="600"/>
              </a:spcAft>
              <a:buFontTx/>
              <a:buChar char="-"/>
            </a:pPr>
            <a:r>
              <a:rPr lang="en-US" sz="2000" dirty="0">
                <a:hlinkClick r:id="rId9">
                  <a:extLst>
                    <a:ext uri="{A12FA001-AC4F-418D-AE19-62706E023703}">
                      <ahyp:hlinkClr xmlns:ahyp="http://schemas.microsoft.com/office/drawing/2018/hyperlinkcolor" val="tx"/>
                    </a:ext>
                  </a:extLst>
                </a:hlinkClick>
              </a:rPr>
              <a:t>Sex, Gender and Diversity - Research Design Questionnaire (foodfromthought.ca)</a:t>
            </a:r>
            <a:endParaRPr lang="en-US" sz="2000" dirty="0"/>
          </a:p>
          <a:p>
            <a:endParaRPr lang="en-US" dirty="0"/>
          </a:p>
        </p:txBody>
      </p:sp>
    </p:spTree>
    <p:extLst>
      <p:ext uri="{BB962C8B-B14F-4D97-AF65-F5344CB8AC3E}">
        <p14:creationId xmlns:p14="http://schemas.microsoft.com/office/powerpoint/2010/main" val="3229413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BD79-820E-0483-3ED5-8AF28783AC78}"/>
              </a:ext>
            </a:extLst>
          </p:cNvPr>
          <p:cNvSpPr>
            <a:spLocks noGrp="1"/>
          </p:cNvSpPr>
          <p:nvPr>
            <p:ph type="title"/>
          </p:nvPr>
        </p:nvSpPr>
        <p:spPr>
          <a:xfrm>
            <a:off x="838200" y="365125"/>
            <a:ext cx="10515600" cy="892175"/>
          </a:xfrm>
        </p:spPr>
        <p:txBody>
          <a:bodyPr/>
          <a:lstStyle/>
          <a:p>
            <a:r>
              <a:rPr lang="en-US" dirty="0"/>
              <a:t>Learning outcomes/Outline</a:t>
            </a:r>
          </a:p>
        </p:txBody>
      </p:sp>
      <p:sp>
        <p:nvSpPr>
          <p:cNvPr id="4" name="TextBox 3">
            <a:extLst>
              <a:ext uri="{FF2B5EF4-FFF2-40B4-BE49-F238E27FC236}">
                <a16:creationId xmlns:a16="http://schemas.microsoft.com/office/drawing/2014/main" id="{7834B842-A20E-19DE-617C-7CDAF55B9DBF}"/>
              </a:ext>
            </a:extLst>
          </p:cNvPr>
          <p:cNvSpPr txBox="1"/>
          <p:nvPr/>
        </p:nvSpPr>
        <p:spPr>
          <a:xfrm>
            <a:off x="1097281" y="1497374"/>
            <a:ext cx="4446269" cy="4247317"/>
          </a:xfrm>
          <a:prstGeom prst="rect">
            <a:avLst/>
          </a:prstGeom>
          <a:noFill/>
          <a:ln>
            <a:solidFill>
              <a:schemeClr val="accent1"/>
            </a:solidFill>
          </a:ln>
        </p:spPr>
        <p:txBody>
          <a:bodyPr wrap="square" rtlCol="0">
            <a:noAutofit/>
          </a:bodyPr>
          <a:lstStyle/>
          <a:p>
            <a:pPr>
              <a:spcBef>
                <a:spcPts val="600"/>
              </a:spcBef>
            </a:pPr>
            <a:r>
              <a:rPr lang="en-US" sz="2000" b="1" dirty="0"/>
              <a:t>1) Understand the Broader Social Context</a:t>
            </a:r>
          </a:p>
          <a:p>
            <a:pPr marL="285750" indent="-285750">
              <a:spcBef>
                <a:spcPts val="600"/>
              </a:spcBef>
              <a:buFont typeface="Arial" panose="020B0604020202020204" pitchFamily="34" charset="0"/>
              <a:buChar char="•"/>
            </a:pPr>
            <a:r>
              <a:rPr lang="en-US" sz="2000" dirty="0"/>
              <a:t>Meaning of “diverse team”</a:t>
            </a:r>
          </a:p>
          <a:p>
            <a:pPr marL="285750" indent="-285750">
              <a:spcBef>
                <a:spcPts val="600"/>
              </a:spcBef>
              <a:buFont typeface="Arial" panose="020B0604020202020204" pitchFamily="34" charset="0"/>
              <a:buChar char="•"/>
            </a:pPr>
            <a:r>
              <a:rPr lang="en-US" sz="2000" dirty="0"/>
              <a:t>Understand what is a diversity deficit and implications for research teams</a:t>
            </a:r>
          </a:p>
          <a:p>
            <a:pPr marL="285750" indent="-285750">
              <a:spcBef>
                <a:spcPts val="600"/>
              </a:spcBef>
              <a:buFont typeface="Arial" panose="020B0604020202020204" pitchFamily="34" charset="0"/>
              <a:buChar char="•"/>
            </a:pPr>
            <a:r>
              <a:rPr lang="en-US" sz="2000" dirty="0"/>
              <a:t>Knowledge about the benefits of diversity</a:t>
            </a:r>
          </a:p>
          <a:p>
            <a:pPr marL="285750" indent="-285750">
              <a:spcBef>
                <a:spcPts val="600"/>
              </a:spcBef>
              <a:buFont typeface="Arial" panose="020B0604020202020204" pitchFamily="34" charset="0"/>
              <a:buChar char="•"/>
            </a:pPr>
            <a:r>
              <a:rPr lang="en-US" sz="2000" dirty="0"/>
              <a:t>Knowledge about what impedes diversity</a:t>
            </a:r>
          </a:p>
          <a:p>
            <a:pPr marL="285750" indent="-285750">
              <a:spcBef>
                <a:spcPts val="600"/>
              </a:spcBef>
              <a:buFont typeface="Arial" panose="020B0604020202020204" pitchFamily="34" charset="0"/>
              <a:buChar char="•"/>
            </a:pPr>
            <a:endParaRPr lang="en-US" sz="2000" dirty="0"/>
          </a:p>
        </p:txBody>
      </p:sp>
      <p:sp>
        <p:nvSpPr>
          <p:cNvPr id="5" name="Slide Number Placeholder 4">
            <a:extLst>
              <a:ext uri="{FF2B5EF4-FFF2-40B4-BE49-F238E27FC236}">
                <a16:creationId xmlns:a16="http://schemas.microsoft.com/office/drawing/2014/main" id="{3E70B75D-130F-50F6-E4D3-4CE364B60618}"/>
              </a:ext>
            </a:extLst>
          </p:cNvPr>
          <p:cNvSpPr>
            <a:spLocks noGrp="1"/>
          </p:cNvSpPr>
          <p:nvPr>
            <p:ph type="sldNum" sz="quarter" idx="12"/>
          </p:nvPr>
        </p:nvSpPr>
        <p:spPr/>
        <p:txBody>
          <a:bodyPr/>
          <a:lstStyle/>
          <a:p>
            <a:fld id="{AFF0050B-9969-BF46-9824-52E5DA8D8191}" type="slidenum">
              <a:rPr lang="en-US" smtClean="0"/>
              <a:t>3</a:t>
            </a:fld>
            <a:endParaRPr lang="en-US"/>
          </a:p>
        </p:txBody>
      </p:sp>
      <p:sp>
        <p:nvSpPr>
          <p:cNvPr id="3" name="TextBox 2">
            <a:extLst>
              <a:ext uri="{FF2B5EF4-FFF2-40B4-BE49-F238E27FC236}">
                <a16:creationId xmlns:a16="http://schemas.microsoft.com/office/drawing/2014/main" id="{B5DBB4C5-0AF1-34EA-8988-F7D19E2664C3}"/>
              </a:ext>
            </a:extLst>
          </p:cNvPr>
          <p:cNvSpPr txBox="1"/>
          <p:nvPr/>
        </p:nvSpPr>
        <p:spPr>
          <a:xfrm>
            <a:off x="6447343" y="1497374"/>
            <a:ext cx="4647376" cy="4247317"/>
          </a:xfrm>
          <a:prstGeom prst="rect">
            <a:avLst/>
          </a:prstGeom>
          <a:noFill/>
          <a:ln>
            <a:solidFill>
              <a:schemeClr val="accent1"/>
            </a:solidFill>
          </a:ln>
        </p:spPr>
        <p:txBody>
          <a:bodyPr wrap="square" rtlCol="0">
            <a:noAutofit/>
          </a:bodyPr>
          <a:lstStyle/>
          <a:p>
            <a:pPr>
              <a:spcBef>
                <a:spcPts val="600"/>
              </a:spcBef>
            </a:pPr>
            <a:r>
              <a:rPr lang="en-US" sz="2000" b="1" dirty="0"/>
              <a:t>2) Knowledgeable about PI Actions  to Create an Inclusive Climate</a:t>
            </a:r>
          </a:p>
          <a:p>
            <a:pPr marL="285750" indent="-285750">
              <a:spcBef>
                <a:spcPts val="600"/>
              </a:spcBef>
              <a:buFont typeface="Arial" panose="020B0604020202020204" pitchFamily="34" charset="0"/>
              <a:buChar char="•"/>
            </a:pPr>
            <a:r>
              <a:rPr lang="en-US" sz="2000" dirty="0"/>
              <a:t>3-part Inclusion Strategy</a:t>
            </a:r>
          </a:p>
          <a:p>
            <a:pPr marL="285750" indent="-285750">
              <a:spcBef>
                <a:spcPts val="600"/>
              </a:spcBef>
              <a:buFont typeface="Arial" panose="020B0604020202020204" pitchFamily="34" charset="0"/>
              <a:buChar char="•"/>
            </a:pPr>
            <a:r>
              <a:rPr lang="en-US" sz="2000" dirty="0"/>
              <a:t>Why start with inclusion?</a:t>
            </a:r>
          </a:p>
          <a:p>
            <a:pPr marL="285750" indent="-285750">
              <a:spcBef>
                <a:spcPts val="600"/>
              </a:spcBef>
              <a:buFont typeface="Arial" panose="020B0604020202020204" pitchFamily="34" charset="0"/>
              <a:buChar char="•"/>
            </a:pPr>
            <a:r>
              <a:rPr lang="en-US" sz="2000" dirty="0"/>
              <a:t>Six Action Areas for inclusion</a:t>
            </a:r>
          </a:p>
          <a:p>
            <a:pPr marL="742950" lvl="1" indent="-285750">
              <a:spcBef>
                <a:spcPts val="600"/>
              </a:spcBef>
              <a:buFont typeface="Arial" panose="020B0604020202020204" pitchFamily="34" charset="0"/>
              <a:buChar char="•"/>
            </a:pPr>
            <a:r>
              <a:rPr lang="en-US" sz="2000" dirty="0"/>
              <a:t>Research</a:t>
            </a:r>
          </a:p>
          <a:p>
            <a:pPr marL="742950" lvl="1" indent="-285750">
              <a:spcBef>
                <a:spcPts val="600"/>
              </a:spcBef>
              <a:buFont typeface="Arial" panose="020B0604020202020204" pitchFamily="34" charset="0"/>
              <a:buChar char="•"/>
            </a:pPr>
            <a:r>
              <a:rPr lang="en-US" sz="2000" dirty="0"/>
              <a:t>Self-work</a:t>
            </a:r>
          </a:p>
          <a:p>
            <a:pPr marL="742950" lvl="1" indent="-285750">
              <a:spcBef>
                <a:spcPts val="600"/>
              </a:spcBef>
              <a:buFont typeface="Arial" panose="020B0604020202020204" pitchFamily="34" charset="0"/>
              <a:buChar char="•"/>
            </a:pPr>
            <a:r>
              <a:rPr lang="en-US" sz="2000" dirty="0"/>
              <a:t>Training</a:t>
            </a:r>
          </a:p>
          <a:p>
            <a:pPr marL="742950" lvl="1" indent="-285750">
              <a:spcBef>
                <a:spcPts val="600"/>
              </a:spcBef>
              <a:buFont typeface="Arial" panose="020B0604020202020204" pitchFamily="34" charset="0"/>
              <a:buChar char="•"/>
            </a:pPr>
            <a:r>
              <a:rPr lang="en-US" sz="2000" dirty="0"/>
              <a:t>Inclusive climate best practices</a:t>
            </a:r>
          </a:p>
          <a:p>
            <a:pPr marL="742950" lvl="1" indent="-285750">
              <a:spcBef>
                <a:spcPts val="600"/>
              </a:spcBef>
              <a:buFont typeface="Arial" panose="020B0604020202020204" pitchFamily="34" charset="0"/>
              <a:buChar char="•"/>
            </a:pPr>
            <a:r>
              <a:rPr lang="en-US" sz="2000" dirty="0"/>
              <a:t>Engage social issues</a:t>
            </a:r>
          </a:p>
          <a:p>
            <a:pPr marL="742950" lvl="1" indent="-285750">
              <a:spcBef>
                <a:spcPts val="600"/>
              </a:spcBef>
              <a:buFont typeface="Arial" panose="020B0604020202020204" pitchFamily="34" charset="0"/>
              <a:buChar char="•"/>
            </a:pPr>
            <a:r>
              <a:rPr lang="en-US" sz="2000" dirty="0"/>
              <a:t>IEDI Research (re)design</a:t>
            </a:r>
          </a:p>
          <a:p>
            <a:pPr marL="742950" lvl="1" indent="-285750">
              <a:spcBef>
                <a:spcPts val="600"/>
              </a:spcBef>
              <a:buFont typeface="Arial" panose="020B0604020202020204" pitchFamily="34" charset="0"/>
              <a:buChar char="•"/>
            </a:pPr>
            <a:endParaRPr lang="en-US" sz="2000" dirty="0"/>
          </a:p>
          <a:p>
            <a:pPr marL="742950" lvl="1" indent="-285750">
              <a:spcBef>
                <a:spcPts val="600"/>
              </a:spcBef>
              <a:buFont typeface="Arial" panose="020B0604020202020204" pitchFamily="34" charset="0"/>
              <a:buChar char="•"/>
            </a:pPr>
            <a:endParaRPr lang="en-US" sz="2000" dirty="0"/>
          </a:p>
          <a:p>
            <a:pPr marL="742950" lvl="1" indent="-285750">
              <a:spcBef>
                <a:spcPts val="600"/>
              </a:spcBef>
              <a:buFont typeface="Arial" panose="020B0604020202020204" pitchFamily="34" charset="0"/>
              <a:buChar char="•"/>
            </a:pPr>
            <a:endParaRPr lang="en-US" sz="2000" dirty="0"/>
          </a:p>
          <a:p>
            <a:pPr marL="285750" indent="-285750">
              <a:spcBef>
                <a:spcPts val="600"/>
              </a:spcBef>
              <a:buFont typeface="Arial" panose="020B0604020202020204" pitchFamily="34" charset="0"/>
              <a:buChar char="•"/>
            </a:pPr>
            <a:endParaRPr lang="en-US" sz="2000" dirty="0"/>
          </a:p>
          <a:p>
            <a:pPr marL="285750" indent="-285750">
              <a:spcBef>
                <a:spcPts val="600"/>
              </a:spcBef>
              <a:buFont typeface="Arial" panose="020B0604020202020204" pitchFamily="34" charset="0"/>
              <a:buChar char="•"/>
            </a:pPr>
            <a:endParaRPr lang="en-US" sz="2000" dirty="0"/>
          </a:p>
        </p:txBody>
      </p:sp>
    </p:spTree>
    <p:extLst>
      <p:ext uri="{BB962C8B-B14F-4D97-AF65-F5344CB8AC3E}">
        <p14:creationId xmlns:p14="http://schemas.microsoft.com/office/powerpoint/2010/main" val="1535940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4097A-80C8-9482-CCC2-F56A8ED5B972}"/>
              </a:ext>
            </a:extLst>
          </p:cNvPr>
          <p:cNvSpPr>
            <a:spLocks noGrp="1"/>
          </p:cNvSpPr>
          <p:nvPr>
            <p:ph type="title"/>
          </p:nvPr>
        </p:nvSpPr>
        <p:spPr>
          <a:xfrm>
            <a:off x="840105" y="365125"/>
            <a:ext cx="4511040" cy="1325563"/>
          </a:xfrm>
        </p:spPr>
        <p:txBody>
          <a:bodyPr/>
          <a:lstStyle/>
          <a:p>
            <a:r>
              <a:rPr lang="en-US" dirty="0"/>
              <a:t>What’s not covered?</a:t>
            </a:r>
          </a:p>
        </p:txBody>
      </p:sp>
      <p:sp>
        <p:nvSpPr>
          <p:cNvPr id="3" name="Slide Number Placeholder 2">
            <a:extLst>
              <a:ext uri="{FF2B5EF4-FFF2-40B4-BE49-F238E27FC236}">
                <a16:creationId xmlns:a16="http://schemas.microsoft.com/office/drawing/2014/main" id="{D419051B-AA83-EB91-AB3D-9B6F29EA08B0}"/>
              </a:ext>
            </a:extLst>
          </p:cNvPr>
          <p:cNvSpPr>
            <a:spLocks noGrp="1"/>
          </p:cNvSpPr>
          <p:nvPr>
            <p:ph type="sldNum" sz="quarter" idx="12"/>
          </p:nvPr>
        </p:nvSpPr>
        <p:spPr/>
        <p:txBody>
          <a:bodyPr/>
          <a:lstStyle/>
          <a:p>
            <a:fld id="{AFF0050B-9969-BF46-9824-52E5DA8D8191}" type="slidenum">
              <a:rPr lang="en-US" smtClean="0"/>
              <a:t>4</a:t>
            </a:fld>
            <a:endParaRPr lang="en-US"/>
          </a:p>
        </p:txBody>
      </p:sp>
      <p:sp>
        <p:nvSpPr>
          <p:cNvPr id="4" name="TextBox 3">
            <a:extLst>
              <a:ext uri="{FF2B5EF4-FFF2-40B4-BE49-F238E27FC236}">
                <a16:creationId xmlns:a16="http://schemas.microsoft.com/office/drawing/2014/main" id="{BDAC7608-A2D5-D48F-3534-131A52F9B2BF}"/>
              </a:ext>
            </a:extLst>
          </p:cNvPr>
          <p:cNvSpPr txBox="1"/>
          <p:nvPr/>
        </p:nvSpPr>
        <p:spPr>
          <a:xfrm>
            <a:off x="5269231" y="365125"/>
            <a:ext cx="5825490" cy="6170920"/>
          </a:xfrm>
          <a:prstGeom prst="rect">
            <a:avLst/>
          </a:prstGeom>
          <a:noFill/>
        </p:spPr>
        <p:txBody>
          <a:bodyPr wrap="square" rtlCol="0">
            <a:spAutoFit/>
          </a:bodyPr>
          <a:lstStyle/>
          <a:p>
            <a:pPr>
              <a:spcBef>
                <a:spcPts val="600"/>
              </a:spcBef>
              <a:spcAft>
                <a:spcPts val="600"/>
              </a:spcAft>
            </a:pPr>
            <a:r>
              <a:rPr lang="en-US" sz="4400" dirty="0"/>
              <a:t>Why not?</a:t>
            </a:r>
          </a:p>
          <a:p>
            <a:pPr marL="742950" lvl="1" indent="-285750">
              <a:spcBef>
                <a:spcPts val="1200"/>
              </a:spcBef>
              <a:spcAft>
                <a:spcPts val="1200"/>
              </a:spcAft>
              <a:buFont typeface="Arial" panose="020B0604020202020204" pitchFamily="34" charset="0"/>
              <a:buChar char="•"/>
            </a:pPr>
            <a:r>
              <a:rPr lang="en-US" sz="2000" dirty="0"/>
              <a:t>I work in the Research Services Office. FASR and DHR have the lead on supporting faculty and staff recruitment and hiring.</a:t>
            </a:r>
          </a:p>
          <a:p>
            <a:pPr marL="742950" lvl="1" indent="-285750">
              <a:spcBef>
                <a:spcPts val="1200"/>
              </a:spcBef>
              <a:spcAft>
                <a:spcPts val="1200"/>
              </a:spcAft>
              <a:buFont typeface="Arial" panose="020B0604020202020204" pitchFamily="34" charset="0"/>
              <a:buChar char="•"/>
            </a:pPr>
            <a:r>
              <a:rPr lang="en-US" sz="2000" dirty="0"/>
              <a:t>My focus will be on how PIs can build a culture of inclusion that is more likely to retain and promote career advancement for all people.</a:t>
            </a:r>
          </a:p>
          <a:p>
            <a:pPr marL="742950" lvl="1" indent="-285750">
              <a:spcBef>
                <a:spcPts val="1200"/>
              </a:spcBef>
              <a:spcAft>
                <a:spcPts val="1200"/>
              </a:spcAft>
              <a:buFont typeface="Arial" panose="020B0604020202020204" pitchFamily="34" charset="0"/>
              <a:buChar char="•"/>
            </a:pPr>
            <a:r>
              <a:rPr lang="en-US" sz="2000" dirty="0"/>
              <a:t>Some teams are already diverse, but PIs may not be conscious of how to sustain diversity and benefit from diversity in terms of research innovation.</a:t>
            </a:r>
          </a:p>
          <a:p>
            <a:pPr>
              <a:spcBef>
                <a:spcPts val="600"/>
              </a:spcBef>
              <a:spcAft>
                <a:spcPts val="600"/>
              </a:spcAft>
            </a:pPr>
            <a:endParaRPr lang="en-US" dirty="0"/>
          </a:p>
          <a:p>
            <a:endParaRPr lang="en-US" dirty="0"/>
          </a:p>
        </p:txBody>
      </p:sp>
      <p:sp>
        <p:nvSpPr>
          <p:cNvPr id="5" name="TextBox 4">
            <a:extLst>
              <a:ext uri="{FF2B5EF4-FFF2-40B4-BE49-F238E27FC236}">
                <a16:creationId xmlns:a16="http://schemas.microsoft.com/office/drawing/2014/main" id="{C062AC2F-D0E8-984E-6084-02D3D5AAB985}"/>
              </a:ext>
            </a:extLst>
          </p:cNvPr>
          <p:cNvSpPr txBox="1"/>
          <p:nvPr/>
        </p:nvSpPr>
        <p:spPr>
          <a:xfrm>
            <a:off x="1097280" y="2114550"/>
            <a:ext cx="3680460" cy="1477328"/>
          </a:xfrm>
          <a:prstGeom prst="rect">
            <a:avLst/>
          </a:prstGeom>
          <a:noFill/>
        </p:spPr>
        <p:txBody>
          <a:bodyPr wrap="square" rtlCol="0">
            <a:spAutoFit/>
          </a:bodyPr>
          <a:lstStyle/>
          <a:p>
            <a:r>
              <a:rPr lang="en-US" sz="1800" dirty="0"/>
              <a:t>NOT COVERED </a:t>
            </a:r>
            <a:r>
              <a:rPr lang="en-US" dirty="0"/>
              <a:t>in my presentation</a:t>
            </a:r>
            <a:r>
              <a:rPr lang="en-US" sz="1800" dirty="0"/>
              <a:t> </a:t>
            </a:r>
          </a:p>
          <a:p>
            <a:endParaRPr lang="en-US" dirty="0"/>
          </a:p>
          <a:p>
            <a:r>
              <a:rPr lang="en-US" sz="1800" dirty="0"/>
              <a:t>Recruitment and Hiring</a:t>
            </a:r>
          </a:p>
          <a:p>
            <a:endParaRPr lang="en-US" dirty="0"/>
          </a:p>
        </p:txBody>
      </p:sp>
    </p:spTree>
    <p:extLst>
      <p:ext uri="{BB962C8B-B14F-4D97-AF65-F5344CB8AC3E}">
        <p14:creationId xmlns:p14="http://schemas.microsoft.com/office/powerpoint/2010/main" val="1448827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5A619-DD1C-BE98-7B21-14D3E253F54D}"/>
              </a:ext>
            </a:extLst>
          </p:cNvPr>
          <p:cNvSpPr>
            <a:spLocks noGrp="1"/>
          </p:cNvSpPr>
          <p:nvPr>
            <p:ph type="title"/>
          </p:nvPr>
        </p:nvSpPr>
        <p:spPr/>
        <p:txBody>
          <a:bodyPr/>
          <a:lstStyle/>
          <a:p>
            <a:r>
              <a:rPr lang="en-US" dirty="0"/>
              <a:t>What is a diverse team?</a:t>
            </a:r>
          </a:p>
        </p:txBody>
      </p:sp>
      <p:sp>
        <p:nvSpPr>
          <p:cNvPr id="3" name="TextBox 2">
            <a:extLst>
              <a:ext uri="{FF2B5EF4-FFF2-40B4-BE49-F238E27FC236}">
                <a16:creationId xmlns:a16="http://schemas.microsoft.com/office/drawing/2014/main" id="{D7125B8D-0D62-01E3-91AE-C9D073686D74}"/>
              </a:ext>
            </a:extLst>
          </p:cNvPr>
          <p:cNvSpPr txBox="1"/>
          <p:nvPr/>
        </p:nvSpPr>
        <p:spPr>
          <a:xfrm>
            <a:off x="1099751" y="2261287"/>
            <a:ext cx="4201298" cy="3600986"/>
          </a:xfrm>
          <a:prstGeom prst="rect">
            <a:avLst/>
          </a:prstGeom>
          <a:noFill/>
          <a:ln>
            <a:solidFill>
              <a:schemeClr val="accent1"/>
            </a:solidFill>
          </a:ln>
        </p:spPr>
        <p:txBody>
          <a:bodyPr wrap="square" rtlCol="0" anchor="ctr" anchorCtr="1">
            <a:noAutofit/>
          </a:bodyPr>
          <a:lstStyle/>
          <a:p>
            <a:pPr algn="ctr"/>
            <a:r>
              <a:rPr lang="en-US" sz="2400" b="1" i="0" dirty="0">
                <a:solidFill>
                  <a:srgbClr val="2C2727"/>
                </a:solidFill>
                <a:effectLst/>
                <a:latin typeface="Lato" panose="020F0502020204030203" pitchFamily="34" charset="0"/>
              </a:rPr>
              <a:t>Identity diversity </a:t>
            </a:r>
            <a:r>
              <a:rPr lang="en-US" sz="2400" b="0" i="0" dirty="0">
                <a:solidFill>
                  <a:srgbClr val="2C2727"/>
                </a:solidFill>
                <a:effectLst/>
                <a:latin typeface="Lato" panose="020F0502020204030203" pitchFamily="34" charset="0"/>
              </a:rPr>
              <a:t>refers to the individual identities of team members related to gender, ethnicity, race, sexual orientation, indigeneity, language, age, socio-economic background, etc.</a:t>
            </a:r>
            <a:endParaRPr lang="en-US" dirty="0"/>
          </a:p>
        </p:txBody>
      </p:sp>
      <p:sp>
        <p:nvSpPr>
          <p:cNvPr id="5" name="TextBox 4">
            <a:extLst>
              <a:ext uri="{FF2B5EF4-FFF2-40B4-BE49-F238E27FC236}">
                <a16:creationId xmlns:a16="http://schemas.microsoft.com/office/drawing/2014/main" id="{387DDFD0-148B-233A-D977-FC88E701A642}"/>
              </a:ext>
            </a:extLst>
          </p:cNvPr>
          <p:cNvSpPr txBox="1"/>
          <p:nvPr/>
        </p:nvSpPr>
        <p:spPr>
          <a:xfrm>
            <a:off x="6685005" y="2300747"/>
            <a:ext cx="4003589" cy="3508653"/>
          </a:xfrm>
          <a:prstGeom prst="rect">
            <a:avLst/>
          </a:prstGeom>
          <a:noFill/>
          <a:ln>
            <a:solidFill>
              <a:schemeClr val="accent1"/>
            </a:solidFill>
          </a:ln>
        </p:spPr>
        <p:txBody>
          <a:bodyPr wrap="square" anchor="ctr" anchorCtr="1">
            <a:noAutofit/>
          </a:bodyPr>
          <a:lstStyle/>
          <a:p>
            <a:pPr algn="ctr"/>
            <a:r>
              <a:rPr lang="en-US" sz="2400" b="1" i="0" dirty="0">
                <a:solidFill>
                  <a:srgbClr val="2C2727"/>
                </a:solidFill>
                <a:effectLst/>
                <a:latin typeface="Lato" panose="020F0502020204030203" pitchFamily="34" charset="0"/>
              </a:rPr>
              <a:t>Disciplinary diversity </a:t>
            </a:r>
            <a:r>
              <a:rPr lang="en-US" sz="2400" b="0" i="0" dirty="0">
                <a:solidFill>
                  <a:srgbClr val="2C2727"/>
                </a:solidFill>
                <a:effectLst/>
                <a:latin typeface="Lato" panose="020F0502020204030203" pitchFamily="34" charset="0"/>
              </a:rPr>
              <a:t>refers to the training and expertise of team members, such as mechanical engineering, psychology, marketing, technology instruction, etc.</a:t>
            </a:r>
            <a:endParaRPr lang="en-US" b="0" i="0" dirty="0">
              <a:solidFill>
                <a:srgbClr val="2C2727"/>
              </a:solidFill>
              <a:effectLst/>
              <a:latin typeface="Lato" panose="020F0502020204030203" pitchFamily="34" charset="0"/>
            </a:endParaRPr>
          </a:p>
        </p:txBody>
      </p:sp>
      <p:cxnSp>
        <p:nvCxnSpPr>
          <p:cNvPr id="7" name="Straight Arrow Connector 6">
            <a:extLst>
              <a:ext uri="{FF2B5EF4-FFF2-40B4-BE49-F238E27FC236}">
                <a16:creationId xmlns:a16="http://schemas.microsoft.com/office/drawing/2014/main" id="{20A7DCB1-3CD4-3BDC-CB91-BD64A1F847DC}"/>
              </a:ext>
            </a:extLst>
          </p:cNvPr>
          <p:cNvCxnSpPr/>
          <p:nvPr/>
        </p:nvCxnSpPr>
        <p:spPr>
          <a:xfrm>
            <a:off x="5609968" y="3694670"/>
            <a:ext cx="951470" cy="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3E7FEF6F-E906-DDEE-10A9-86735AB029E3}"/>
              </a:ext>
            </a:extLst>
          </p:cNvPr>
          <p:cNvSpPr>
            <a:spLocks noGrp="1"/>
          </p:cNvSpPr>
          <p:nvPr>
            <p:ph type="sldNum" sz="quarter" idx="12"/>
          </p:nvPr>
        </p:nvSpPr>
        <p:spPr/>
        <p:txBody>
          <a:bodyPr/>
          <a:lstStyle/>
          <a:p>
            <a:fld id="{AFF0050B-9969-BF46-9824-52E5DA8D8191}" type="slidenum">
              <a:rPr lang="en-US" smtClean="0"/>
              <a:t>5</a:t>
            </a:fld>
            <a:endParaRPr lang="en-US"/>
          </a:p>
        </p:txBody>
      </p:sp>
    </p:spTree>
    <p:extLst>
      <p:ext uri="{BB962C8B-B14F-4D97-AF65-F5344CB8AC3E}">
        <p14:creationId xmlns:p14="http://schemas.microsoft.com/office/powerpoint/2010/main" val="2843482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CE358F-4F03-1017-8A1F-67CDBB909A1A}"/>
              </a:ext>
            </a:extLst>
          </p:cNvPr>
          <p:cNvSpPr>
            <a:spLocks noGrp="1"/>
          </p:cNvSpPr>
          <p:nvPr>
            <p:ph type="title"/>
          </p:nvPr>
        </p:nvSpPr>
        <p:spPr>
          <a:xfrm>
            <a:off x="447191" y="546735"/>
            <a:ext cx="4818888" cy="1481328"/>
          </a:xfrm>
        </p:spPr>
        <p:txBody>
          <a:bodyPr vert="horz" lIns="91440" tIns="45720" rIns="91440" bIns="45720" rtlCol="0" anchor="b">
            <a:normAutofit/>
          </a:bodyPr>
          <a:lstStyle/>
          <a:p>
            <a:r>
              <a:rPr lang="en-US" sz="5000" kern="1200" dirty="0">
                <a:solidFill>
                  <a:schemeClr val="tx1"/>
                </a:solidFill>
                <a:latin typeface="+mj-lt"/>
                <a:ea typeface="+mj-ea"/>
                <a:cs typeface="+mj-cs"/>
              </a:rPr>
              <a:t>Diversity Deficits</a:t>
            </a:r>
          </a:p>
        </p:txBody>
      </p:sp>
      <p:sp>
        <p:nvSpPr>
          <p:cNvPr id="15"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973CCE3-B967-7737-0044-7507BF7487ED}"/>
              </a:ext>
            </a:extLst>
          </p:cNvPr>
          <p:cNvSpPr txBox="1"/>
          <p:nvPr/>
        </p:nvSpPr>
        <p:spPr>
          <a:xfrm>
            <a:off x="477506" y="2735961"/>
            <a:ext cx="4818888" cy="3620389"/>
          </a:xfrm>
          <a:prstGeom prst="rect">
            <a:avLst/>
          </a:prstGeom>
        </p:spPr>
        <p:txBody>
          <a:bodyPr vert="horz" lIns="91440" tIns="45720" rIns="91440" bIns="45720" rtlCol="0" anchor="t">
            <a:normAutofit fontScale="77500" lnSpcReduction="20000"/>
          </a:bodyPr>
          <a:lstStyle/>
          <a:p>
            <a:pPr marL="0" marR="0" indent="-228600">
              <a:lnSpc>
                <a:spcPct val="90000"/>
              </a:lnSpc>
              <a:spcBef>
                <a:spcPts val="1200"/>
              </a:spcBef>
              <a:spcAft>
                <a:spcPts val="600"/>
              </a:spcAft>
              <a:buFont typeface="Arial" panose="020B0604020202020204" pitchFamily="34" charset="0"/>
              <a:buChar char="•"/>
            </a:pPr>
            <a:r>
              <a:rPr lang="en-US" sz="2900" dirty="0"/>
              <a:t>Composition of the Canadian population (2016 Census) vs that of faculty, staff, and students</a:t>
            </a:r>
          </a:p>
          <a:p>
            <a:pPr marL="0" marR="0" indent="-228600">
              <a:lnSpc>
                <a:spcPct val="90000"/>
              </a:lnSpc>
              <a:spcBef>
                <a:spcPts val="1200"/>
              </a:spcBef>
              <a:spcAft>
                <a:spcPts val="600"/>
              </a:spcAft>
              <a:buFont typeface="Arial" panose="020B0604020202020204" pitchFamily="34" charset="0"/>
              <a:buChar char="•"/>
            </a:pPr>
            <a:r>
              <a:rPr lang="en-US" sz="2900" dirty="0"/>
              <a:t>Example – University of Calgary</a:t>
            </a:r>
          </a:p>
          <a:p>
            <a:pPr marL="0" marR="0" indent="-228600">
              <a:lnSpc>
                <a:spcPct val="90000"/>
              </a:lnSpc>
              <a:spcBef>
                <a:spcPts val="1200"/>
              </a:spcBef>
              <a:spcAft>
                <a:spcPts val="600"/>
              </a:spcAft>
              <a:buFont typeface="Arial" panose="020B0604020202020204" pitchFamily="34" charset="0"/>
              <a:buChar char="•"/>
            </a:pPr>
            <a:r>
              <a:rPr lang="en-US" sz="2900" dirty="0"/>
              <a:t>Note significant deficits for persons with disabilities, Indigenous peoples, members of racialized groups, and women.</a:t>
            </a:r>
          </a:p>
          <a:p>
            <a:pPr marL="0" marR="0" indent="-228600">
              <a:lnSpc>
                <a:spcPct val="90000"/>
              </a:lnSpc>
              <a:spcBef>
                <a:spcPts val="0"/>
              </a:spcBef>
              <a:spcAft>
                <a:spcPts val="600"/>
              </a:spcAft>
              <a:buFont typeface="Arial" panose="020B0604020202020204" pitchFamily="34" charset="0"/>
              <a:buChar char="•"/>
            </a:pPr>
            <a:endParaRPr lang="en-US" sz="2200" dirty="0"/>
          </a:p>
          <a:p>
            <a:pPr marR="0">
              <a:lnSpc>
                <a:spcPct val="90000"/>
              </a:lnSpc>
              <a:spcBef>
                <a:spcPts val="0"/>
              </a:spcBef>
              <a:spcAft>
                <a:spcPts val="600"/>
              </a:spcAft>
            </a:pPr>
            <a:endParaRPr lang="en-US" sz="2200" dirty="0"/>
          </a:p>
          <a:p>
            <a:pPr marR="0">
              <a:lnSpc>
                <a:spcPct val="90000"/>
              </a:lnSpc>
              <a:spcBef>
                <a:spcPts val="0"/>
              </a:spcBef>
              <a:spcAft>
                <a:spcPts val="600"/>
              </a:spcAft>
            </a:pPr>
            <a:endParaRPr lang="en-US" sz="2200" dirty="0"/>
          </a:p>
          <a:p>
            <a:pPr marL="0" marR="0" indent="-228600">
              <a:lnSpc>
                <a:spcPct val="90000"/>
              </a:lnSpc>
              <a:spcBef>
                <a:spcPts val="0"/>
              </a:spcBef>
              <a:spcAft>
                <a:spcPts val="600"/>
              </a:spcAft>
              <a:buFont typeface="Arial" panose="020B0604020202020204" pitchFamily="34" charset="0"/>
              <a:buChar char="•"/>
            </a:pPr>
            <a:r>
              <a:rPr lang="en-US" sz="1500" dirty="0">
                <a:hlinkClick r:id="rId3"/>
              </a:rPr>
              <a:t>EDI Data Hub | University of Calgary (ucalgary.ca)</a:t>
            </a:r>
            <a:endParaRPr lang="en-US" sz="1500" dirty="0"/>
          </a:p>
          <a:p>
            <a:pPr marL="0" marR="0" indent="-228600">
              <a:lnSpc>
                <a:spcPct val="90000"/>
              </a:lnSpc>
              <a:spcBef>
                <a:spcPts val="0"/>
              </a:spcBef>
              <a:spcAft>
                <a:spcPts val="600"/>
              </a:spcAft>
              <a:buFont typeface="Arial" panose="020B0604020202020204" pitchFamily="34" charset="0"/>
              <a:buChar char="•"/>
            </a:pPr>
            <a:endParaRPr lang="en-US" sz="2200" dirty="0"/>
          </a:p>
        </p:txBody>
      </p:sp>
      <p:pic>
        <p:nvPicPr>
          <p:cNvPr id="5" name="Picture 4">
            <a:extLst>
              <a:ext uri="{FF2B5EF4-FFF2-40B4-BE49-F238E27FC236}">
                <a16:creationId xmlns:a16="http://schemas.microsoft.com/office/drawing/2014/main" id="{2B496397-5CDD-24F6-8467-3E7B5DE2694E}"/>
              </a:ext>
            </a:extLst>
          </p:cNvPr>
          <p:cNvPicPr>
            <a:picLocks noChangeAspect="1"/>
          </p:cNvPicPr>
          <p:nvPr/>
        </p:nvPicPr>
        <p:blipFill>
          <a:blip r:embed="rId4"/>
          <a:stretch>
            <a:fillRect/>
          </a:stretch>
        </p:blipFill>
        <p:spPr>
          <a:xfrm>
            <a:off x="5931243" y="54864"/>
            <a:ext cx="5325762" cy="6605922"/>
          </a:xfrm>
          <a:prstGeom prst="rect">
            <a:avLst/>
          </a:prstGeom>
        </p:spPr>
      </p:pic>
      <p:sp>
        <p:nvSpPr>
          <p:cNvPr id="6" name="Slide Number Placeholder 5">
            <a:extLst>
              <a:ext uri="{FF2B5EF4-FFF2-40B4-BE49-F238E27FC236}">
                <a16:creationId xmlns:a16="http://schemas.microsoft.com/office/drawing/2014/main" id="{5264D56F-8B88-DE4D-7E9D-932395BAB63A}"/>
              </a:ext>
            </a:extLst>
          </p:cNvPr>
          <p:cNvSpPr>
            <a:spLocks noGrp="1"/>
          </p:cNvSpPr>
          <p:nvPr>
            <p:ph type="sldNum" sz="quarter" idx="12"/>
          </p:nvPr>
        </p:nvSpPr>
        <p:spPr/>
        <p:txBody>
          <a:bodyPr/>
          <a:lstStyle/>
          <a:p>
            <a:fld id="{AFF0050B-9969-BF46-9824-52E5DA8D8191}" type="slidenum">
              <a:rPr lang="en-US" smtClean="0"/>
              <a:t>6</a:t>
            </a:fld>
            <a:endParaRPr lang="en-US"/>
          </a:p>
        </p:txBody>
      </p:sp>
    </p:spTree>
    <p:extLst>
      <p:ext uri="{BB962C8B-B14F-4D97-AF65-F5344CB8AC3E}">
        <p14:creationId xmlns:p14="http://schemas.microsoft.com/office/powerpoint/2010/main" val="1860102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BD79-820E-0483-3ED5-8AF28783AC78}"/>
              </a:ext>
            </a:extLst>
          </p:cNvPr>
          <p:cNvSpPr>
            <a:spLocks noGrp="1"/>
          </p:cNvSpPr>
          <p:nvPr>
            <p:ph type="title"/>
          </p:nvPr>
        </p:nvSpPr>
        <p:spPr/>
        <p:txBody>
          <a:bodyPr/>
          <a:lstStyle/>
          <a:p>
            <a:r>
              <a:rPr lang="en-US" dirty="0"/>
              <a:t>Why is it important to cultivate diversity?</a:t>
            </a:r>
          </a:p>
        </p:txBody>
      </p:sp>
      <p:sp>
        <p:nvSpPr>
          <p:cNvPr id="4" name="TextBox 3">
            <a:extLst>
              <a:ext uri="{FF2B5EF4-FFF2-40B4-BE49-F238E27FC236}">
                <a16:creationId xmlns:a16="http://schemas.microsoft.com/office/drawing/2014/main" id="{7834B842-A20E-19DE-617C-7CDAF55B9DBF}"/>
              </a:ext>
            </a:extLst>
          </p:cNvPr>
          <p:cNvSpPr txBox="1"/>
          <p:nvPr/>
        </p:nvSpPr>
        <p:spPr>
          <a:xfrm>
            <a:off x="2104767" y="1690688"/>
            <a:ext cx="7982465" cy="4524315"/>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2000" dirty="0"/>
              <a:t>Fairness, equity, and human rights</a:t>
            </a:r>
          </a:p>
          <a:p>
            <a:pPr marL="285750" indent="-285750">
              <a:spcBef>
                <a:spcPts val="600"/>
              </a:spcBef>
              <a:buFont typeface="Arial" panose="020B0604020202020204" pitchFamily="34" charset="0"/>
              <a:buChar char="•"/>
            </a:pPr>
            <a:r>
              <a:rPr lang="en-US" sz="2000" dirty="0"/>
              <a:t>Knowledge, skills, and insights</a:t>
            </a:r>
          </a:p>
          <a:p>
            <a:pPr marL="285750" indent="-285750">
              <a:spcBef>
                <a:spcPts val="600"/>
              </a:spcBef>
              <a:buFont typeface="Arial" panose="020B0604020202020204" pitchFamily="34" charset="0"/>
              <a:buChar char="•"/>
            </a:pPr>
            <a:r>
              <a:rPr lang="en-US" sz="2000" dirty="0"/>
              <a:t>Creativity and innovation</a:t>
            </a:r>
          </a:p>
          <a:p>
            <a:pPr marL="285750" indent="-285750">
              <a:spcBef>
                <a:spcPts val="600"/>
              </a:spcBef>
              <a:buFont typeface="Arial" panose="020B0604020202020204" pitchFamily="34" charset="0"/>
              <a:buChar char="•"/>
            </a:pPr>
            <a:r>
              <a:rPr lang="en-US" sz="2000" dirty="0"/>
              <a:t>Problem-solving</a:t>
            </a:r>
          </a:p>
          <a:p>
            <a:pPr marL="285750" indent="-285750">
              <a:spcBef>
                <a:spcPts val="600"/>
              </a:spcBef>
              <a:buFont typeface="Arial" panose="020B0604020202020204" pitchFamily="34" charset="0"/>
              <a:buChar char="•"/>
            </a:pPr>
            <a:r>
              <a:rPr lang="en-US" sz="2000" dirty="0"/>
              <a:t>Reputation</a:t>
            </a:r>
          </a:p>
          <a:p>
            <a:pPr marL="285750" indent="-285750">
              <a:spcBef>
                <a:spcPts val="600"/>
              </a:spcBef>
              <a:buFont typeface="Arial" panose="020B0604020202020204" pitchFamily="34" charset="0"/>
              <a:buChar char="•"/>
            </a:pPr>
            <a:r>
              <a:rPr lang="en-US" sz="2000" dirty="0"/>
              <a:t>Talent pool</a:t>
            </a:r>
          </a:p>
          <a:p>
            <a:pPr marL="285750" indent="-285750">
              <a:spcBef>
                <a:spcPts val="600"/>
              </a:spcBef>
              <a:buFont typeface="Arial" panose="020B0604020202020204" pitchFamily="34" charset="0"/>
              <a:buChar char="•"/>
            </a:pPr>
            <a:r>
              <a:rPr lang="en-US" sz="2000" dirty="0"/>
              <a:t>Employee engagement</a:t>
            </a:r>
          </a:p>
          <a:p>
            <a:pPr marL="285750" indent="-285750">
              <a:spcBef>
                <a:spcPts val="600"/>
              </a:spcBef>
              <a:buFont typeface="Arial" panose="020B0604020202020204" pitchFamily="34" charset="0"/>
              <a:buChar char="•"/>
            </a:pPr>
            <a:r>
              <a:rPr lang="en-US" sz="2000" dirty="0"/>
              <a:t>Employee retention</a:t>
            </a:r>
          </a:p>
          <a:p>
            <a:pPr marL="285750" indent="-285750">
              <a:spcBef>
                <a:spcPts val="600"/>
              </a:spcBef>
              <a:buFont typeface="Arial" panose="020B0604020202020204" pitchFamily="34" charset="0"/>
              <a:buChar char="•"/>
            </a:pPr>
            <a:r>
              <a:rPr lang="en-US" sz="2000" dirty="0"/>
              <a:t>Morale and productivity</a:t>
            </a:r>
          </a:p>
          <a:p>
            <a:pPr marL="285750" indent="-285750">
              <a:spcBef>
                <a:spcPts val="600"/>
              </a:spcBef>
              <a:buFont typeface="Arial" panose="020B0604020202020204" pitchFamily="34" charset="0"/>
              <a:buChar char="•"/>
            </a:pPr>
            <a:r>
              <a:rPr lang="en-US" sz="2000" dirty="0"/>
              <a:t>Research relevance</a:t>
            </a:r>
          </a:p>
          <a:p>
            <a:pPr marL="285750" indent="-285750">
              <a:spcBef>
                <a:spcPts val="600"/>
              </a:spcBef>
              <a:buFont typeface="Arial" panose="020B0604020202020204" pitchFamily="34" charset="0"/>
              <a:buChar char="•"/>
            </a:pPr>
            <a:r>
              <a:rPr lang="en-US" sz="2000" dirty="0"/>
              <a:t>Awareness and conflict management</a:t>
            </a:r>
          </a:p>
          <a:p>
            <a:pPr marL="285750" indent="-285750">
              <a:buFont typeface="Arial" panose="020B0604020202020204" pitchFamily="34" charset="0"/>
              <a:buChar char="•"/>
            </a:pPr>
            <a:endParaRPr lang="en-US" dirty="0"/>
          </a:p>
        </p:txBody>
      </p:sp>
      <p:sp>
        <p:nvSpPr>
          <p:cNvPr id="5" name="Slide Number Placeholder 4">
            <a:extLst>
              <a:ext uri="{FF2B5EF4-FFF2-40B4-BE49-F238E27FC236}">
                <a16:creationId xmlns:a16="http://schemas.microsoft.com/office/drawing/2014/main" id="{3E70B75D-130F-50F6-E4D3-4CE364B60618}"/>
              </a:ext>
            </a:extLst>
          </p:cNvPr>
          <p:cNvSpPr>
            <a:spLocks noGrp="1"/>
          </p:cNvSpPr>
          <p:nvPr>
            <p:ph type="sldNum" sz="quarter" idx="12"/>
          </p:nvPr>
        </p:nvSpPr>
        <p:spPr/>
        <p:txBody>
          <a:bodyPr/>
          <a:lstStyle/>
          <a:p>
            <a:fld id="{AFF0050B-9969-BF46-9824-52E5DA8D8191}" type="slidenum">
              <a:rPr lang="en-US" smtClean="0"/>
              <a:t>7</a:t>
            </a:fld>
            <a:endParaRPr lang="en-US"/>
          </a:p>
        </p:txBody>
      </p:sp>
    </p:spTree>
    <p:extLst>
      <p:ext uri="{BB962C8B-B14F-4D97-AF65-F5344CB8AC3E}">
        <p14:creationId xmlns:p14="http://schemas.microsoft.com/office/powerpoint/2010/main" val="2729304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F0169-3402-4D49-A384-F96544C8BCCF}"/>
              </a:ext>
            </a:extLst>
          </p:cNvPr>
          <p:cNvSpPr>
            <a:spLocks noGrp="1"/>
          </p:cNvSpPr>
          <p:nvPr>
            <p:ph type="title"/>
          </p:nvPr>
        </p:nvSpPr>
        <p:spPr>
          <a:xfrm>
            <a:off x="569590" y="274638"/>
            <a:ext cx="6174482" cy="1325562"/>
          </a:xfrm>
        </p:spPr>
        <p:txBody>
          <a:bodyPr/>
          <a:lstStyle/>
          <a:p>
            <a:r>
              <a:rPr lang="en-CA" dirty="0"/>
              <a:t>What impedes diversity?</a:t>
            </a:r>
          </a:p>
        </p:txBody>
      </p:sp>
      <p:sp>
        <p:nvSpPr>
          <p:cNvPr id="3" name="Content Placeholder 2">
            <a:extLst>
              <a:ext uri="{FF2B5EF4-FFF2-40B4-BE49-F238E27FC236}">
                <a16:creationId xmlns:a16="http://schemas.microsoft.com/office/drawing/2014/main" id="{8D27A8D0-55DA-47CA-9400-A608F6379C4F}"/>
              </a:ext>
            </a:extLst>
          </p:cNvPr>
          <p:cNvSpPr>
            <a:spLocks noGrp="1"/>
          </p:cNvSpPr>
          <p:nvPr>
            <p:ph idx="1"/>
          </p:nvPr>
        </p:nvSpPr>
        <p:spPr>
          <a:xfrm>
            <a:off x="1219202" y="1803748"/>
            <a:ext cx="4732782" cy="4562596"/>
          </a:xfrm>
        </p:spPr>
        <p:txBody>
          <a:bodyPr>
            <a:normAutofit lnSpcReduction="10000"/>
          </a:bodyPr>
          <a:lstStyle/>
          <a:p>
            <a:pPr marL="0" indent="0">
              <a:buNone/>
            </a:pPr>
            <a:r>
              <a:rPr lang="en-US" b="1" i="1" dirty="0"/>
              <a:t>Social norms</a:t>
            </a:r>
          </a:p>
          <a:p>
            <a:r>
              <a:rPr lang="en-US" dirty="0"/>
              <a:t>Ex. gender social norms</a:t>
            </a:r>
          </a:p>
          <a:p>
            <a:r>
              <a:rPr lang="en-US" dirty="0"/>
              <a:t>UNDP measures how social beliefs obstruct gender equality in areas like politics, work, and education</a:t>
            </a:r>
          </a:p>
          <a:p>
            <a:r>
              <a:rPr lang="en-US" dirty="0"/>
              <a:t>Gender “Power” Gap</a:t>
            </a:r>
          </a:p>
          <a:p>
            <a:r>
              <a:rPr lang="en-US" dirty="0"/>
              <a:t>Few women in politics and business</a:t>
            </a:r>
          </a:p>
          <a:p>
            <a:r>
              <a:rPr lang="en-US" dirty="0"/>
              <a:t>Gender pay gap</a:t>
            </a:r>
          </a:p>
        </p:txBody>
      </p:sp>
      <p:pic>
        <p:nvPicPr>
          <p:cNvPr id="5" name="Picture 4">
            <a:extLst>
              <a:ext uri="{FF2B5EF4-FFF2-40B4-BE49-F238E27FC236}">
                <a16:creationId xmlns:a16="http://schemas.microsoft.com/office/drawing/2014/main" id="{8507C280-1F07-4DD8-A570-3D8BFF40DDF9}"/>
              </a:ext>
            </a:extLst>
          </p:cNvPr>
          <p:cNvPicPr>
            <a:picLocks noChangeAspect="1"/>
          </p:cNvPicPr>
          <p:nvPr/>
        </p:nvPicPr>
        <p:blipFill>
          <a:blip r:embed="rId3"/>
          <a:stretch>
            <a:fillRect/>
          </a:stretch>
        </p:blipFill>
        <p:spPr>
          <a:xfrm>
            <a:off x="6960096" y="548680"/>
            <a:ext cx="4732782" cy="6199212"/>
          </a:xfrm>
          <a:prstGeom prst="rect">
            <a:avLst/>
          </a:prstGeom>
        </p:spPr>
      </p:pic>
      <p:sp>
        <p:nvSpPr>
          <p:cNvPr id="4" name="Slide Number Placeholder 3">
            <a:extLst>
              <a:ext uri="{FF2B5EF4-FFF2-40B4-BE49-F238E27FC236}">
                <a16:creationId xmlns:a16="http://schemas.microsoft.com/office/drawing/2014/main" id="{3D6BFBD7-B864-A3F5-FA47-5B433B12CDCC}"/>
              </a:ext>
            </a:extLst>
          </p:cNvPr>
          <p:cNvSpPr>
            <a:spLocks noGrp="1"/>
          </p:cNvSpPr>
          <p:nvPr>
            <p:ph type="sldNum" sz="quarter" idx="12"/>
          </p:nvPr>
        </p:nvSpPr>
        <p:spPr/>
        <p:txBody>
          <a:bodyPr/>
          <a:lstStyle/>
          <a:p>
            <a:fld id="{F36C87F6-986D-49E6-AF40-1B3A1EE8064D}" type="slidenum">
              <a:rPr lang="en-US" smtClean="0"/>
              <a:t>8</a:t>
            </a:fld>
            <a:endParaRPr lang="en-US"/>
          </a:p>
        </p:txBody>
      </p:sp>
      <p:sp>
        <p:nvSpPr>
          <p:cNvPr id="6" name="TextBox 5">
            <a:extLst>
              <a:ext uri="{FF2B5EF4-FFF2-40B4-BE49-F238E27FC236}">
                <a16:creationId xmlns:a16="http://schemas.microsoft.com/office/drawing/2014/main" id="{86E1C974-7108-5402-CDCF-3C273402DAC9}"/>
              </a:ext>
            </a:extLst>
          </p:cNvPr>
          <p:cNvSpPr txBox="1"/>
          <p:nvPr/>
        </p:nvSpPr>
        <p:spPr>
          <a:xfrm>
            <a:off x="569590" y="6470893"/>
            <a:ext cx="5886450" cy="276999"/>
          </a:xfrm>
          <a:prstGeom prst="rect">
            <a:avLst/>
          </a:prstGeom>
          <a:noFill/>
        </p:spPr>
        <p:txBody>
          <a:bodyPr wrap="square" rtlCol="0">
            <a:spAutoFit/>
          </a:bodyPr>
          <a:lstStyle/>
          <a:p>
            <a:r>
              <a:rPr lang="en-US" sz="1200" dirty="0">
                <a:hlinkClick r:id="rId4">
                  <a:extLst>
                    <a:ext uri="{A12FA001-AC4F-418D-AE19-62706E023703}">
                      <ahyp:hlinkClr xmlns:ahyp="http://schemas.microsoft.com/office/drawing/2018/hyperlinkcolor" val="tx"/>
                    </a:ext>
                  </a:extLst>
                </a:hlinkClick>
              </a:rPr>
              <a:t>2020 Gender Social Norms Index (GSNI) | Human Development Reports (undp.org)</a:t>
            </a:r>
            <a:endParaRPr lang="en-US" sz="1200" dirty="0"/>
          </a:p>
        </p:txBody>
      </p:sp>
    </p:spTree>
    <p:extLst>
      <p:ext uri="{BB962C8B-B14F-4D97-AF65-F5344CB8AC3E}">
        <p14:creationId xmlns:p14="http://schemas.microsoft.com/office/powerpoint/2010/main" val="3842164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EDBFD-9368-F34C-0F54-512F9E34313A}"/>
              </a:ext>
            </a:extLst>
          </p:cNvPr>
          <p:cNvSpPr>
            <a:spLocks noGrp="1"/>
          </p:cNvSpPr>
          <p:nvPr>
            <p:ph type="title"/>
          </p:nvPr>
        </p:nvSpPr>
        <p:spPr>
          <a:xfrm>
            <a:off x="838200" y="136525"/>
            <a:ext cx="10515600" cy="1325563"/>
          </a:xfrm>
        </p:spPr>
        <p:txBody>
          <a:bodyPr/>
          <a:lstStyle/>
          <a:p>
            <a:r>
              <a:rPr lang="en-US" dirty="0"/>
              <a:t>Targeting social norms</a:t>
            </a:r>
          </a:p>
        </p:txBody>
      </p:sp>
      <p:sp>
        <p:nvSpPr>
          <p:cNvPr id="3" name="Slide Number Placeholder 2">
            <a:extLst>
              <a:ext uri="{FF2B5EF4-FFF2-40B4-BE49-F238E27FC236}">
                <a16:creationId xmlns:a16="http://schemas.microsoft.com/office/drawing/2014/main" id="{1D724310-5D61-107C-338A-2ADF4DF4D45C}"/>
              </a:ext>
            </a:extLst>
          </p:cNvPr>
          <p:cNvSpPr>
            <a:spLocks noGrp="1"/>
          </p:cNvSpPr>
          <p:nvPr>
            <p:ph type="sldNum" sz="quarter" idx="12"/>
          </p:nvPr>
        </p:nvSpPr>
        <p:spPr/>
        <p:txBody>
          <a:bodyPr/>
          <a:lstStyle/>
          <a:p>
            <a:fld id="{AFF0050B-9969-BF46-9824-52E5DA8D8191}" type="slidenum">
              <a:rPr lang="en-US" smtClean="0"/>
              <a:t>9</a:t>
            </a:fld>
            <a:endParaRPr lang="en-US"/>
          </a:p>
        </p:txBody>
      </p:sp>
      <p:sp>
        <p:nvSpPr>
          <p:cNvPr id="4" name="TextBox 3">
            <a:extLst>
              <a:ext uri="{FF2B5EF4-FFF2-40B4-BE49-F238E27FC236}">
                <a16:creationId xmlns:a16="http://schemas.microsoft.com/office/drawing/2014/main" id="{75E9AD2C-FC7E-373E-6B67-AF9612FB19B1}"/>
              </a:ext>
            </a:extLst>
          </p:cNvPr>
          <p:cNvSpPr txBox="1"/>
          <p:nvPr/>
        </p:nvSpPr>
        <p:spPr>
          <a:xfrm>
            <a:off x="1177446" y="1373065"/>
            <a:ext cx="9557359" cy="4139595"/>
          </a:xfrm>
          <a:prstGeom prst="rect">
            <a:avLst/>
          </a:prstGeom>
          <a:noFill/>
        </p:spPr>
        <p:txBody>
          <a:bodyPr wrap="square" rtlCol="0">
            <a:spAutoFit/>
          </a:bodyPr>
          <a:lstStyle/>
          <a:p>
            <a:pPr marL="342900" indent="-342900">
              <a:spcBef>
                <a:spcPts val="1200"/>
              </a:spcBef>
              <a:spcAft>
                <a:spcPts val="600"/>
              </a:spcAft>
              <a:buFont typeface="Wingdings" panose="05000000000000000000" pitchFamily="2" charset="2"/>
              <a:buChar char="Ø"/>
            </a:pPr>
            <a:r>
              <a:rPr lang="en-US" sz="2000" dirty="0"/>
              <a:t>Norms can sometimes be changed through concerted action; ex. tobacco use in public is no longer socially acceptable</a:t>
            </a:r>
          </a:p>
          <a:p>
            <a:pPr marL="342900" indent="-342900">
              <a:spcBef>
                <a:spcPts val="1200"/>
              </a:spcBef>
              <a:spcAft>
                <a:spcPts val="600"/>
              </a:spcAft>
              <a:buFont typeface="Wingdings" panose="05000000000000000000" pitchFamily="2" charset="2"/>
              <a:buChar char="Ø"/>
            </a:pPr>
            <a:r>
              <a:rPr lang="en-US" sz="2000" dirty="0"/>
              <a:t>Social norms are central to how people behave toward those who have social identities that are different from their own</a:t>
            </a:r>
          </a:p>
          <a:p>
            <a:pPr marL="342900" indent="-342900">
              <a:spcBef>
                <a:spcPts val="1200"/>
              </a:spcBef>
              <a:spcAft>
                <a:spcPts val="600"/>
              </a:spcAft>
              <a:buFont typeface="Wingdings" panose="05000000000000000000" pitchFamily="2" charset="2"/>
              <a:buChar char="Ø"/>
            </a:pPr>
            <a:r>
              <a:rPr lang="en-US" sz="2000" dirty="0"/>
              <a:t>Internal attitudes and stereotypes are very difficult to change in the short-term, but actions and speech can be influenced through normative pressures</a:t>
            </a:r>
          </a:p>
          <a:p>
            <a:pPr marL="342900" indent="-342900">
              <a:spcBef>
                <a:spcPts val="1200"/>
              </a:spcBef>
              <a:spcAft>
                <a:spcPts val="600"/>
              </a:spcAft>
              <a:buFont typeface="Wingdings" panose="05000000000000000000" pitchFamily="2" charset="2"/>
              <a:buChar char="Ø"/>
            </a:pPr>
            <a:r>
              <a:rPr lang="en-US" sz="2000" dirty="0"/>
              <a:t>We are in a historical moment where collective norms are strengthening against actions and speech motivated by prejudice and discrimination</a:t>
            </a:r>
          </a:p>
          <a:p>
            <a:pPr marL="342900" indent="-342900">
              <a:spcBef>
                <a:spcPts val="1200"/>
              </a:spcBef>
              <a:spcAft>
                <a:spcPts val="600"/>
              </a:spcAft>
              <a:buFont typeface="Wingdings" panose="05000000000000000000" pitchFamily="2" charset="2"/>
              <a:buChar char="Ø"/>
            </a:pPr>
            <a:r>
              <a:rPr lang="en-US" sz="2000" dirty="0"/>
              <a:t>Therefore, </a:t>
            </a:r>
            <a:r>
              <a:rPr lang="en-US" sz="2000" b="1" i="1" dirty="0"/>
              <a:t>strategies that apply normative pressure can be effective </a:t>
            </a:r>
          </a:p>
          <a:p>
            <a:endParaRPr lang="en-US" dirty="0"/>
          </a:p>
        </p:txBody>
      </p:sp>
      <p:sp>
        <p:nvSpPr>
          <p:cNvPr id="5" name="TextBox 4">
            <a:extLst>
              <a:ext uri="{FF2B5EF4-FFF2-40B4-BE49-F238E27FC236}">
                <a16:creationId xmlns:a16="http://schemas.microsoft.com/office/drawing/2014/main" id="{4B8C79E4-521C-303D-3348-07E368778063}"/>
              </a:ext>
            </a:extLst>
          </p:cNvPr>
          <p:cNvSpPr txBox="1"/>
          <p:nvPr/>
        </p:nvSpPr>
        <p:spPr>
          <a:xfrm>
            <a:off x="1064712" y="6492875"/>
            <a:ext cx="7816241" cy="276999"/>
          </a:xfrm>
          <a:prstGeom prst="rect">
            <a:avLst/>
          </a:prstGeom>
          <a:noFill/>
        </p:spPr>
        <p:txBody>
          <a:bodyPr wrap="square" rtlCol="0">
            <a:spAutoFit/>
          </a:bodyPr>
          <a:lstStyle/>
          <a:p>
            <a:r>
              <a:rPr lang="en-US" sz="1200" dirty="0"/>
              <a:t>Adapted from Neuman &amp; Adams, Feb. 6, 2021, </a:t>
            </a:r>
            <a:r>
              <a:rPr lang="en-US" sz="1200" dirty="0">
                <a:hlinkClick r:id="rId3"/>
              </a:rPr>
              <a:t>Environics Institute</a:t>
            </a:r>
            <a:endParaRPr lang="en-US" sz="1200" dirty="0"/>
          </a:p>
        </p:txBody>
      </p:sp>
    </p:spTree>
    <p:extLst>
      <p:ext uri="{BB962C8B-B14F-4D97-AF65-F5344CB8AC3E}">
        <p14:creationId xmlns:p14="http://schemas.microsoft.com/office/powerpoint/2010/main" val="32148617"/>
      </p:ext>
    </p:extLst>
  </p:cSld>
  <p:clrMapOvr>
    <a:masterClrMapping/>
  </p:clrMapOvr>
</p:sld>
</file>

<file path=ppt/theme/theme1.xml><?xml version="1.0" encoding="utf-8"?>
<a:theme xmlns:a="http://schemas.openxmlformats.org/drawingml/2006/main" name="Office Theme">
  <a:themeElements>
    <a:clrScheme name="Custom 4 1">
      <a:dk1>
        <a:srgbClr val="000000"/>
      </a:dk1>
      <a:lt1>
        <a:srgbClr val="FFFFFF"/>
      </a:lt1>
      <a:dk2>
        <a:srgbClr val="3D3D3D"/>
      </a:dk2>
      <a:lt2>
        <a:srgbClr val="EBEBEB"/>
      </a:lt2>
      <a:accent1>
        <a:srgbClr val="C20430"/>
      </a:accent1>
      <a:accent2>
        <a:srgbClr val="FFC72A"/>
      </a:accent2>
      <a:accent3>
        <a:srgbClr val="69A3B9"/>
      </a:accent3>
      <a:accent4>
        <a:srgbClr val="BDBDBD"/>
      </a:accent4>
      <a:accent5>
        <a:srgbClr val="585759"/>
      </a:accent5>
      <a:accent6>
        <a:srgbClr val="515151"/>
      </a:accent6>
      <a:hlink>
        <a:srgbClr val="828282"/>
      </a:hlink>
      <a:folHlink>
        <a:srgbClr val="A5A5A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orld Presentation 16x9">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extLst>
    <a:ext uri="{05A4C25C-085E-4340-85A3-A5531E510DB2}">
      <thm15:themeFamily xmlns:thm15="http://schemas.microsoft.com/office/thememl/2012/main" name="tf02804891_win32_fixed.potx" id="{67E1CE12-4E7F-4E00-8450-70E8A44C0BA6}" vid="{5B359CD9-B23F-44EB-BBF8-9808683E469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2974</TotalTime>
  <Words>1436</Words>
  <Application>Microsoft Office PowerPoint</Application>
  <PresentationFormat>Widescreen</PresentationFormat>
  <Paragraphs>226</Paragraphs>
  <Slides>20</Slides>
  <Notes>20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Arial</vt:lpstr>
      <vt:lpstr>Calibri</vt:lpstr>
      <vt:lpstr>Century Gothic</vt:lpstr>
      <vt:lpstr>Lato</vt:lpstr>
      <vt:lpstr>Roboto</vt:lpstr>
      <vt:lpstr>Wingdings</vt:lpstr>
      <vt:lpstr>Office Theme</vt:lpstr>
      <vt:lpstr>World Presentation 16x9</vt:lpstr>
      <vt:lpstr>Sustaining Diverse Research Teams  Faculty Information Exchange Series: April 19, 2023, 12pm to 1pm</vt:lpstr>
      <vt:lpstr>Land Acknowledgement</vt:lpstr>
      <vt:lpstr>Learning outcomes/Outline</vt:lpstr>
      <vt:lpstr>What’s not covered?</vt:lpstr>
      <vt:lpstr>What is a diverse team?</vt:lpstr>
      <vt:lpstr>Diversity Deficits</vt:lpstr>
      <vt:lpstr>Why is it important to cultivate diversity?</vt:lpstr>
      <vt:lpstr>What impedes diversity?</vt:lpstr>
      <vt:lpstr>Targeting social norms</vt:lpstr>
      <vt:lpstr>PowerPoint Presentation</vt:lpstr>
      <vt:lpstr>Start with Inclusion</vt:lpstr>
      <vt:lpstr>Role of PIs in Inclusion Action Planning</vt:lpstr>
      <vt:lpstr>Role of PIs in Inclusion Action Planning</vt:lpstr>
      <vt:lpstr>Role of PIs in Inclusion Action Planning</vt:lpstr>
      <vt:lpstr>Role of PIs in Inclusion Action Planning</vt:lpstr>
      <vt:lpstr>Role of PIs in Inclusion Action Planning</vt:lpstr>
      <vt:lpstr>Role of PIs in Inclusion Action Planning</vt:lpstr>
      <vt:lpstr>Role of PIs in Inclusion Action Planning</vt:lpstr>
      <vt:lpstr>Suggestions for Your EDI Reading List</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Harleigh May</dc:creator>
  <cp:lastModifiedBy>Joanne Garcia-Moores</cp:lastModifiedBy>
  <cp:revision>8</cp:revision>
  <dcterms:created xsi:type="dcterms:W3CDTF">2020-10-02T16:18:25Z</dcterms:created>
  <dcterms:modified xsi:type="dcterms:W3CDTF">2023-04-19T20:21:28Z</dcterms:modified>
</cp:coreProperties>
</file>