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notesSlides/notesSlide8.xml" ContentType="application/vnd.openxmlformats-officedocument.presentationml.notesSlide+xml"/>
  <Override PartName="/ppt/charts/chart5.xml" ContentType="application/vnd.openxmlformats-officedocument.drawingml.chart+xml"/>
  <Override PartName="/ppt/theme/themeOverride5.xml" ContentType="application/vnd.openxmlformats-officedocument.themeOverride+xml"/>
  <Override PartName="/ppt/notesSlides/notesSlide9.xml" ContentType="application/vnd.openxmlformats-officedocument.presentationml.notesSlide+xml"/>
  <Override PartName="/ppt/charts/chart6.xml" ContentType="application/vnd.openxmlformats-officedocument.drawingml.chart+xml"/>
  <Override PartName="/ppt/theme/themeOverride6.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charts/chart7.xml" ContentType="application/vnd.openxmlformats-officedocument.drawingml.chart+xml"/>
  <Override PartName="/ppt/drawings/drawing1.xml" ContentType="application/vnd.openxmlformats-officedocument.drawingml.chartshapes+xml"/>
  <Override PartName="/ppt/notesSlides/notesSlide19.xml" ContentType="application/vnd.openxmlformats-officedocument.presentationml.notesSlide+xml"/>
  <Override PartName="/ppt/charts/chart8.xml" ContentType="application/vnd.openxmlformats-officedocument.drawingml.chart+xml"/>
  <Override PartName="/ppt/theme/themeOverride7.xml" ContentType="application/vnd.openxmlformats-officedocument.themeOverride+xml"/>
  <Override PartName="/ppt/notesSlides/notesSlide20.xml" ContentType="application/vnd.openxmlformats-officedocument.presentationml.notesSlide+xml"/>
  <Override PartName="/ppt/charts/chart9.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0.xml" ContentType="application/vnd.openxmlformats-officedocument.drawingml.chart+xml"/>
  <Override PartName="/ppt/notesSlides/notesSlide23.xml" ContentType="application/vnd.openxmlformats-officedocument.presentationml.notesSlide+xml"/>
  <Override PartName="/ppt/charts/chart11.xml" ContentType="application/vnd.openxmlformats-officedocument.drawingml.chart+xml"/>
  <Override PartName="/ppt/theme/themeOverride8.xml" ContentType="application/vnd.openxmlformats-officedocument.themeOverride+xml"/>
  <Override PartName="/ppt/charts/chart12.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3.xml" ContentType="application/vnd.openxmlformats-officedocument.drawingml.chart+xml"/>
  <Override PartName="/ppt/theme/themeOverride9.xml" ContentType="application/vnd.openxmlformats-officedocument.themeOverride+xml"/>
  <Override PartName="/ppt/notesSlides/notesSlide26.xml" ContentType="application/vnd.openxmlformats-officedocument.presentationml.notesSlide+xml"/>
  <Override PartName="/ppt/charts/chart14.xml" ContentType="application/vnd.openxmlformats-officedocument.drawingml.chart+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2" r:id="rId2"/>
    <p:sldMasterId id="2147483674" r:id="rId3"/>
  </p:sldMasterIdLst>
  <p:notesMasterIdLst>
    <p:notesMasterId r:id="rId44"/>
  </p:notesMasterIdLst>
  <p:handoutMasterIdLst>
    <p:handoutMasterId r:id="rId45"/>
  </p:handoutMasterIdLst>
  <p:sldIdLst>
    <p:sldId id="256" r:id="rId4"/>
    <p:sldId id="377" r:id="rId5"/>
    <p:sldId id="310" r:id="rId6"/>
    <p:sldId id="258" r:id="rId7"/>
    <p:sldId id="396" r:id="rId8"/>
    <p:sldId id="366" r:id="rId9"/>
    <p:sldId id="372" r:id="rId10"/>
    <p:sldId id="375" r:id="rId11"/>
    <p:sldId id="376" r:id="rId12"/>
    <p:sldId id="341" r:id="rId13"/>
    <p:sldId id="342" r:id="rId14"/>
    <p:sldId id="381" r:id="rId15"/>
    <p:sldId id="379" r:id="rId16"/>
    <p:sldId id="313" r:id="rId17"/>
    <p:sldId id="263" r:id="rId18"/>
    <p:sldId id="269" r:id="rId19"/>
    <p:sldId id="400" r:id="rId20"/>
    <p:sldId id="398" r:id="rId21"/>
    <p:sldId id="401" r:id="rId22"/>
    <p:sldId id="402" r:id="rId23"/>
    <p:sldId id="338" r:id="rId24"/>
    <p:sldId id="371" r:id="rId25"/>
    <p:sldId id="270" r:id="rId26"/>
    <p:sldId id="367" r:id="rId27"/>
    <p:sldId id="403" r:id="rId28"/>
    <p:sldId id="346" r:id="rId29"/>
    <p:sldId id="347" r:id="rId30"/>
    <p:sldId id="321" r:id="rId31"/>
    <p:sldId id="390" r:id="rId32"/>
    <p:sldId id="326" r:id="rId33"/>
    <p:sldId id="334" r:id="rId34"/>
    <p:sldId id="386" r:id="rId35"/>
    <p:sldId id="388" r:id="rId36"/>
    <p:sldId id="357" r:id="rId37"/>
    <p:sldId id="397" r:id="rId38"/>
    <p:sldId id="395" r:id="rId39"/>
    <p:sldId id="394" r:id="rId40"/>
    <p:sldId id="399" r:id="rId41"/>
    <p:sldId id="336" r:id="rId42"/>
    <p:sldId id="340" r:id="rId43"/>
  </p:sldIdLst>
  <p:sldSz cx="9144000" cy="514826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2">
          <p15:clr>
            <a:srgbClr val="A4A3A4"/>
          </p15:clr>
        </p15:guide>
        <p15:guide id="2" pos="2880">
          <p15:clr>
            <a:srgbClr val="A4A3A4"/>
          </p15:clr>
        </p15:guide>
      </p15:sldGuideLst>
    </p:ext>
    <p:ext uri="{2D200454-40CA-4A62-9FC3-DE9A4176ACB9}">
      <p15:notesGuideLst xmlns=""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ulia Gualtieri" initials="JMG" lastIdx="38" clrIdx="0"/>
  <p:cmAuthor id="1" name="ITSS" initials="I" lastIdx="24" clrIdx="1"/>
  <p:cmAuthor id="2" name="Marie-Eve Gagné" initials="MEG" lastIdx="9" clrIdx="2"/>
  <p:cmAuthor id="3" name="Windows User" initials="WU" lastIdx="1" clrIdx="3"/>
  <p:cmAuthor id="4" name="Wafa Bitar" initials="WB" lastIdx="2"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A4FE"/>
    <a:srgbClr val="7FAED6"/>
    <a:srgbClr val="973990"/>
    <a:srgbClr val="7B9327"/>
    <a:srgbClr val="893282"/>
    <a:srgbClr val="892F97"/>
    <a:srgbClr val="7CA8CD"/>
    <a:srgbClr val="FF76E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9043" autoAdjust="0"/>
    <p:restoredTop sz="89803" autoAdjust="0"/>
  </p:normalViewPr>
  <p:slideViewPr>
    <p:cSldViewPr snapToGrid="0" snapToObjects="1">
      <p:cViewPr>
        <p:scale>
          <a:sx n="125" d="100"/>
          <a:sy n="125" d="100"/>
        </p:scale>
        <p:origin x="-1374" y="-624"/>
      </p:cViewPr>
      <p:guideLst>
        <p:guide orient="horz" pos="1622"/>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p:scale>
          <a:sx n="100" d="100"/>
          <a:sy n="100" d="100"/>
        </p:scale>
        <p:origin x="-2784" y="-4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s>
</file>

<file path=ppt/charts/_rels/chart1.xml.rels><?xml version="1.0" encoding="UTF-8" standalone="yes"?>
<Relationships xmlns="http://schemas.openxmlformats.org/package/2006/relationships"><Relationship Id="rId2" Type="http://schemas.openxmlformats.org/officeDocument/2006/relationships/oleObject" Target="http://enterprise/enterprisedav/nodes//NULL" TargetMode="External"/><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1" Type="http://schemas.openxmlformats.org/officeDocument/2006/relationships/oleObject" Target="file:///D:\2018%20Presentations\SSHRC%20Data.xlsx" TargetMode="External"/></Relationships>
</file>

<file path=ppt/charts/_rels/chart11.xml.rels><?xml version="1.0" encoding="UTF-8" standalone="yes"?>
<Relationships xmlns="http://schemas.openxmlformats.org/package/2006/relationships"><Relationship Id="rId2" Type="http://schemas.openxmlformats.org/officeDocument/2006/relationships/oleObject" Target="file:///\\OTTANVDIFS01\VDI_UserData\gzb\AppData\Roaming\OpenText\OTEdit\EC_cs971\i49738817\NULL" TargetMode="External"/><Relationship Id="rId1" Type="http://schemas.openxmlformats.org/officeDocument/2006/relationships/themeOverride" Target="../theme/themeOverride8.xml"/></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9.xml"/></Relationships>
</file>

<file path=ppt/charts/_rels/chart14.xml.rels><?xml version="1.0" encoding="UTF-8" standalone="yes"?>
<Relationships xmlns="http://schemas.openxmlformats.org/package/2006/relationships"><Relationship Id="rId1" Type="http://schemas.openxmlformats.org/officeDocument/2006/relationships/oleObject" Target="file:///D:\2018%20Presentations\SSHRC%20Data.xlsx" TargetMode="Externa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file:///C:\Users\gzb\AppData\Roaming\OpenText\OTEdit\EC_cs971\c50109280\NULL"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oleObject" Target="file:///C:\Users\gzb\AppData\Roaming\OpenText\OTEdit\EC_cs971\c50109280\NULL" TargetMode="External"/><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oleObject" Target="file:///C:\Users\gzb\AppData\Roaming\OpenText\OTEdit\EC_cs971\c50109280\NULL" TargetMode="External"/><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3.xlsx"/></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7.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CA"/>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dLbls>
          <c:showLegendKey val="0"/>
          <c:showVal val="0"/>
          <c:showCatName val="0"/>
          <c:showSerName val="0"/>
          <c:showPercent val="1"/>
          <c:showBubbleSize val="0"/>
          <c:showLeaderLines val="0"/>
        </c:dLbls>
        <c:firstSliceAng val="0"/>
      </c:pieChart>
    </c:plotArea>
    <c:plotVisOnly val="1"/>
    <c:dispBlanksAs val="gap"/>
    <c:showDLblsOverMax val="0"/>
  </c:chart>
  <c:txPr>
    <a:bodyPr/>
    <a:lstStyle/>
    <a:p>
      <a:pPr>
        <a:defRPr sz="1800"/>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C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7054907575556346E-2"/>
          <c:y val="3.3055588254863523E-2"/>
          <c:w val="0.72435579758208946"/>
          <c:h val="0.92555127014632821"/>
        </c:manualLayout>
      </c:layout>
      <c:barChart>
        <c:barDir val="col"/>
        <c:grouping val="clustered"/>
        <c:varyColors val="0"/>
        <c:ser>
          <c:idx val="0"/>
          <c:order val="0"/>
          <c:tx>
            <c:strRef>
              <c:f>CG!$A$4</c:f>
              <c:strCache>
                <c:ptCount val="1"/>
                <c:pt idx="0">
                  <c:v>Applications</c:v>
                </c:pt>
              </c:strCache>
            </c:strRef>
          </c:tx>
          <c:spPr>
            <a:solidFill>
              <a:schemeClr val="tx2"/>
            </a:solidFill>
          </c:spPr>
          <c:invertIfNegative val="0"/>
          <c:cat>
            <c:numRef>
              <c:f>CG!$C$3:$K$3</c:f>
              <c:numCache>
                <c:formatCode>General</c:formatCode>
                <c:ptCount val="9"/>
                <c:pt idx="0">
                  <c:v>2012</c:v>
                </c:pt>
                <c:pt idx="1">
                  <c:v>2013</c:v>
                </c:pt>
                <c:pt idx="2">
                  <c:v>2014</c:v>
                </c:pt>
                <c:pt idx="3">
                  <c:v>2015</c:v>
                </c:pt>
                <c:pt idx="4">
                  <c:v>2016</c:v>
                </c:pt>
                <c:pt idx="5">
                  <c:v>2017</c:v>
                </c:pt>
                <c:pt idx="6">
                  <c:v>2018</c:v>
                </c:pt>
                <c:pt idx="7">
                  <c:v>2019</c:v>
                </c:pt>
                <c:pt idx="8">
                  <c:v>2020</c:v>
                </c:pt>
              </c:numCache>
            </c:numRef>
          </c:cat>
          <c:val>
            <c:numRef>
              <c:f>CG!$C$4:$K$4</c:f>
              <c:numCache>
                <c:formatCode>General</c:formatCode>
                <c:ptCount val="9"/>
                <c:pt idx="0">
                  <c:v>238</c:v>
                </c:pt>
                <c:pt idx="1">
                  <c:v>292</c:v>
                </c:pt>
                <c:pt idx="2">
                  <c:v>450</c:v>
                </c:pt>
                <c:pt idx="3">
                  <c:v>527</c:v>
                </c:pt>
                <c:pt idx="4">
                  <c:v>701</c:v>
                </c:pt>
                <c:pt idx="5">
                  <c:v>637</c:v>
                </c:pt>
              </c:numCache>
            </c:numRef>
          </c:val>
          <c:extLst xmlns:c16r2="http://schemas.microsoft.com/office/drawing/2015/06/chart">
            <c:ext xmlns:c16="http://schemas.microsoft.com/office/drawing/2014/chart" uri="{C3380CC4-5D6E-409C-BE32-E72D297353CC}">
              <c16:uniqueId val="{00000000-6D66-4EF6-9C08-B856DF9BE606}"/>
            </c:ext>
          </c:extLst>
        </c:ser>
        <c:ser>
          <c:idx val="1"/>
          <c:order val="1"/>
          <c:tx>
            <c:strRef>
              <c:f>CG!$A$5</c:f>
              <c:strCache>
                <c:ptCount val="1"/>
                <c:pt idx="0">
                  <c:v>Awards</c:v>
                </c:pt>
              </c:strCache>
            </c:strRef>
          </c:tx>
          <c:spPr>
            <a:solidFill>
              <a:schemeClr val="tx2">
                <a:lumMod val="20000"/>
                <a:lumOff val="80000"/>
              </a:schemeClr>
            </a:solidFill>
          </c:spPr>
          <c:invertIfNegative val="0"/>
          <c:cat>
            <c:numRef>
              <c:f>CG!$C$3:$K$3</c:f>
              <c:numCache>
                <c:formatCode>General</c:formatCode>
                <c:ptCount val="9"/>
                <c:pt idx="0">
                  <c:v>2012</c:v>
                </c:pt>
                <c:pt idx="1">
                  <c:v>2013</c:v>
                </c:pt>
                <c:pt idx="2">
                  <c:v>2014</c:v>
                </c:pt>
                <c:pt idx="3">
                  <c:v>2015</c:v>
                </c:pt>
                <c:pt idx="4">
                  <c:v>2016</c:v>
                </c:pt>
                <c:pt idx="5">
                  <c:v>2017</c:v>
                </c:pt>
                <c:pt idx="6">
                  <c:v>2018</c:v>
                </c:pt>
                <c:pt idx="7">
                  <c:v>2019</c:v>
                </c:pt>
                <c:pt idx="8">
                  <c:v>2020</c:v>
                </c:pt>
              </c:numCache>
            </c:numRef>
          </c:cat>
          <c:val>
            <c:numRef>
              <c:f>CG!$C$5:$K$5</c:f>
              <c:numCache>
                <c:formatCode>General</c:formatCode>
                <c:ptCount val="9"/>
                <c:pt idx="0">
                  <c:v>190</c:v>
                </c:pt>
                <c:pt idx="1">
                  <c:v>237</c:v>
                </c:pt>
                <c:pt idx="2">
                  <c:v>289</c:v>
                </c:pt>
                <c:pt idx="3">
                  <c:v>288</c:v>
                </c:pt>
                <c:pt idx="4">
                  <c:v>394</c:v>
                </c:pt>
                <c:pt idx="5" formatCode="_-* #,##0_-;\-* #,##0_-;_-* &quot;-&quot;??_-;_-@_-">
                  <c:v>292</c:v>
                </c:pt>
              </c:numCache>
            </c:numRef>
          </c:val>
          <c:extLst xmlns:c16r2="http://schemas.microsoft.com/office/drawing/2015/06/chart">
            <c:ext xmlns:c16="http://schemas.microsoft.com/office/drawing/2014/chart" uri="{C3380CC4-5D6E-409C-BE32-E72D297353CC}">
              <c16:uniqueId val="{00000001-6D66-4EF6-9C08-B856DF9BE606}"/>
            </c:ext>
          </c:extLst>
        </c:ser>
        <c:ser>
          <c:idx val="4"/>
          <c:order val="4"/>
          <c:tx>
            <c:strRef>
              <c:f>CG!$A$8</c:f>
              <c:strCache>
                <c:ptCount val="1"/>
              </c:strCache>
            </c:strRef>
          </c:tx>
          <c:invertIfNegative val="0"/>
          <c:cat>
            <c:numRef>
              <c:f>CG!$C$3:$K$3</c:f>
              <c:numCache>
                <c:formatCode>General</c:formatCode>
                <c:ptCount val="9"/>
                <c:pt idx="0">
                  <c:v>2012</c:v>
                </c:pt>
                <c:pt idx="1">
                  <c:v>2013</c:v>
                </c:pt>
                <c:pt idx="2">
                  <c:v>2014</c:v>
                </c:pt>
                <c:pt idx="3">
                  <c:v>2015</c:v>
                </c:pt>
                <c:pt idx="4">
                  <c:v>2016</c:v>
                </c:pt>
                <c:pt idx="5">
                  <c:v>2017</c:v>
                </c:pt>
                <c:pt idx="6">
                  <c:v>2018</c:v>
                </c:pt>
                <c:pt idx="7">
                  <c:v>2019</c:v>
                </c:pt>
                <c:pt idx="8">
                  <c:v>2020</c:v>
                </c:pt>
              </c:numCache>
            </c:numRef>
          </c:cat>
          <c:val>
            <c:numRef>
              <c:f>CG!$C$8:$K$8</c:f>
            </c:numRef>
          </c:val>
          <c:extLst xmlns:c16r2="http://schemas.microsoft.com/office/drawing/2015/06/chart">
            <c:ext xmlns:c16="http://schemas.microsoft.com/office/drawing/2014/chart" uri="{C3380CC4-5D6E-409C-BE32-E72D297353CC}">
              <c16:uniqueId val="{00000002-6D66-4EF6-9C08-B856DF9BE606}"/>
            </c:ext>
          </c:extLst>
        </c:ser>
        <c:ser>
          <c:idx val="5"/>
          <c:order val="5"/>
          <c:tx>
            <c:strRef>
              <c:f>CG!$A$9</c:f>
              <c:strCache>
                <c:ptCount val="1"/>
              </c:strCache>
            </c:strRef>
          </c:tx>
          <c:invertIfNegative val="0"/>
          <c:cat>
            <c:numRef>
              <c:f>CG!$C$3:$K$3</c:f>
              <c:numCache>
                <c:formatCode>General</c:formatCode>
                <c:ptCount val="9"/>
                <c:pt idx="0">
                  <c:v>2012</c:v>
                </c:pt>
                <c:pt idx="1">
                  <c:v>2013</c:v>
                </c:pt>
                <c:pt idx="2">
                  <c:v>2014</c:v>
                </c:pt>
                <c:pt idx="3">
                  <c:v>2015</c:v>
                </c:pt>
                <c:pt idx="4">
                  <c:v>2016</c:v>
                </c:pt>
                <c:pt idx="5">
                  <c:v>2017</c:v>
                </c:pt>
                <c:pt idx="6">
                  <c:v>2018</c:v>
                </c:pt>
                <c:pt idx="7">
                  <c:v>2019</c:v>
                </c:pt>
                <c:pt idx="8">
                  <c:v>2020</c:v>
                </c:pt>
              </c:numCache>
            </c:numRef>
          </c:cat>
          <c:val>
            <c:numRef>
              <c:f>CG!$C$9:$K$9</c:f>
            </c:numRef>
          </c:val>
          <c:extLst xmlns:c16r2="http://schemas.microsoft.com/office/drawing/2015/06/chart">
            <c:ext xmlns:c16="http://schemas.microsoft.com/office/drawing/2014/chart" uri="{C3380CC4-5D6E-409C-BE32-E72D297353CC}">
              <c16:uniqueId val="{00000003-6D66-4EF6-9C08-B856DF9BE606}"/>
            </c:ext>
          </c:extLst>
        </c:ser>
        <c:ser>
          <c:idx val="6"/>
          <c:order val="6"/>
          <c:tx>
            <c:strRef>
              <c:f>CG!$A$10</c:f>
              <c:strCache>
                <c:ptCount val="1"/>
                <c:pt idx="0">
                  <c:v>Forecast Applications</c:v>
                </c:pt>
              </c:strCache>
            </c:strRef>
          </c:tx>
          <c:spPr>
            <a:pattFill prst="lgCheck">
              <a:fgClr>
                <a:schemeClr val="tx2"/>
              </a:fgClr>
              <a:bgClr>
                <a:schemeClr val="bg1"/>
              </a:bgClr>
            </a:pattFill>
          </c:spPr>
          <c:invertIfNegative val="0"/>
          <c:cat>
            <c:numRef>
              <c:f>CG!$C$3:$K$3</c:f>
              <c:numCache>
                <c:formatCode>General</c:formatCode>
                <c:ptCount val="9"/>
                <c:pt idx="0">
                  <c:v>2012</c:v>
                </c:pt>
                <c:pt idx="1">
                  <c:v>2013</c:v>
                </c:pt>
                <c:pt idx="2">
                  <c:v>2014</c:v>
                </c:pt>
                <c:pt idx="3">
                  <c:v>2015</c:v>
                </c:pt>
                <c:pt idx="4">
                  <c:v>2016</c:v>
                </c:pt>
                <c:pt idx="5">
                  <c:v>2017</c:v>
                </c:pt>
                <c:pt idx="6">
                  <c:v>2018</c:v>
                </c:pt>
                <c:pt idx="7">
                  <c:v>2019</c:v>
                </c:pt>
                <c:pt idx="8">
                  <c:v>2020</c:v>
                </c:pt>
              </c:numCache>
            </c:numRef>
          </c:cat>
          <c:val>
            <c:numRef>
              <c:f>CG!$C$10:$K$10</c:f>
              <c:numCache>
                <c:formatCode>General</c:formatCode>
                <c:ptCount val="9"/>
                <c:pt idx="6">
                  <c:v>650</c:v>
                </c:pt>
                <c:pt idx="7">
                  <c:v>650</c:v>
                </c:pt>
                <c:pt idx="8">
                  <c:v>650</c:v>
                </c:pt>
              </c:numCache>
            </c:numRef>
          </c:val>
          <c:extLst xmlns:c16r2="http://schemas.microsoft.com/office/drawing/2015/06/chart">
            <c:ext xmlns:c16="http://schemas.microsoft.com/office/drawing/2014/chart" uri="{C3380CC4-5D6E-409C-BE32-E72D297353CC}">
              <c16:uniqueId val="{00000004-6D66-4EF6-9C08-B856DF9BE606}"/>
            </c:ext>
          </c:extLst>
        </c:ser>
        <c:ser>
          <c:idx val="7"/>
          <c:order val="7"/>
          <c:tx>
            <c:strRef>
              <c:f>CG!$A$11</c:f>
              <c:strCache>
                <c:ptCount val="1"/>
                <c:pt idx="0">
                  <c:v>Forecast Awards</c:v>
                </c:pt>
              </c:strCache>
            </c:strRef>
          </c:tx>
          <c:spPr>
            <a:pattFill prst="lgCheck">
              <a:fgClr>
                <a:schemeClr val="tx2">
                  <a:lumMod val="40000"/>
                  <a:lumOff val="60000"/>
                </a:schemeClr>
              </a:fgClr>
              <a:bgClr>
                <a:schemeClr val="bg1"/>
              </a:bgClr>
            </a:pattFill>
          </c:spPr>
          <c:invertIfNegative val="0"/>
          <c:cat>
            <c:numRef>
              <c:f>CG!$C$3:$K$3</c:f>
              <c:numCache>
                <c:formatCode>General</c:formatCode>
                <c:ptCount val="9"/>
                <c:pt idx="0">
                  <c:v>2012</c:v>
                </c:pt>
                <c:pt idx="1">
                  <c:v>2013</c:v>
                </c:pt>
                <c:pt idx="2">
                  <c:v>2014</c:v>
                </c:pt>
                <c:pt idx="3">
                  <c:v>2015</c:v>
                </c:pt>
                <c:pt idx="4">
                  <c:v>2016</c:v>
                </c:pt>
                <c:pt idx="5">
                  <c:v>2017</c:v>
                </c:pt>
                <c:pt idx="6">
                  <c:v>2018</c:v>
                </c:pt>
                <c:pt idx="7">
                  <c:v>2019</c:v>
                </c:pt>
                <c:pt idx="8">
                  <c:v>2020</c:v>
                </c:pt>
              </c:numCache>
            </c:numRef>
          </c:cat>
          <c:val>
            <c:numRef>
              <c:f>CG!$C$11:$K$11</c:f>
              <c:numCache>
                <c:formatCode>General</c:formatCode>
                <c:ptCount val="9"/>
                <c:pt idx="6" formatCode="0">
                  <c:v>230</c:v>
                </c:pt>
                <c:pt idx="7" formatCode="0">
                  <c:v>230</c:v>
                </c:pt>
                <c:pt idx="8" formatCode="0">
                  <c:v>230</c:v>
                </c:pt>
              </c:numCache>
            </c:numRef>
          </c:val>
          <c:extLst xmlns:c16r2="http://schemas.microsoft.com/office/drawing/2015/06/chart">
            <c:ext xmlns:c16="http://schemas.microsoft.com/office/drawing/2014/chart" uri="{C3380CC4-5D6E-409C-BE32-E72D297353CC}">
              <c16:uniqueId val="{00000005-6D66-4EF6-9C08-B856DF9BE606}"/>
            </c:ext>
          </c:extLst>
        </c:ser>
        <c:dLbls>
          <c:showLegendKey val="0"/>
          <c:showVal val="0"/>
          <c:showCatName val="0"/>
          <c:showSerName val="0"/>
          <c:showPercent val="0"/>
          <c:showBubbleSize val="0"/>
        </c:dLbls>
        <c:gapWidth val="150"/>
        <c:axId val="42626432"/>
        <c:axId val="42628224"/>
      </c:barChart>
      <c:lineChart>
        <c:grouping val="standard"/>
        <c:varyColors val="0"/>
        <c:ser>
          <c:idx val="2"/>
          <c:order val="2"/>
          <c:tx>
            <c:strRef>
              <c:f>CG!$A$6</c:f>
              <c:strCache>
                <c:ptCount val="1"/>
                <c:pt idx="0">
                  <c:v>Success Rate</c:v>
                </c:pt>
              </c:strCache>
            </c:strRef>
          </c:tx>
          <c:spPr>
            <a:ln>
              <a:solidFill>
                <a:schemeClr val="tx2"/>
              </a:solidFill>
            </a:ln>
          </c:spPr>
          <c:marker>
            <c:symbol val="none"/>
          </c:marker>
          <c:cat>
            <c:numRef>
              <c:f>CG!$C$3:$K$3</c:f>
              <c:numCache>
                <c:formatCode>General</c:formatCode>
                <c:ptCount val="9"/>
                <c:pt idx="0">
                  <c:v>2012</c:v>
                </c:pt>
                <c:pt idx="1">
                  <c:v>2013</c:v>
                </c:pt>
                <c:pt idx="2">
                  <c:v>2014</c:v>
                </c:pt>
                <c:pt idx="3">
                  <c:v>2015</c:v>
                </c:pt>
                <c:pt idx="4">
                  <c:v>2016</c:v>
                </c:pt>
                <c:pt idx="5">
                  <c:v>2017</c:v>
                </c:pt>
                <c:pt idx="6">
                  <c:v>2018</c:v>
                </c:pt>
                <c:pt idx="7">
                  <c:v>2019</c:v>
                </c:pt>
                <c:pt idx="8">
                  <c:v>2020</c:v>
                </c:pt>
              </c:numCache>
            </c:numRef>
          </c:cat>
          <c:val>
            <c:numRef>
              <c:f>CG!$C$6:$K$6</c:f>
              <c:numCache>
                <c:formatCode>0.0%</c:formatCode>
                <c:ptCount val="9"/>
                <c:pt idx="0">
                  <c:v>0.79831932773109249</c:v>
                </c:pt>
                <c:pt idx="1">
                  <c:v>0.81164383561643838</c:v>
                </c:pt>
                <c:pt idx="2">
                  <c:v>0.64222222222222225</c:v>
                </c:pt>
                <c:pt idx="3">
                  <c:v>0.54648956356736245</c:v>
                </c:pt>
                <c:pt idx="4">
                  <c:v>0.56205420827389441</c:v>
                </c:pt>
                <c:pt idx="5">
                  <c:v>0.45839874411302983</c:v>
                </c:pt>
              </c:numCache>
            </c:numRef>
          </c:val>
          <c:smooth val="1"/>
          <c:extLst xmlns:c16r2="http://schemas.microsoft.com/office/drawing/2015/06/chart">
            <c:ext xmlns:c16="http://schemas.microsoft.com/office/drawing/2014/chart" uri="{C3380CC4-5D6E-409C-BE32-E72D297353CC}">
              <c16:uniqueId val="{00000006-6D66-4EF6-9C08-B856DF9BE606}"/>
            </c:ext>
          </c:extLst>
        </c:ser>
        <c:ser>
          <c:idx val="3"/>
          <c:order val="3"/>
          <c:tx>
            <c:strRef>
              <c:f>CG!$A$7</c:f>
              <c:strCache>
                <c:ptCount val="1"/>
              </c:strCache>
            </c:strRef>
          </c:tx>
          <c:spPr>
            <a:ln>
              <a:solidFill>
                <a:schemeClr val="tx2">
                  <a:lumMod val="20000"/>
                  <a:lumOff val="80000"/>
                </a:schemeClr>
              </a:solidFill>
            </a:ln>
          </c:spPr>
          <c:marker>
            <c:symbol val="none"/>
          </c:marker>
          <c:cat>
            <c:numRef>
              <c:f>CG!$C$3:$K$3</c:f>
              <c:numCache>
                <c:formatCode>General</c:formatCode>
                <c:ptCount val="9"/>
                <c:pt idx="0">
                  <c:v>2012</c:v>
                </c:pt>
                <c:pt idx="1">
                  <c:v>2013</c:v>
                </c:pt>
                <c:pt idx="2">
                  <c:v>2014</c:v>
                </c:pt>
                <c:pt idx="3">
                  <c:v>2015</c:v>
                </c:pt>
                <c:pt idx="4">
                  <c:v>2016</c:v>
                </c:pt>
                <c:pt idx="5">
                  <c:v>2017</c:v>
                </c:pt>
                <c:pt idx="6">
                  <c:v>2018</c:v>
                </c:pt>
                <c:pt idx="7">
                  <c:v>2019</c:v>
                </c:pt>
                <c:pt idx="8">
                  <c:v>2020</c:v>
                </c:pt>
              </c:numCache>
            </c:numRef>
          </c:cat>
          <c:val>
            <c:numRef>
              <c:f>CG!$C$7:$K$7</c:f>
            </c:numRef>
          </c:val>
          <c:smooth val="0"/>
          <c:extLst xmlns:c16r2="http://schemas.microsoft.com/office/drawing/2015/06/chart">
            <c:ext xmlns:c16="http://schemas.microsoft.com/office/drawing/2014/chart" uri="{C3380CC4-5D6E-409C-BE32-E72D297353CC}">
              <c16:uniqueId val="{00000007-6D66-4EF6-9C08-B856DF9BE606}"/>
            </c:ext>
          </c:extLst>
        </c:ser>
        <c:ser>
          <c:idx val="8"/>
          <c:order val="8"/>
          <c:tx>
            <c:strRef>
              <c:f>CG!$A$12</c:f>
              <c:strCache>
                <c:ptCount val="1"/>
                <c:pt idx="0">
                  <c:v>Forecast Success Rate</c:v>
                </c:pt>
              </c:strCache>
            </c:strRef>
          </c:tx>
          <c:spPr>
            <a:ln>
              <a:solidFill>
                <a:schemeClr val="tx2"/>
              </a:solidFill>
              <a:prstDash val="dashDot"/>
            </a:ln>
          </c:spPr>
          <c:marker>
            <c:symbol val="none"/>
          </c:marker>
          <c:cat>
            <c:numRef>
              <c:f>CG!$C$3:$K$3</c:f>
              <c:numCache>
                <c:formatCode>General</c:formatCode>
                <c:ptCount val="9"/>
                <c:pt idx="0">
                  <c:v>2012</c:v>
                </c:pt>
                <c:pt idx="1">
                  <c:v>2013</c:v>
                </c:pt>
                <c:pt idx="2">
                  <c:v>2014</c:v>
                </c:pt>
                <c:pt idx="3">
                  <c:v>2015</c:v>
                </c:pt>
                <c:pt idx="4">
                  <c:v>2016</c:v>
                </c:pt>
                <c:pt idx="5">
                  <c:v>2017</c:v>
                </c:pt>
                <c:pt idx="6">
                  <c:v>2018</c:v>
                </c:pt>
                <c:pt idx="7">
                  <c:v>2019</c:v>
                </c:pt>
                <c:pt idx="8">
                  <c:v>2020</c:v>
                </c:pt>
              </c:numCache>
            </c:numRef>
          </c:cat>
          <c:val>
            <c:numRef>
              <c:f>CG!$C$12:$K$12</c:f>
              <c:numCache>
                <c:formatCode>General</c:formatCode>
                <c:ptCount val="9"/>
                <c:pt idx="5" formatCode="0.0%">
                  <c:v>0.45839874411302983</c:v>
                </c:pt>
                <c:pt idx="6" formatCode="0.0%">
                  <c:v>0.35384615384615387</c:v>
                </c:pt>
                <c:pt idx="7" formatCode="0.0%">
                  <c:v>0.35384615384615387</c:v>
                </c:pt>
                <c:pt idx="8" formatCode="0.0%">
                  <c:v>0.35384615384615387</c:v>
                </c:pt>
              </c:numCache>
            </c:numRef>
          </c:val>
          <c:smooth val="1"/>
          <c:extLst xmlns:c16r2="http://schemas.microsoft.com/office/drawing/2015/06/chart">
            <c:ext xmlns:c16="http://schemas.microsoft.com/office/drawing/2014/chart" uri="{C3380CC4-5D6E-409C-BE32-E72D297353CC}">
              <c16:uniqueId val="{00000008-6D66-4EF6-9C08-B856DF9BE606}"/>
            </c:ext>
          </c:extLst>
        </c:ser>
        <c:dLbls>
          <c:showLegendKey val="0"/>
          <c:showVal val="0"/>
          <c:showCatName val="0"/>
          <c:showSerName val="0"/>
          <c:showPercent val="0"/>
          <c:showBubbleSize val="0"/>
        </c:dLbls>
        <c:marker val="1"/>
        <c:smooth val="0"/>
        <c:axId val="42631552"/>
        <c:axId val="42629760"/>
        <c:extLst xmlns:c16r2="http://schemas.microsoft.com/office/drawing/2015/06/chart">
          <c:ext xmlns:c15="http://schemas.microsoft.com/office/drawing/2012/chart" uri="{02D57815-91ED-43cb-92C2-25804820EDAC}">
            <c15:filteredLineSeries>
              <c15:ser>
                <c:idx val="9"/>
                <c:order val="9"/>
                <c:tx>
                  <c:strRef>
                    <c:extLst>
                      <c:ext uri="{02D57815-91ED-43cb-92C2-25804820EDAC}">
                        <c15:formulaRef>
                          <c15:sqref>CG!$A$13</c15:sqref>
                        </c15:formulaRef>
                      </c:ext>
                    </c:extLst>
                    <c:strCache>
                      <c:ptCount val="1"/>
                    </c:strCache>
                  </c:strRef>
                </c:tx>
                <c:spPr>
                  <a:ln>
                    <a:solidFill>
                      <a:schemeClr val="tx2">
                        <a:lumMod val="20000"/>
                        <a:lumOff val="80000"/>
                      </a:schemeClr>
                    </a:solidFill>
                    <a:prstDash val="dashDot"/>
                  </a:ln>
                </c:spPr>
                <c:marker>
                  <c:symbol val="none"/>
                </c:marker>
                <c:cat>
                  <c:numRef>
                    <c:extLst>
                      <c:ext uri="{02D57815-91ED-43cb-92C2-25804820EDAC}">
                        <c15:formulaRef>
                          <c15:sqref>CG!$C$3:$K$3</c15:sqref>
                        </c15:formulaRef>
                      </c:ext>
                    </c:extLst>
                    <c:numCache>
                      <c:formatCode>General</c:formatCode>
                      <c:ptCount val="9"/>
                      <c:pt idx="0">
                        <c:v>2012</c:v>
                      </c:pt>
                      <c:pt idx="1">
                        <c:v>2013</c:v>
                      </c:pt>
                      <c:pt idx="2">
                        <c:v>2014</c:v>
                      </c:pt>
                      <c:pt idx="3">
                        <c:v>2015</c:v>
                      </c:pt>
                      <c:pt idx="4">
                        <c:v>2016</c:v>
                      </c:pt>
                      <c:pt idx="5">
                        <c:v>2017</c:v>
                      </c:pt>
                      <c:pt idx="6">
                        <c:v>2018</c:v>
                      </c:pt>
                      <c:pt idx="7">
                        <c:v>2019</c:v>
                      </c:pt>
                      <c:pt idx="8">
                        <c:v>2020</c:v>
                      </c:pt>
                    </c:numCache>
                  </c:numRef>
                </c:cat>
                <c:val>
                  <c:numRef>
                    <c:extLst>
                      <c:ext uri="{02D57815-91ED-43cb-92C2-25804820EDAC}">
                        <c15:formulaRef>
                          <c15:sqref>CG!$C$13:$K$13</c15:sqref>
                        </c15:formulaRef>
                      </c:ext>
                    </c:extLst>
                    <c:numCache>
                      <c:formatCode>General</c:formatCode>
                      <c:ptCount val="9"/>
                    </c:numCache>
                  </c:numRef>
                </c:val>
                <c:smooth val="0"/>
                <c:extLst>
                  <c:ext xmlns:c16="http://schemas.microsoft.com/office/drawing/2014/chart" uri="{C3380CC4-5D6E-409C-BE32-E72D297353CC}">
                    <c16:uniqueId val="{00000009-6D66-4EF6-9C08-B856DF9BE606}"/>
                  </c:ext>
                </c:extLst>
              </c15:ser>
            </c15:filteredLineSeries>
          </c:ext>
        </c:extLst>
      </c:lineChart>
      <c:catAx>
        <c:axId val="42626432"/>
        <c:scaling>
          <c:orientation val="minMax"/>
        </c:scaling>
        <c:delete val="0"/>
        <c:axPos val="b"/>
        <c:numFmt formatCode="General" sourceLinked="1"/>
        <c:majorTickMark val="out"/>
        <c:minorTickMark val="none"/>
        <c:tickLblPos val="nextTo"/>
        <c:crossAx val="42628224"/>
        <c:crosses val="autoZero"/>
        <c:auto val="1"/>
        <c:lblAlgn val="ctr"/>
        <c:lblOffset val="100"/>
        <c:noMultiLvlLbl val="0"/>
      </c:catAx>
      <c:valAx>
        <c:axId val="42628224"/>
        <c:scaling>
          <c:orientation val="minMax"/>
        </c:scaling>
        <c:delete val="0"/>
        <c:axPos val="l"/>
        <c:majorGridlines/>
        <c:numFmt formatCode="General" sourceLinked="1"/>
        <c:majorTickMark val="out"/>
        <c:minorTickMark val="none"/>
        <c:tickLblPos val="nextTo"/>
        <c:crossAx val="42626432"/>
        <c:crosses val="autoZero"/>
        <c:crossBetween val="between"/>
      </c:valAx>
      <c:valAx>
        <c:axId val="42629760"/>
        <c:scaling>
          <c:orientation val="minMax"/>
        </c:scaling>
        <c:delete val="0"/>
        <c:axPos val="r"/>
        <c:numFmt formatCode="0.0%" sourceLinked="1"/>
        <c:majorTickMark val="out"/>
        <c:minorTickMark val="none"/>
        <c:tickLblPos val="nextTo"/>
        <c:crossAx val="42631552"/>
        <c:crosses val="max"/>
        <c:crossBetween val="between"/>
      </c:valAx>
      <c:catAx>
        <c:axId val="42631552"/>
        <c:scaling>
          <c:orientation val="minMax"/>
        </c:scaling>
        <c:delete val="1"/>
        <c:axPos val="b"/>
        <c:numFmt formatCode="General" sourceLinked="1"/>
        <c:majorTickMark val="out"/>
        <c:minorTickMark val="none"/>
        <c:tickLblPos val="nextTo"/>
        <c:crossAx val="42629760"/>
        <c:crosses val="autoZero"/>
        <c:auto val="1"/>
        <c:lblAlgn val="ctr"/>
        <c:lblOffset val="100"/>
        <c:noMultiLvlLbl val="0"/>
      </c:catAx>
    </c:plotArea>
    <c:legend>
      <c:legendPos val="r"/>
      <c:layout>
        <c:manualLayout>
          <c:xMode val="edge"/>
          <c:yMode val="edge"/>
          <c:x val="0.84512937862647264"/>
          <c:y val="8.263897063715879E-2"/>
          <c:w val="0.14858227469804239"/>
          <c:h val="0.80797246092717034"/>
        </c:manualLayout>
      </c:layout>
      <c:overlay val="0"/>
    </c:legend>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CA"/>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dLbls>
          <c:showLegendKey val="0"/>
          <c:showVal val="0"/>
          <c:showCatName val="0"/>
          <c:showSerName val="0"/>
          <c:showPercent val="1"/>
          <c:showBubbleSize val="0"/>
          <c:showLeaderLines val="0"/>
        </c:dLbls>
        <c:firstSliceAng val="0"/>
      </c:pieChart>
    </c:plotArea>
    <c:plotVisOnly val="1"/>
    <c:dispBlanksAs val="gap"/>
    <c:showDLblsOverMax val="0"/>
  </c:chart>
  <c:txPr>
    <a:bodyPr/>
    <a:lstStyle/>
    <a:p>
      <a:pPr>
        <a:defRPr sz="1800"/>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CA"/>
  <c:roundedCorners val="0"/>
  <mc:AlternateContent xmlns:mc="http://schemas.openxmlformats.org/markup-compatibility/2006">
    <mc:Choice xmlns:c14="http://schemas.microsoft.com/office/drawing/2007/8/2/chart" Requires="c14">
      <c14:style val="122"/>
    </mc:Choice>
    <mc:Fallback>
      <c:style val="22"/>
    </mc:Fallback>
  </mc:AlternateContent>
  <c:chart>
    <c:autoTitleDeleted val="1"/>
    <c:plotArea>
      <c:layout/>
      <c:pieChart>
        <c:varyColors val="1"/>
        <c:ser>
          <c:idx val="0"/>
          <c:order val="0"/>
          <c:tx>
            <c:strRef>
              <c:f>Sheet1!$B$1</c:f>
              <c:strCache>
                <c:ptCount val="1"/>
                <c:pt idx="0">
                  <c:v>Column1</c:v>
                </c:pt>
              </c:strCache>
            </c:strRef>
          </c:tx>
          <c:spPr>
            <a:solidFill>
              <a:srgbClr val="8064A2"/>
            </a:solidFill>
            <a:ln w="25391">
              <a:solidFill>
                <a:schemeClr val="bg1"/>
              </a:solidFill>
            </a:ln>
            <a:effectLst/>
          </c:spPr>
          <c:dPt>
            <c:idx val="0"/>
            <c:bubble3D val="0"/>
            <c:spPr>
              <a:solidFill>
                <a:srgbClr val="91B0D5"/>
              </a:solidFill>
              <a:ln w="25391">
                <a:solidFill>
                  <a:schemeClr val="bg1"/>
                </a:solidFill>
              </a:ln>
              <a:effectLst/>
            </c:spPr>
            <c:extLst xmlns:c16r2="http://schemas.microsoft.com/office/drawing/2015/06/chart">
              <c:ext xmlns:c16="http://schemas.microsoft.com/office/drawing/2014/chart" uri="{C3380CC4-5D6E-409C-BE32-E72D297353CC}">
                <c16:uniqueId val="{00000001-2D69-468B-95D5-ECFF8D0ADBCD}"/>
              </c:ext>
            </c:extLst>
          </c:dPt>
          <c:dPt>
            <c:idx val="1"/>
            <c:bubble3D val="0"/>
            <c:spPr>
              <a:solidFill>
                <a:srgbClr val="893282"/>
              </a:solidFill>
              <a:ln w="25391">
                <a:solidFill>
                  <a:schemeClr val="bg1"/>
                </a:solidFill>
              </a:ln>
              <a:effectLst/>
            </c:spPr>
            <c:extLst xmlns:c16r2="http://schemas.microsoft.com/office/drawing/2015/06/chart">
              <c:ext xmlns:c16="http://schemas.microsoft.com/office/drawing/2014/chart" uri="{C3380CC4-5D6E-409C-BE32-E72D297353CC}">
                <c16:uniqueId val="{00000003-2D69-468B-95D5-ECFF8D0ADBCD}"/>
              </c:ext>
            </c:extLst>
          </c:dPt>
          <c:dPt>
            <c:idx val="2"/>
            <c:bubble3D val="0"/>
            <c:spPr>
              <a:solidFill>
                <a:srgbClr val="26A4FE"/>
              </a:solidFill>
              <a:ln w="25391">
                <a:solidFill>
                  <a:schemeClr val="bg1"/>
                </a:solidFill>
              </a:ln>
              <a:effectLst/>
            </c:spPr>
            <c:extLst xmlns:c16r2="http://schemas.microsoft.com/office/drawing/2015/06/chart">
              <c:ext xmlns:c16="http://schemas.microsoft.com/office/drawing/2014/chart" uri="{C3380CC4-5D6E-409C-BE32-E72D297353CC}">
                <c16:uniqueId val="{00000005-2D69-468B-95D5-ECFF8D0ADBCD}"/>
              </c:ext>
            </c:extLst>
          </c:dPt>
          <c:dPt>
            <c:idx val="3"/>
            <c:bubble3D val="0"/>
            <c:spPr>
              <a:solidFill>
                <a:srgbClr val="7B9327"/>
              </a:solidFill>
              <a:ln w="25391">
                <a:solidFill>
                  <a:schemeClr val="bg1"/>
                </a:solidFill>
              </a:ln>
              <a:effectLst/>
            </c:spPr>
            <c:extLst xmlns:c16r2="http://schemas.microsoft.com/office/drawing/2015/06/chart">
              <c:ext xmlns:c16="http://schemas.microsoft.com/office/drawing/2014/chart" uri="{C3380CC4-5D6E-409C-BE32-E72D297353CC}">
                <c16:uniqueId val="{00000007-2D69-468B-95D5-ECFF8D0ADBCD}"/>
              </c:ext>
            </c:extLst>
          </c:dPt>
          <c:dLbls>
            <c:dLbl>
              <c:idx val="0"/>
              <c:layout>
                <c:manualLayout>
                  <c:x val="-0.19631753499681401"/>
                  <c:y val="-8.37038545817715E-2"/>
                </c:manualLayout>
              </c:layout>
              <c:tx>
                <c:rich>
                  <a:bodyPr/>
                  <a:lstStyle/>
                  <a:p>
                    <a:r>
                      <a:rPr lang="en-US" dirty="0" smtClean="0"/>
                      <a:t>56%</a:t>
                    </a:r>
                    <a:endParaRPr lang="en-US" dirty="0"/>
                  </a:p>
                </c:rich>
              </c:tx>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2D69-468B-95D5-ECFF8D0ADBCD}"/>
                </c:ext>
              </c:extLst>
            </c:dLbl>
            <c:dLbl>
              <c:idx val="1"/>
              <c:layout/>
              <c:tx>
                <c:rich>
                  <a:bodyPr/>
                  <a:lstStyle/>
                  <a:p>
                    <a:r>
                      <a:rPr lang="en-US"/>
                      <a:t>9%</a:t>
                    </a:r>
                    <a:endParaRPr lang="en-US" dirty="0"/>
                  </a:p>
                </c:rich>
              </c:tx>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2D69-468B-95D5-ECFF8D0ADBCD}"/>
                </c:ext>
              </c:extLst>
            </c:dLbl>
            <c:dLbl>
              <c:idx val="3"/>
              <c:layout>
                <c:manualLayout>
                  <c:x val="0.13471216951148501"/>
                  <c:y val="0.174070192614105"/>
                </c:manualLayout>
              </c:layout>
              <c:tx>
                <c:rich>
                  <a:bodyPr/>
                  <a:lstStyle/>
                  <a:p>
                    <a:r>
                      <a:rPr lang="en-US" dirty="0" smtClean="0"/>
                      <a:t>20%</a:t>
                    </a:r>
                    <a:endParaRPr lang="en-US" dirty="0"/>
                  </a:p>
                </c:rich>
              </c:tx>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2D69-468B-95D5-ECFF8D0ADBCD}"/>
                </c:ext>
              </c:extLst>
            </c:dLbl>
            <c:spPr>
              <a:noFill/>
              <a:ln>
                <a:noFill/>
              </a:ln>
              <a:effectLst/>
            </c:spPr>
            <c:txPr>
              <a:bodyPr/>
              <a:lstStyle/>
              <a:p>
                <a:pPr>
                  <a:defRPr sz="1400">
                    <a:solidFill>
                      <a:schemeClr val="bg1"/>
                    </a:solidFill>
                  </a:defRPr>
                </a:pPr>
                <a:endParaRPr lang="en-US"/>
              </a:p>
            </c:txPr>
            <c:showLegendKey val="0"/>
            <c:showVal val="0"/>
            <c:showCatName val="0"/>
            <c:showSerName val="0"/>
            <c:showPercent val="1"/>
            <c:showBubbleSize val="0"/>
            <c:showLeaderLines val="1"/>
            <c:extLst xmlns:c16r2="http://schemas.microsoft.com/office/drawing/2015/06/chart">
              <c:ext xmlns:c15="http://schemas.microsoft.com/office/drawing/2012/chart" uri="{CE6537A1-D6FC-4f65-9D91-7224C49458BB}"/>
            </c:extLst>
          </c:dLbls>
          <c:cat>
            <c:strRef>
              <c:f>Sheet1!$A$2:$A$5</c:f>
              <c:strCache>
                <c:ptCount val="4"/>
                <c:pt idx="0">
                  <c:v>Post-secondary</c:v>
                </c:pt>
                <c:pt idx="1">
                  <c:v>Government</c:v>
                </c:pt>
                <c:pt idx="2">
                  <c:v>Industry</c:v>
                </c:pt>
                <c:pt idx="3">
                  <c:v>Not-for-profit</c:v>
                </c:pt>
              </c:strCache>
            </c:strRef>
          </c:cat>
          <c:val>
            <c:numRef>
              <c:f>Sheet1!$B$2:$B$5</c:f>
              <c:numCache>
                <c:formatCode>General</c:formatCode>
                <c:ptCount val="4"/>
                <c:pt idx="0">
                  <c:v>34.6</c:v>
                </c:pt>
                <c:pt idx="1">
                  <c:v>5.0999999999999996</c:v>
                </c:pt>
                <c:pt idx="2">
                  <c:v>9.3000000000000007</c:v>
                </c:pt>
                <c:pt idx="3">
                  <c:v>11.3</c:v>
                </c:pt>
              </c:numCache>
            </c:numRef>
          </c:val>
          <c:extLst xmlns:c16r2="http://schemas.microsoft.com/office/drawing/2015/06/chart">
            <c:ext xmlns:c16="http://schemas.microsoft.com/office/drawing/2014/chart" uri="{C3380CC4-5D6E-409C-BE32-E72D297353CC}">
              <c16:uniqueId val="{00000008-2D69-468B-95D5-ECFF8D0ADBCD}"/>
            </c:ext>
          </c:extLst>
        </c:ser>
        <c:dLbls>
          <c:showLegendKey val="0"/>
          <c:showVal val="0"/>
          <c:showCatName val="0"/>
          <c:showSerName val="0"/>
          <c:showPercent val="0"/>
          <c:showBubbleSize val="0"/>
          <c:showLeaderLines val="1"/>
        </c:dLbls>
        <c:firstSliceAng val="0"/>
      </c:pieChart>
      <c:spPr>
        <a:noFill/>
        <a:ln w="25391">
          <a:noFill/>
        </a:ln>
      </c:spPr>
    </c:plotArea>
    <c:plotVisOnly val="1"/>
    <c:dispBlanksAs val="gap"/>
    <c:showDLblsOverMax val="0"/>
  </c:chart>
  <c:spPr>
    <a:noFill/>
    <a:ln>
      <a:noFill/>
    </a:ln>
  </c:spPr>
  <c:txPr>
    <a:bodyPr/>
    <a:lstStyle/>
    <a:p>
      <a:pPr>
        <a:defRPr sz="1799"/>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CA"/>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4.2278742709835504E-2"/>
          <c:y val="3.8982906121237115E-2"/>
          <c:w val="0.90289794407789792"/>
          <c:h val="0.73063146726970651"/>
        </c:manualLayout>
      </c:layout>
      <c:barChart>
        <c:barDir val="col"/>
        <c:grouping val="clustered"/>
        <c:varyColors val="0"/>
        <c:ser>
          <c:idx val="0"/>
          <c:order val="0"/>
          <c:tx>
            <c:strRef>
              <c:f>'Scenario Charts'!$A$40</c:f>
              <c:strCache>
                <c:ptCount val="1"/>
                <c:pt idx="0">
                  <c:v>Applications</c:v>
                </c:pt>
              </c:strCache>
            </c:strRef>
          </c:tx>
          <c:spPr>
            <a:solidFill>
              <a:schemeClr val="tx2">
                <a:lumMod val="75000"/>
              </a:schemeClr>
            </a:solidFill>
          </c:spPr>
          <c:invertIfNegative val="0"/>
          <c:cat>
            <c:numRef>
              <c:f>'Scenario Charts'!$B$39:$N$39</c:f>
              <c:numCache>
                <c:formatCode>General</c:formatCode>
                <c:ptCount val="13"/>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numCache>
            </c:numRef>
          </c:cat>
          <c:val>
            <c:numRef>
              <c:f>'Scenario Charts'!$B$40:$N$40</c:f>
              <c:numCache>
                <c:formatCode>General</c:formatCode>
                <c:ptCount val="13"/>
                <c:pt idx="0">
                  <c:v>153</c:v>
                </c:pt>
                <c:pt idx="1">
                  <c:v>157</c:v>
                </c:pt>
                <c:pt idx="2">
                  <c:v>154</c:v>
                </c:pt>
                <c:pt idx="3">
                  <c:v>128</c:v>
                </c:pt>
                <c:pt idx="4">
                  <c:v>143</c:v>
                </c:pt>
                <c:pt idx="5">
                  <c:v>143</c:v>
                </c:pt>
                <c:pt idx="6">
                  <c:v>127</c:v>
                </c:pt>
              </c:numCache>
            </c:numRef>
          </c:val>
          <c:extLst xmlns:c16r2="http://schemas.microsoft.com/office/drawing/2015/06/chart">
            <c:ext xmlns:c16="http://schemas.microsoft.com/office/drawing/2014/chart" uri="{C3380CC4-5D6E-409C-BE32-E72D297353CC}">
              <c16:uniqueId val="{00000000-6BE5-41DB-94A0-A711BE1E7103}"/>
            </c:ext>
          </c:extLst>
        </c:ser>
        <c:ser>
          <c:idx val="1"/>
          <c:order val="1"/>
          <c:tx>
            <c:strRef>
              <c:f>'Scenario Charts'!$A$41</c:f>
              <c:strCache>
                <c:ptCount val="1"/>
                <c:pt idx="0">
                  <c:v>Awards</c:v>
                </c:pt>
              </c:strCache>
            </c:strRef>
          </c:tx>
          <c:spPr>
            <a:solidFill>
              <a:schemeClr val="tx2">
                <a:lumMod val="20000"/>
                <a:lumOff val="80000"/>
              </a:schemeClr>
            </a:solidFill>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'Scenario Charts'!$B$39:$N$39</c:f>
              <c:numCache>
                <c:formatCode>General</c:formatCode>
                <c:ptCount val="13"/>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numCache>
            </c:numRef>
          </c:cat>
          <c:val>
            <c:numRef>
              <c:f>'Scenario Charts'!$B$41:$N$41</c:f>
              <c:numCache>
                <c:formatCode>General</c:formatCode>
                <c:ptCount val="13"/>
                <c:pt idx="0">
                  <c:v>72</c:v>
                </c:pt>
                <c:pt idx="1">
                  <c:v>58</c:v>
                </c:pt>
                <c:pt idx="2">
                  <c:v>57</c:v>
                </c:pt>
                <c:pt idx="3">
                  <c:v>51</c:v>
                </c:pt>
                <c:pt idx="4">
                  <c:v>51</c:v>
                </c:pt>
                <c:pt idx="5">
                  <c:v>53</c:v>
                </c:pt>
                <c:pt idx="6" formatCode="0">
                  <c:v>63</c:v>
                </c:pt>
              </c:numCache>
            </c:numRef>
          </c:val>
          <c:extLst xmlns:c16r2="http://schemas.microsoft.com/office/drawing/2015/06/chart">
            <c:ext xmlns:c16="http://schemas.microsoft.com/office/drawing/2014/chart" uri="{C3380CC4-5D6E-409C-BE32-E72D297353CC}">
              <c16:uniqueId val="{00000001-6BE5-41DB-94A0-A711BE1E7103}"/>
            </c:ext>
          </c:extLst>
        </c:ser>
        <c:ser>
          <c:idx val="3"/>
          <c:order val="3"/>
          <c:tx>
            <c:strRef>
              <c:f>'Scenario Charts'!$A$43</c:f>
              <c:strCache>
                <c:ptCount val="1"/>
                <c:pt idx="0">
                  <c:v>Forecast Applications</c:v>
                </c:pt>
              </c:strCache>
            </c:strRef>
          </c:tx>
          <c:spPr>
            <a:pattFill prst="lgCheck">
              <a:fgClr>
                <a:schemeClr val="tx2">
                  <a:lumMod val="75000"/>
                </a:schemeClr>
              </a:fgClr>
              <a:bgClr>
                <a:schemeClr val="bg1"/>
              </a:bgClr>
            </a:pattFill>
          </c:spPr>
          <c:invertIfNegative val="0"/>
          <c:cat>
            <c:numRef>
              <c:f>'Scenario Charts'!$B$39:$N$39</c:f>
              <c:numCache>
                <c:formatCode>General</c:formatCode>
                <c:ptCount val="13"/>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numCache>
            </c:numRef>
          </c:cat>
          <c:val>
            <c:numRef>
              <c:f>'Scenario Charts'!$B$43:$N$43</c:f>
              <c:numCache>
                <c:formatCode>General</c:formatCode>
                <c:ptCount val="13"/>
                <c:pt idx="7">
                  <c:v>148</c:v>
                </c:pt>
                <c:pt idx="8" formatCode="0">
                  <c:v>148</c:v>
                </c:pt>
                <c:pt idx="9">
                  <c:v>143</c:v>
                </c:pt>
                <c:pt idx="10">
                  <c:v>143</c:v>
                </c:pt>
                <c:pt idx="11">
                  <c:v>143</c:v>
                </c:pt>
                <c:pt idx="12">
                  <c:v>143</c:v>
                </c:pt>
              </c:numCache>
            </c:numRef>
          </c:val>
          <c:extLst xmlns:c16r2="http://schemas.microsoft.com/office/drawing/2015/06/chart">
            <c:ext xmlns:c16="http://schemas.microsoft.com/office/drawing/2014/chart" uri="{C3380CC4-5D6E-409C-BE32-E72D297353CC}">
              <c16:uniqueId val="{00000002-6BE5-41DB-94A0-A711BE1E7103}"/>
            </c:ext>
          </c:extLst>
        </c:ser>
        <c:ser>
          <c:idx val="4"/>
          <c:order val="4"/>
          <c:tx>
            <c:strRef>
              <c:f>'Scenario Charts'!$A$44</c:f>
              <c:strCache>
                <c:ptCount val="1"/>
                <c:pt idx="0">
                  <c:v>Forecast Awards</c:v>
                </c:pt>
              </c:strCache>
            </c:strRef>
          </c:tx>
          <c:spPr>
            <a:pattFill prst="lgCheck">
              <a:fgClr>
                <a:schemeClr val="tx2">
                  <a:lumMod val="40000"/>
                  <a:lumOff val="60000"/>
                </a:schemeClr>
              </a:fgClr>
              <a:bgClr>
                <a:schemeClr val="bg1"/>
              </a:bgClr>
            </a:pattFill>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'Scenario Charts'!$B$39:$N$39</c:f>
              <c:numCache>
                <c:formatCode>General</c:formatCode>
                <c:ptCount val="13"/>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numCache>
            </c:numRef>
          </c:cat>
          <c:val>
            <c:numRef>
              <c:f>'Scenario Charts'!$B$44:$N$44</c:f>
              <c:numCache>
                <c:formatCode>General</c:formatCode>
                <c:ptCount val="13"/>
                <c:pt idx="7" formatCode="0">
                  <c:v>69.913001091305929</c:v>
                </c:pt>
                <c:pt idx="8" formatCode="0">
                  <c:v>60.869565217391305</c:v>
                </c:pt>
                <c:pt idx="9" formatCode="0">
                  <c:v>60.869565217391305</c:v>
                </c:pt>
                <c:pt idx="10" formatCode="0">
                  <c:v>78.014492753623188</c:v>
                </c:pt>
                <c:pt idx="11" formatCode="0">
                  <c:v>67.115942028985501</c:v>
                </c:pt>
                <c:pt idx="12" formatCode="0">
                  <c:v>66.666666666666671</c:v>
                </c:pt>
              </c:numCache>
            </c:numRef>
          </c:val>
          <c:extLst xmlns:c16r2="http://schemas.microsoft.com/office/drawing/2015/06/chart">
            <c:ext xmlns:c16="http://schemas.microsoft.com/office/drawing/2014/chart" uri="{C3380CC4-5D6E-409C-BE32-E72D297353CC}">
              <c16:uniqueId val="{00000003-6BE5-41DB-94A0-A711BE1E7103}"/>
            </c:ext>
          </c:extLst>
        </c:ser>
        <c:dLbls>
          <c:showLegendKey val="0"/>
          <c:showVal val="0"/>
          <c:showCatName val="0"/>
          <c:showSerName val="0"/>
          <c:showPercent val="0"/>
          <c:showBubbleSize val="0"/>
        </c:dLbls>
        <c:gapWidth val="150"/>
        <c:axId val="33026048"/>
        <c:axId val="33027584"/>
      </c:barChart>
      <c:lineChart>
        <c:grouping val="standard"/>
        <c:varyColors val="0"/>
        <c:ser>
          <c:idx val="2"/>
          <c:order val="2"/>
          <c:tx>
            <c:strRef>
              <c:f>'Scenario Charts'!$A$42</c:f>
              <c:strCache>
                <c:ptCount val="1"/>
                <c:pt idx="0">
                  <c:v>Success Rate</c:v>
                </c:pt>
              </c:strCache>
            </c:strRef>
          </c:tx>
          <c:spPr>
            <a:ln>
              <a:solidFill>
                <a:schemeClr val="tx2"/>
              </a:solidFill>
            </a:ln>
          </c:spPr>
          <c:marker>
            <c:symbol val="square"/>
            <c:size val="5"/>
            <c:spPr>
              <a:solidFill>
                <a:schemeClr val="tx2">
                  <a:lumMod val="75000"/>
                </a:schemeClr>
              </a:solidFill>
              <a:ln>
                <a:solidFill>
                  <a:schemeClr val="tx2">
                    <a:lumMod val="75000"/>
                  </a:schemeClr>
                </a:solidFill>
              </a:ln>
            </c:spPr>
          </c:marker>
          <c:dLbls>
            <c:dLbl>
              <c:idx val="1"/>
              <c:layout>
                <c:manualLayout>
                  <c:x val="1.1297182527154825E-3"/>
                  <c:y val="1.9161944077299542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5284-438D-84FB-FE03B2816A26}"/>
                </c:ext>
              </c:extLst>
            </c:dLbl>
            <c:dLbl>
              <c:idx val="2"/>
              <c:layout>
                <c:manualLayout>
                  <c:x val="-4.1422524083034757E-17"/>
                  <c:y val="1.4371458057974644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5284-438D-84FB-FE03B2816A26}"/>
                </c:ext>
              </c:extLst>
            </c:dLbl>
            <c:dLbl>
              <c:idx val="3"/>
              <c:layout>
                <c:manualLayout>
                  <c:x val="4.5188730108618883E-3"/>
                  <c:y val="-9.5809720386497918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5284-438D-84FB-FE03B2816A26}"/>
                </c:ext>
              </c:extLst>
            </c:dLbl>
            <c:dLbl>
              <c:idx val="4"/>
              <c:layout>
                <c:manualLayout>
                  <c:x val="2.2594365054308821E-3"/>
                  <c:y val="1.9161944077299542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5284-438D-84FB-FE03B2816A26}"/>
                </c:ext>
              </c:extLst>
            </c:dLbl>
            <c:dLbl>
              <c:idx val="6"/>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2883-4AC7-944A-65FB6901CEDB}"/>
                </c:ext>
              </c:extLst>
            </c:dLbl>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'Scenario Charts'!$B$39:$N$39</c:f>
              <c:numCache>
                <c:formatCode>General</c:formatCode>
                <c:ptCount val="13"/>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numCache>
            </c:numRef>
          </c:cat>
          <c:val>
            <c:numRef>
              <c:f>'Scenario Charts'!$B$42:$N$42</c:f>
              <c:numCache>
                <c:formatCode>0.0%</c:formatCode>
                <c:ptCount val="13"/>
                <c:pt idx="0">
                  <c:v>0.47058823529411764</c:v>
                </c:pt>
                <c:pt idx="1">
                  <c:v>0.36942675159235666</c:v>
                </c:pt>
                <c:pt idx="2">
                  <c:v>0.37012987012987014</c:v>
                </c:pt>
                <c:pt idx="3">
                  <c:v>0.3984375</c:v>
                </c:pt>
                <c:pt idx="4">
                  <c:v>0.35664335664335667</c:v>
                </c:pt>
                <c:pt idx="5">
                  <c:v>0.37062937062937062</c:v>
                </c:pt>
                <c:pt idx="6">
                  <c:v>0.49606299212598426</c:v>
                </c:pt>
              </c:numCache>
            </c:numRef>
          </c:val>
          <c:smooth val="0"/>
          <c:extLst xmlns:c16r2="http://schemas.microsoft.com/office/drawing/2015/06/chart">
            <c:ext xmlns:c16="http://schemas.microsoft.com/office/drawing/2014/chart" uri="{C3380CC4-5D6E-409C-BE32-E72D297353CC}">
              <c16:uniqueId val="{00000005-6BE5-41DB-94A0-A711BE1E7103}"/>
            </c:ext>
          </c:extLst>
        </c:ser>
        <c:ser>
          <c:idx val="6"/>
          <c:order val="5"/>
          <c:tx>
            <c:strRef>
              <c:f>'Scenario Charts'!$A$46</c:f>
              <c:strCache>
                <c:ptCount val="1"/>
                <c:pt idx="0">
                  <c:v>Forecast Success Rate</c:v>
                </c:pt>
              </c:strCache>
            </c:strRef>
          </c:tx>
          <c:spPr>
            <a:ln>
              <a:prstDash val="dash"/>
            </a:ln>
          </c:spPr>
          <c:marker>
            <c:symbol val="square"/>
            <c:size val="5"/>
          </c:marker>
          <c:dLbls>
            <c:dLbl>
              <c:idx val="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577B-414D-B974-11038E9AD9E1}"/>
                </c:ext>
              </c:extLst>
            </c:dLbl>
            <c:dLbl>
              <c:idx val="6"/>
              <c:layout>
                <c:manualLayout>
                  <c:x val="-1.1628426212599813E-2"/>
                  <c:y val="3.9712084262163543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6BE5-41DB-94A0-A711BE1E7103}"/>
                </c:ext>
              </c:extLst>
            </c:dLbl>
            <c:dLbl>
              <c:idx val="7"/>
              <c:layout>
                <c:manualLayout>
                  <c:x val="-1.3070886350904723E-3"/>
                  <c:y val="2.6844743574068748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6BE5-41DB-94A0-A711BE1E7103}"/>
                </c:ext>
              </c:extLst>
            </c:dLbl>
            <c:dLbl>
              <c:idx val="8"/>
              <c:layout>
                <c:manualLayout>
                  <c:x val="1.7889886480922689E-3"/>
                  <c:y val="1.7870437917973523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6BE5-41DB-94A0-A711BE1E7103}"/>
                </c:ext>
              </c:extLst>
            </c:dLbl>
            <c:dLbl>
              <c:idx val="9"/>
              <c:layout>
                <c:manualLayout>
                  <c:x val="8.9449432404613445E-4"/>
                  <c:y val="1.7870437917973523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E-6BE5-41DB-94A0-A711BE1E7103}"/>
                </c:ext>
              </c:extLst>
            </c:dLbl>
            <c:dLbl>
              <c:idx val="10"/>
              <c:layout>
                <c:manualLayout>
                  <c:x val="8.9449432404613445E-4"/>
                  <c:y val="1.1913625278649064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F-6BE5-41DB-94A0-A711BE1E7103}"/>
                </c:ext>
              </c:extLst>
            </c:dLbl>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'Scenario Charts'!$B$39:$N$39</c:f>
              <c:numCache>
                <c:formatCode>General</c:formatCode>
                <c:ptCount val="13"/>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numCache>
            </c:numRef>
          </c:cat>
          <c:val>
            <c:numRef>
              <c:f>'Scenario Charts'!$B$46:$N$46</c:f>
              <c:numCache>
                <c:formatCode>General</c:formatCode>
                <c:ptCount val="13"/>
                <c:pt idx="6" formatCode="0.0%">
                  <c:v>0.496</c:v>
                </c:pt>
                <c:pt idx="7" formatCode="0.0%">
                  <c:v>0.47238514250882385</c:v>
                </c:pt>
                <c:pt idx="8" formatCode="0.0%">
                  <c:v>0.41128084606345477</c:v>
                </c:pt>
                <c:pt idx="9" formatCode="0.0%">
                  <c:v>0.42566129522651264</c:v>
                </c:pt>
                <c:pt idx="10" formatCode="0.0%">
                  <c:v>0.54555589338198029</c:v>
                </c:pt>
                <c:pt idx="11" formatCode="0.0%">
                  <c:v>0.46934225195094753</c:v>
                </c:pt>
                <c:pt idx="12" formatCode="0.0%">
                  <c:v>0.46620046620046623</c:v>
                </c:pt>
              </c:numCache>
            </c:numRef>
          </c:val>
          <c:smooth val="0"/>
          <c:extLst xmlns:c16r2="http://schemas.microsoft.com/office/drawing/2015/06/chart">
            <c:ext xmlns:c16="http://schemas.microsoft.com/office/drawing/2014/chart" uri="{C3380CC4-5D6E-409C-BE32-E72D297353CC}">
              <c16:uniqueId val="{00000007-6BE5-41DB-94A0-A711BE1E7103}"/>
            </c:ext>
          </c:extLst>
        </c:ser>
        <c:dLbls>
          <c:showLegendKey val="0"/>
          <c:showVal val="0"/>
          <c:showCatName val="0"/>
          <c:showSerName val="0"/>
          <c:showPercent val="0"/>
          <c:showBubbleSize val="0"/>
        </c:dLbls>
        <c:marker val="1"/>
        <c:smooth val="0"/>
        <c:axId val="33432320"/>
        <c:axId val="33029120"/>
      </c:lineChart>
      <c:catAx>
        <c:axId val="33026048"/>
        <c:scaling>
          <c:orientation val="minMax"/>
        </c:scaling>
        <c:delete val="0"/>
        <c:axPos val="b"/>
        <c:numFmt formatCode="General" sourceLinked="1"/>
        <c:majorTickMark val="out"/>
        <c:minorTickMark val="none"/>
        <c:tickLblPos val="nextTo"/>
        <c:crossAx val="33027584"/>
        <c:crosses val="autoZero"/>
        <c:auto val="1"/>
        <c:lblAlgn val="ctr"/>
        <c:lblOffset val="100"/>
        <c:noMultiLvlLbl val="0"/>
      </c:catAx>
      <c:valAx>
        <c:axId val="33027584"/>
        <c:scaling>
          <c:orientation val="minMax"/>
        </c:scaling>
        <c:delete val="0"/>
        <c:axPos val="l"/>
        <c:majorGridlines>
          <c:spPr>
            <a:ln>
              <a:noFill/>
            </a:ln>
          </c:spPr>
        </c:majorGridlines>
        <c:numFmt formatCode="General" sourceLinked="1"/>
        <c:majorTickMark val="out"/>
        <c:minorTickMark val="none"/>
        <c:tickLblPos val="nextTo"/>
        <c:crossAx val="33026048"/>
        <c:crosses val="autoZero"/>
        <c:crossBetween val="between"/>
      </c:valAx>
      <c:valAx>
        <c:axId val="33029120"/>
        <c:scaling>
          <c:orientation val="minMax"/>
          <c:max val="0.60000000000000009"/>
        </c:scaling>
        <c:delete val="0"/>
        <c:axPos val="r"/>
        <c:numFmt formatCode="0.0%" sourceLinked="1"/>
        <c:majorTickMark val="out"/>
        <c:minorTickMark val="none"/>
        <c:tickLblPos val="nextTo"/>
        <c:crossAx val="33432320"/>
        <c:crosses val="max"/>
        <c:crossBetween val="between"/>
      </c:valAx>
      <c:catAx>
        <c:axId val="33432320"/>
        <c:scaling>
          <c:orientation val="minMax"/>
        </c:scaling>
        <c:delete val="1"/>
        <c:axPos val="b"/>
        <c:numFmt formatCode="General" sourceLinked="1"/>
        <c:majorTickMark val="out"/>
        <c:minorTickMark val="none"/>
        <c:tickLblPos val="nextTo"/>
        <c:crossAx val="33029120"/>
        <c:crosses val="autoZero"/>
        <c:auto val="1"/>
        <c:lblAlgn val="ctr"/>
        <c:lblOffset val="100"/>
        <c:noMultiLvlLbl val="0"/>
      </c:catAx>
    </c:plotArea>
    <c:legend>
      <c:legendPos val="b"/>
      <c:layout>
        <c:manualLayout>
          <c:xMode val="edge"/>
          <c:yMode val="edge"/>
          <c:x val="0.18128038897893031"/>
          <c:y val="0.88356165912587892"/>
          <c:w val="0.76871961102106956"/>
          <c:h val="9.400851987179451E-2"/>
        </c:manualLayout>
      </c:layout>
      <c:overlay val="0"/>
    </c:legend>
    <c:plotVisOnly val="1"/>
    <c:dispBlanksAs val="gap"/>
    <c:showDLblsOverMax val="0"/>
  </c:chart>
  <c:txPr>
    <a:bodyPr/>
    <a:lstStyle/>
    <a:p>
      <a:pPr>
        <a:defRPr sz="800"/>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C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6354494318587699E-2"/>
          <c:y val="2.2862325837353235E-2"/>
          <c:w val="0.73577724233911224"/>
          <c:h val="0.92555127014632821"/>
        </c:manualLayout>
      </c:layout>
      <c:barChart>
        <c:barDir val="col"/>
        <c:grouping val="clustered"/>
        <c:varyColors val="0"/>
        <c:ser>
          <c:idx val="0"/>
          <c:order val="0"/>
          <c:tx>
            <c:strRef>
              <c:f>'PDG-PG'!$A$17</c:f>
              <c:strCache>
                <c:ptCount val="1"/>
                <c:pt idx="0">
                  <c:v>Applications</c:v>
                </c:pt>
              </c:strCache>
            </c:strRef>
          </c:tx>
          <c:spPr>
            <a:solidFill>
              <a:schemeClr val="tx2"/>
            </a:solidFill>
          </c:spPr>
          <c:invertIfNegative val="0"/>
          <c:cat>
            <c:numRef>
              <c:f>'PDG-PG'!$C$16:$K$16</c:f>
              <c:numCache>
                <c:formatCode>General</c:formatCode>
                <c:ptCount val="9"/>
                <c:pt idx="0">
                  <c:v>2012</c:v>
                </c:pt>
                <c:pt idx="1">
                  <c:v>2013</c:v>
                </c:pt>
                <c:pt idx="2">
                  <c:v>2014</c:v>
                </c:pt>
                <c:pt idx="3">
                  <c:v>2015</c:v>
                </c:pt>
                <c:pt idx="4">
                  <c:v>2016</c:v>
                </c:pt>
                <c:pt idx="5">
                  <c:v>2017</c:v>
                </c:pt>
                <c:pt idx="6">
                  <c:v>2018</c:v>
                </c:pt>
                <c:pt idx="7">
                  <c:v>2019</c:v>
                </c:pt>
                <c:pt idx="8">
                  <c:v>2020</c:v>
                </c:pt>
              </c:numCache>
            </c:numRef>
          </c:cat>
          <c:val>
            <c:numRef>
              <c:f>'PDG-PG'!$C$17:$K$17</c:f>
              <c:numCache>
                <c:formatCode>General</c:formatCode>
                <c:ptCount val="9"/>
                <c:pt idx="0">
                  <c:v>151</c:v>
                </c:pt>
                <c:pt idx="1">
                  <c:v>100</c:v>
                </c:pt>
                <c:pt idx="2">
                  <c:v>102</c:v>
                </c:pt>
                <c:pt idx="3">
                  <c:v>99</c:v>
                </c:pt>
                <c:pt idx="4">
                  <c:v>100</c:v>
                </c:pt>
                <c:pt idx="5">
                  <c:v>81</c:v>
                </c:pt>
                <c:pt idx="6">
                  <c:v>73</c:v>
                </c:pt>
                <c:pt idx="7" formatCode="0">
                  <c:v>65</c:v>
                </c:pt>
              </c:numCache>
            </c:numRef>
          </c:val>
          <c:extLst xmlns:c16r2="http://schemas.microsoft.com/office/drawing/2015/06/chart">
            <c:ext xmlns:c16="http://schemas.microsoft.com/office/drawing/2014/chart" uri="{C3380CC4-5D6E-409C-BE32-E72D297353CC}">
              <c16:uniqueId val="{00000000-4463-43B2-8E01-AC69BA0507BC}"/>
            </c:ext>
          </c:extLst>
        </c:ser>
        <c:ser>
          <c:idx val="1"/>
          <c:order val="1"/>
          <c:tx>
            <c:strRef>
              <c:f>'PDG-PG'!$A$18</c:f>
              <c:strCache>
                <c:ptCount val="1"/>
                <c:pt idx="0">
                  <c:v>Awards</c:v>
                </c:pt>
              </c:strCache>
            </c:strRef>
          </c:tx>
          <c:spPr>
            <a:solidFill>
              <a:schemeClr val="tx2">
                <a:lumMod val="20000"/>
                <a:lumOff val="80000"/>
              </a:schemeClr>
            </a:solidFill>
          </c:spPr>
          <c:invertIfNegative val="0"/>
          <c:cat>
            <c:numRef>
              <c:f>'PDG-PG'!$C$16:$K$16</c:f>
              <c:numCache>
                <c:formatCode>General</c:formatCode>
                <c:ptCount val="9"/>
                <c:pt idx="0">
                  <c:v>2012</c:v>
                </c:pt>
                <c:pt idx="1">
                  <c:v>2013</c:v>
                </c:pt>
                <c:pt idx="2">
                  <c:v>2014</c:v>
                </c:pt>
                <c:pt idx="3">
                  <c:v>2015</c:v>
                </c:pt>
                <c:pt idx="4">
                  <c:v>2016</c:v>
                </c:pt>
                <c:pt idx="5">
                  <c:v>2017</c:v>
                </c:pt>
                <c:pt idx="6">
                  <c:v>2018</c:v>
                </c:pt>
                <c:pt idx="7">
                  <c:v>2019</c:v>
                </c:pt>
                <c:pt idx="8">
                  <c:v>2020</c:v>
                </c:pt>
              </c:numCache>
            </c:numRef>
          </c:cat>
          <c:val>
            <c:numRef>
              <c:f>'PDG-PG'!$C$18:$K$18</c:f>
              <c:numCache>
                <c:formatCode>General</c:formatCode>
                <c:ptCount val="9"/>
                <c:pt idx="0">
                  <c:v>25</c:v>
                </c:pt>
                <c:pt idx="1">
                  <c:v>20</c:v>
                </c:pt>
                <c:pt idx="2">
                  <c:v>18</c:v>
                </c:pt>
                <c:pt idx="3">
                  <c:v>17</c:v>
                </c:pt>
                <c:pt idx="4">
                  <c:v>17</c:v>
                </c:pt>
                <c:pt idx="5">
                  <c:v>15</c:v>
                </c:pt>
                <c:pt idx="6">
                  <c:v>18</c:v>
                </c:pt>
              </c:numCache>
            </c:numRef>
          </c:val>
          <c:extLst xmlns:c16r2="http://schemas.microsoft.com/office/drawing/2015/06/chart">
            <c:ext xmlns:c16="http://schemas.microsoft.com/office/drawing/2014/chart" uri="{C3380CC4-5D6E-409C-BE32-E72D297353CC}">
              <c16:uniqueId val="{00000001-4463-43B2-8E01-AC69BA0507BC}"/>
            </c:ext>
          </c:extLst>
        </c:ser>
        <c:ser>
          <c:idx val="4"/>
          <c:order val="4"/>
          <c:tx>
            <c:strRef>
              <c:f>'PDG-PG'!$A$21</c:f>
              <c:strCache>
                <c:ptCount val="1"/>
              </c:strCache>
            </c:strRef>
          </c:tx>
          <c:invertIfNegative val="0"/>
          <c:cat>
            <c:numRef>
              <c:f>'PDG-PG'!$C$16:$K$16</c:f>
              <c:numCache>
                <c:formatCode>General</c:formatCode>
                <c:ptCount val="9"/>
                <c:pt idx="0">
                  <c:v>2012</c:v>
                </c:pt>
                <c:pt idx="1">
                  <c:v>2013</c:v>
                </c:pt>
                <c:pt idx="2">
                  <c:v>2014</c:v>
                </c:pt>
                <c:pt idx="3">
                  <c:v>2015</c:v>
                </c:pt>
                <c:pt idx="4">
                  <c:v>2016</c:v>
                </c:pt>
                <c:pt idx="5">
                  <c:v>2017</c:v>
                </c:pt>
                <c:pt idx="6">
                  <c:v>2018</c:v>
                </c:pt>
                <c:pt idx="7">
                  <c:v>2019</c:v>
                </c:pt>
                <c:pt idx="8">
                  <c:v>2020</c:v>
                </c:pt>
              </c:numCache>
            </c:numRef>
          </c:cat>
          <c:val>
            <c:numRef>
              <c:f>'PDG-PG'!$C$21:$K$21</c:f>
            </c:numRef>
          </c:val>
          <c:extLst xmlns:c16r2="http://schemas.microsoft.com/office/drawing/2015/06/chart">
            <c:ext xmlns:c16="http://schemas.microsoft.com/office/drawing/2014/chart" uri="{C3380CC4-5D6E-409C-BE32-E72D297353CC}">
              <c16:uniqueId val="{00000002-4463-43B2-8E01-AC69BA0507BC}"/>
            </c:ext>
          </c:extLst>
        </c:ser>
        <c:ser>
          <c:idx val="5"/>
          <c:order val="5"/>
          <c:tx>
            <c:strRef>
              <c:f>'PDG-PG'!$A$22</c:f>
              <c:strCache>
                <c:ptCount val="1"/>
              </c:strCache>
            </c:strRef>
          </c:tx>
          <c:invertIfNegative val="0"/>
          <c:cat>
            <c:numRef>
              <c:f>'PDG-PG'!$C$16:$K$16</c:f>
              <c:numCache>
                <c:formatCode>General</c:formatCode>
                <c:ptCount val="9"/>
                <c:pt idx="0">
                  <c:v>2012</c:v>
                </c:pt>
                <c:pt idx="1">
                  <c:v>2013</c:v>
                </c:pt>
                <c:pt idx="2">
                  <c:v>2014</c:v>
                </c:pt>
                <c:pt idx="3">
                  <c:v>2015</c:v>
                </c:pt>
                <c:pt idx="4">
                  <c:v>2016</c:v>
                </c:pt>
                <c:pt idx="5">
                  <c:v>2017</c:v>
                </c:pt>
                <c:pt idx="6">
                  <c:v>2018</c:v>
                </c:pt>
                <c:pt idx="7">
                  <c:v>2019</c:v>
                </c:pt>
                <c:pt idx="8">
                  <c:v>2020</c:v>
                </c:pt>
              </c:numCache>
            </c:numRef>
          </c:cat>
          <c:val>
            <c:numRef>
              <c:f>'PDG-PG'!$C$22:$K$22</c:f>
            </c:numRef>
          </c:val>
          <c:extLst xmlns:c16r2="http://schemas.microsoft.com/office/drawing/2015/06/chart">
            <c:ext xmlns:c16="http://schemas.microsoft.com/office/drawing/2014/chart" uri="{C3380CC4-5D6E-409C-BE32-E72D297353CC}">
              <c16:uniqueId val="{00000003-4463-43B2-8E01-AC69BA0507BC}"/>
            </c:ext>
          </c:extLst>
        </c:ser>
        <c:ser>
          <c:idx val="6"/>
          <c:order val="6"/>
          <c:tx>
            <c:strRef>
              <c:f>'PDG-PG'!$A$23</c:f>
              <c:strCache>
                <c:ptCount val="1"/>
                <c:pt idx="0">
                  <c:v>Forecast Applications</c:v>
                </c:pt>
              </c:strCache>
            </c:strRef>
          </c:tx>
          <c:spPr>
            <a:pattFill prst="lgCheck">
              <a:fgClr>
                <a:schemeClr val="tx2"/>
              </a:fgClr>
              <a:bgClr>
                <a:schemeClr val="bg1"/>
              </a:bgClr>
            </a:pattFill>
          </c:spPr>
          <c:invertIfNegative val="0"/>
          <c:cat>
            <c:numRef>
              <c:f>'PDG-PG'!$C$16:$K$16</c:f>
              <c:numCache>
                <c:formatCode>General</c:formatCode>
                <c:ptCount val="9"/>
                <c:pt idx="0">
                  <c:v>2012</c:v>
                </c:pt>
                <c:pt idx="1">
                  <c:v>2013</c:v>
                </c:pt>
                <c:pt idx="2">
                  <c:v>2014</c:v>
                </c:pt>
                <c:pt idx="3">
                  <c:v>2015</c:v>
                </c:pt>
                <c:pt idx="4">
                  <c:v>2016</c:v>
                </c:pt>
                <c:pt idx="5">
                  <c:v>2017</c:v>
                </c:pt>
                <c:pt idx="6">
                  <c:v>2018</c:v>
                </c:pt>
                <c:pt idx="7">
                  <c:v>2019</c:v>
                </c:pt>
                <c:pt idx="8">
                  <c:v>2020</c:v>
                </c:pt>
              </c:numCache>
            </c:numRef>
          </c:cat>
          <c:val>
            <c:numRef>
              <c:f>'PDG-PG'!$C$23:$K$23</c:f>
              <c:numCache>
                <c:formatCode>General</c:formatCode>
                <c:ptCount val="9"/>
                <c:pt idx="8">
                  <c:v>73</c:v>
                </c:pt>
              </c:numCache>
            </c:numRef>
          </c:val>
          <c:extLst xmlns:c16r2="http://schemas.microsoft.com/office/drawing/2015/06/chart">
            <c:ext xmlns:c16="http://schemas.microsoft.com/office/drawing/2014/chart" uri="{C3380CC4-5D6E-409C-BE32-E72D297353CC}">
              <c16:uniqueId val="{00000004-4463-43B2-8E01-AC69BA0507BC}"/>
            </c:ext>
          </c:extLst>
        </c:ser>
        <c:ser>
          <c:idx val="7"/>
          <c:order val="7"/>
          <c:tx>
            <c:strRef>
              <c:f>'PDG-PG'!$A$24</c:f>
              <c:strCache>
                <c:ptCount val="1"/>
                <c:pt idx="0">
                  <c:v>Forecast Awards</c:v>
                </c:pt>
              </c:strCache>
            </c:strRef>
          </c:tx>
          <c:spPr>
            <a:pattFill prst="lgCheck">
              <a:fgClr>
                <a:schemeClr val="tx2">
                  <a:lumMod val="20000"/>
                  <a:lumOff val="80000"/>
                </a:schemeClr>
              </a:fgClr>
              <a:bgClr>
                <a:schemeClr val="bg1"/>
              </a:bgClr>
            </a:pattFill>
          </c:spPr>
          <c:invertIfNegative val="0"/>
          <c:cat>
            <c:numRef>
              <c:f>'PDG-PG'!$C$16:$K$16</c:f>
              <c:numCache>
                <c:formatCode>General</c:formatCode>
                <c:ptCount val="9"/>
                <c:pt idx="0">
                  <c:v>2012</c:v>
                </c:pt>
                <c:pt idx="1">
                  <c:v>2013</c:v>
                </c:pt>
                <c:pt idx="2">
                  <c:v>2014</c:v>
                </c:pt>
                <c:pt idx="3">
                  <c:v>2015</c:v>
                </c:pt>
                <c:pt idx="4">
                  <c:v>2016</c:v>
                </c:pt>
                <c:pt idx="5">
                  <c:v>2017</c:v>
                </c:pt>
                <c:pt idx="6">
                  <c:v>2018</c:v>
                </c:pt>
                <c:pt idx="7">
                  <c:v>2019</c:v>
                </c:pt>
                <c:pt idx="8">
                  <c:v>2020</c:v>
                </c:pt>
              </c:numCache>
            </c:numRef>
          </c:cat>
          <c:val>
            <c:numRef>
              <c:f>'PDG-PG'!$C$24:$K$24</c:f>
              <c:numCache>
                <c:formatCode>General</c:formatCode>
                <c:ptCount val="9"/>
                <c:pt idx="7" formatCode="0">
                  <c:v>15</c:v>
                </c:pt>
                <c:pt idx="8" formatCode="0">
                  <c:v>15</c:v>
                </c:pt>
              </c:numCache>
            </c:numRef>
          </c:val>
          <c:extLst xmlns:c16r2="http://schemas.microsoft.com/office/drawing/2015/06/chart">
            <c:ext xmlns:c16="http://schemas.microsoft.com/office/drawing/2014/chart" uri="{C3380CC4-5D6E-409C-BE32-E72D297353CC}">
              <c16:uniqueId val="{00000005-4463-43B2-8E01-AC69BA0507BC}"/>
            </c:ext>
          </c:extLst>
        </c:ser>
        <c:dLbls>
          <c:showLegendKey val="0"/>
          <c:showVal val="0"/>
          <c:showCatName val="0"/>
          <c:showSerName val="0"/>
          <c:showPercent val="0"/>
          <c:showBubbleSize val="0"/>
        </c:dLbls>
        <c:gapWidth val="150"/>
        <c:axId val="43365120"/>
        <c:axId val="43366656"/>
      </c:barChart>
      <c:lineChart>
        <c:grouping val="standard"/>
        <c:varyColors val="0"/>
        <c:ser>
          <c:idx val="2"/>
          <c:order val="2"/>
          <c:tx>
            <c:strRef>
              <c:f>'PDG-PG'!$A$19</c:f>
              <c:strCache>
                <c:ptCount val="1"/>
                <c:pt idx="0">
                  <c:v>Success Rate</c:v>
                </c:pt>
              </c:strCache>
            </c:strRef>
          </c:tx>
          <c:spPr>
            <a:ln>
              <a:solidFill>
                <a:schemeClr val="tx2"/>
              </a:solidFill>
            </a:ln>
          </c:spPr>
          <c:marker>
            <c:symbol val="none"/>
          </c:marker>
          <c:cat>
            <c:numRef>
              <c:f>'PDG-PG'!$C$16:$K$16</c:f>
              <c:numCache>
                <c:formatCode>General</c:formatCode>
                <c:ptCount val="9"/>
                <c:pt idx="0">
                  <c:v>2012</c:v>
                </c:pt>
                <c:pt idx="1">
                  <c:v>2013</c:v>
                </c:pt>
                <c:pt idx="2">
                  <c:v>2014</c:v>
                </c:pt>
                <c:pt idx="3">
                  <c:v>2015</c:v>
                </c:pt>
                <c:pt idx="4">
                  <c:v>2016</c:v>
                </c:pt>
                <c:pt idx="5">
                  <c:v>2017</c:v>
                </c:pt>
                <c:pt idx="6">
                  <c:v>2018</c:v>
                </c:pt>
                <c:pt idx="7">
                  <c:v>2019</c:v>
                </c:pt>
                <c:pt idx="8">
                  <c:v>2020</c:v>
                </c:pt>
              </c:numCache>
            </c:numRef>
          </c:cat>
          <c:val>
            <c:numRef>
              <c:f>'PDG-PG'!$C$19:$K$19</c:f>
              <c:numCache>
                <c:formatCode>0.0%</c:formatCode>
                <c:ptCount val="9"/>
                <c:pt idx="0">
                  <c:v>0.16556291390728478</c:v>
                </c:pt>
                <c:pt idx="1">
                  <c:v>0.2</c:v>
                </c:pt>
                <c:pt idx="2">
                  <c:v>0.17647058823529413</c:v>
                </c:pt>
                <c:pt idx="3">
                  <c:v>0.17171717171717171</c:v>
                </c:pt>
                <c:pt idx="4">
                  <c:v>0.17</c:v>
                </c:pt>
                <c:pt idx="5">
                  <c:v>0.18518518518518517</c:v>
                </c:pt>
                <c:pt idx="6">
                  <c:v>0.24657534246575341</c:v>
                </c:pt>
              </c:numCache>
            </c:numRef>
          </c:val>
          <c:smooth val="1"/>
          <c:extLst xmlns:c16r2="http://schemas.microsoft.com/office/drawing/2015/06/chart">
            <c:ext xmlns:c16="http://schemas.microsoft.com/office/drawing/2014/chart" uri="{C3380CC4-5D6E-409C-BE32-E72D297353CC}">
              <c16:uniqueId val="{00000006-4463-43B2-8E01-AC69BA0507BC}"/>
            </c:ext>
          </c:extLst>
        </c:ser>
        <c:ser>
          <c:idx val="3"/>
          <c:order val="3"/>
          <c:tx>
            <c:strRef>
              <c:f>'PDG-PG'!$A$20</c:f>
              <c:strCache>
                <c:ptCount val="1"/>
              </c:strCache>
            </c:strRef>
          </c:tx>
          <c:spPr>
            <a:ln>
              <a:solidFill>
                <a:schemeClr val="tx2">
                  <a:lumMod val="20000"/>
                  <a:lumOff val="80000"/>
                </a:schemeClr>
              </a:solidFill>
            </a:ln>
          </c:spPr>
          <c:marker>
            <c:symbol val="none"/>
          </c:marker>
          <c:cat>
            <c:numRef>
              <c:f>'PDG-PG'!$C$16:$K$16</c:f>
              <c:numCache>
                <c:formatCode>General</c:formatCode>
                <c:ptCount val="9"/>
                <c:pt idx="0">
                  <c:v>2012</c:v>
                </c:pt>
                <c:pt idx="1">
                  <c:v>2013</c:v>
                </c:pt>
                <c:pt idx="2">
                  <c:v>2014</c:v>
                </c:pt>
                <c:pt idx="3">
                  <c:v>2015</c:v>
                </c:pt>
                <c:pt idx="4">
                  <c:v>2016</c:v>
                </c:pt>
                <c:pt idx="5">
                  <c:v>2017</c:v>
                </c:pt>
                <c:pt idx="6">
                  <c:v>2018</c:v>
                </c:pt>
                <c:pt idx="7">
                  <c:v>2019</c:v>
                </c:pt>
                <c:pt idx="8">
                  <c:v>2020</c:v>
                </c:pt>
              </c:numCache>
            </c:numRef>
          </c:cat>
          <c:val>
            <c:numRef>
              <c:f>'PDG-PG'!$C$20:$K$20</c:f>
            </c:numRef>
          </c:val>
          <c:smooth val="0"/>
          <c:extLst xmlns:c16r2="http://schemas.microsoft.com/office/drawing/2015/06/chart">
            <c:ext xmlns:c16="http://schemas.microsoft.com/office/drawing/2014/chart" uri="{C3380CC4-5D6E-409C-BE32-E72D297353CC}">
              <c16:uniqueId val="{00000007-4463-43B2-8E01-AC69BA0507BC}"/>
            </c:ext>
          </c:extLst>
        </c:ser>
        <c:ser>
          <c:idx val="8"/>
          <c:order val="8"/>
          <c:tx>
            <c:strRef>
              <c:f>'PDG-PG'!$A$25</c:f>
              <c:strCache>
                <c:ptCount val="1"/>
                <c:pt idx="0">
                  <c:v>Forecast Success Rate</c:v>
                </c:pt>
              </c:strCache>
            </c:strRef>
          </c:tx>
          <c:spPr>
            <a:ln>
              <a:solidFill>
                <a:schemeClr val="tx2"/>
              </a:solidFill>
              <a:prstDash val="dashDot"/>
            </a:ln>
          </c:spPr>
          <c:marker>
            <c:symbol val="none"/>
          </c:marker>
          <c:cat>
            <c:numRef>
              <c:f>'PDG-PG'!$C$16:$K$16</c:f>
              <c:numCache>
                <c:formatCode>General</c:formatCode>
                <c:ptCount val="9"/>
                <c:pt idx="0">
                  <c:v>2012</c:v>
                </c:pt>
                <c:pt idx="1">
                  <c:v>2013</c:v>
                </c:pt>
                <c:pt idx="2">
                  <c:v>2014</c:v>
                </c:pt>
                <c:pt idx="3">
                  <c:v>2015</c:v>
                </c:pt>
                <c:pt idx="4">
                  <c:v>2016</c:v>
                </c:pt>
                <c:pt idx="5">
                  <c:v>2017</c:v>
                </c:pt>
                <c:pt idx="6">
                  <c:v>2018</c:v>
                </c:pt>
                <c:pt idx="7">
                  <c:v>2019</c:v>
                </c:pt>
                <c:pt idx="8">
                  <c:v>2020</c:v>
                </c:pt>
              </c:numCache>
            </c:numRef>
          </c:cat>
          <c:val>
            <c:numRef>
              <c:f>'PDG-PG'!$C$25:$K$25</c:f>
              <c:numCache>
                <c:formatCode>General</c:formatCode>
                <c:ptCount val="9"/>
                <c:pt idx="6" formatCode="0.0%">
                  <c:v>0.24657534246575341</c:v>
                </c:pt>
                <c:pt idx="7" formatCode="0.0%">
                  <c:v>0.23076923076923078</c:v>
                </c:pt>
                <c:pt idx="8" formatCode="0.0%">
                  <c:v>0.20547945205479451</c:v>
                </c:pt>
              </c:numCache>
            </c:numRef>
          </c:val>
          <c:smooth val="1"/>
          <c:extLst xmlns:c16r2="http://schemas.microsoft.com/office/drawing/2015/06/chart">
            <c:ext xmlns:c16="http://schemas.microsoft.com/office/drawing/2014/chart" uri="{C3380CC4-5D6E-409C-BE32-E72D297353CC}">
              <c16:uniqueId val="{00000008-4463-43B2-8E01-AC69BA0507BC}"/>
            </c:ext>
          </c:extLst>
        </c:ser>
        <c:dLbls>
          <c:showLegendKey val="0"/>
          <c:showVal val="0"/>
          <c:showCatName val="0"/>
          <c:showSerName val="0"/>
          <c:showPercent val="0"/>
          <c:showBubbleSize val="0"/>
        </c:dLbls>
        <c:marker val="1"/>
        <c:smooth val="0"/>
        <c:axId val="43382272"/>
        <c:axId val="43380736"/>
        <c:extLst xmlns:c16r2="http://schemas.microsoft.com/office/drawing/2015/06/chart">
          <c:ext xmlns:c15="http://schemas.microsoft.com/office/drawing/2012/chart" uri="{02D57815-91ED-43cb-92C2-25804820EDAC}">
            <c15:filteredLineSeries>
              <c15:ser>
                <c:idx val="9"/>
                <c:order val="9"/>
                <c:tx>
                  <c:strRef>
                    <c:extLst>
                      <c:ext uri="{02D57815-91ED-43cb-92C2-25804820EDAC}">
                        <c15:formulaRef>
                          <c15:sqref>'PDG-PG'!$A$26</c15:sqref>
                        </c15:formulaRef>
                      </c:ext>
                    </c:extLst>
                    <c:strCache>
                      <c:ptCount val="1"/>
                    </c:strCache>
                  </c:strRef>
                </c:tx>
                <c:spPr>
                  <a:ln>
                    <a:solidFill>
                      <a:schemeClr val="tx2">
                        <a:lumMod val="20000"/>
                        <a:lumOff val="80000"/>
                      </a:schemeClr>
                    </a:solidFill>
                    <a:prstDash val="dashDot"/>
                  </a:ln>
                </c:spPr>
                <c:marker>
                  <c:symbol val="none"/>
                </c:marker>
                <c:cat>
                  <c:numRef>
                    <c:extLst>
                      <c:ext uri="{02D57815-91ED-43cb-92C2-25804820EDAC}">
                        <c15:formulaRef>
                          <c15:sqref>'PDG-PG'!$C$16:$K$16</c15:sqref>
                        </c15:formulaRef>
                      </c:ext>
                    </c:extLst>
                    <c:numCache>
                      <c:formatCode>General</c:formatCode>
                      <c:ptCount val="9"/>
                      <c:pt idx="0">
                        <c:v>2012</c:v>
                      </c:pt>
                      <c:pt idx="1">
                        <c:v>2013</c:v>
                      </c:pt>
                      <c:pt idx="2">
                        <c:v>2014</c:v>
                      </c:pt>
                      <c:pt idx="3">
                        <c:v>2015</c:v>
                      </c:pt>
                      <c:pt idx="4">
                        <c:v>2016</c:v>
                      </c:pt>
                      <c:pt idx="5">
                        <c:v>2017</c:v>
                      </c:pt>
                      <c:pt idx="6">
                        <c:v>2018</c:v>
                      </c:pt>
                      <c:pt idx="7">
                        <c:v>2019</c:v>
                      </c:pt>
                      <c:pt idx="8">
                        <c:v>2020</c:v>
                      </c:pt>
                    </c:numCache>
                  </c:numRef>
                </c:cat>
                <c:val>
                  <c:numRef>
                    <c:extLst>
                      <c:ext uri="{02D57815-91ED-43cb-92C2-25804820EDAC}">
                        <c15:formulaRef>
                          <c15:sqref>'PDG-PG'!$C$26:$K$26</c15:sqref>
                        </c15:formulaRef>
                      </c:ext>
                    </c:extLst>
                    <c:numCache>
                      <c:formatCode>General</c:formatCode>
                      <c:ptCount val="9"/>
                    </c:numCache>
                  </c:numRef>
                </c:val>
                <c:smooth val="0"/>
                <c:extLst>
                  <c:ext xmlns:c16="http://schemas.microsoft.com/office/drawing/2014/chart" uri="{C3380CC4-5D6E-409C-BE32-E72D297353CC}">
                    <c16:uniqueId val="{00000009-4463-43B2-8E01-AC69BA0507BC}"/>
                  </c:ext>
                </c:extLst>
              </c15:ser>
            </c15:filteredLineSeries>
          </c:ext>
        </c:extLst>
      </c:lineChart>
      <c:catAx>
        <c:axId val="43365120"/>
        <c:scaling>
          <c:orientation val="minMax"/>
        </c:scaling>
        <c:delete val="0"/>
        <c:axPos val="b"/>
        <c:numFmt formatCode="General" sourceLinked="1"/>
        <c:majorTickMark val="out"/>
        <c:minorTickMark val="none"/>
        <c:tickLblPos val="nextTo"/>
        <c:crossAx val="43366656"/>
        <c:crosses val="autoZero"/>
        <c:auto val="1"/>
        <c:lblAlgn val="ctr"/>
        <c:lblOffset val="100"/>
        <c:noMultiLvlLbl val="0"/>
      </c:catAx>
      <c:valAx>
        <c:axId val="43366656"/>
        <c:scaling>
          <c:orientation val="minMax"/>
        </c:scaling>
        <c:delete val="0"/>
        <c:axPos val="l"/>
        <c:majorGridlines/>
        <c:numFmt formatCode="General" sourceLinked="1"/>
        <c:majorTickMark val="out"/>
        <c:minorTickMark val="none"/>
        <c:tickLblPos val="nextTo"/>
        <c:crossAx val="43365120"/>
        <c:crosses val="autoZero"/>
        <c:crossBetween val="between"/>
      </c:valAx>
      <c:valAx>
        <c:axId val="43380736"/>
        <c:scaling>
          <c:orientation val="minMax"/>
        </c:scaling>
        <c:delete val="0"/>
        <c:axPos val="r"/>
        <c:numFmt formatCode="0.0%" sourceLinked="1"/>
        <c:majorTickMark val="out"/>
        <c:minorTickMark val="none"/>
        <c:tickLblPos val="nextTo"/>
        <c:crossAx val="43382272"/>
        <c:crosses val="max"/>
        <c:crossBetween val="between"/>
        <c:majorUnit val="5.000000000000001E-2"/>
        <c:minorUnit val="1.0000000000000002E-2"/>
      </c:valAx>
      <c:catAx>
        <c:axId val="43382272"/>
        <c:scaling>
          <c:orientation val="minMax"/>
        </c:scaling>
        <c:delete val="1"/>
        <c:axPos val="b"/>
        <c:numFmt formatCode="General" sourceLinked="1"/>
        <c:majorTickMark val="out"/>
        <c:minorTickMark val="none"/>
        <c:tickLblPos val="nextTo"/>
        <c:crossAx val="43380736"/>
        <c:crosses val="autoZero"/>
        <c:auto val="1"/>
        <c:lblAlgn val="ctr"/>
        <c:lblOffset val="100"/>
        <c:noMultiLvlLbl val="0"/>
      </c:catAx>
    </c:plotArea>
    <c:legend>
      <c:legendPos val="r"/>
      <c:layout>
        <c:manualLayout>
          <c:xMode val="edge"/>
          <c:yMode val="edge"/>
          <c:x val="0.84420662994589735"/>
          <c:y val="2.822601985192881E-2"/>
          <c:w val="0.14608463342702732"/>
          <c:h val="0.89184598837479123"/>
        </c:manualLayout>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CA"/>
  <c:roundedCorners val="0"/>
  <mc:AlternateContent xmlns:mc="http://schemas.openxmlformats.org/markup-compatibility/2006">
    <mc:Choice xmlns:c14="http://schemas.microsoft.com/office/drawing/2007/8/2/chart" Requires="c14">
      <c14:style val="122"/>
    </mc:Choice>
    <mc:Fallback>
      <c:style val="2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0"/>
          <c:showCatName val="0"/>
          <c:showSerName val="0"/>
          <c:showPercent val="0"/>
          <c:showBubbleSize val="0"/>
          <c:showLeaderLines val="0"/>
        </c:dLbls>
        <c:firstSliceAng val="0"/>
      </c:pieChart>
      <c:spPr>
        <a:noFill/>
        <a:ln w="25391">
          <a:noFill/>
        </a:ln>
      </c:spPr>
    </c:plotArea>
    <c:plotVisOnly val="1"/>
    <c:dispBlanksAs val="gap"/>
    <c:showDLblsOverMax val="0"/>
  </c:chart>
  <c:spPr>
    <a:noFill/>
    <a:ln>
      <a:noFill/>
    </a:ln>
  </c:spPr>
  <c:txPr>
    <a:bodyPr/>
    <a:lstStyle/>
    <a:p>
      <a:pPr>
        <a:defRPr sz="1799"/>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CA"/>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dLbls>
          <c:showLegendKey val="0"/>
          <c:showVal val="0"/>
          <c:showCatName val="0"/>
          <c:showSerName val="0"/>
          <c:showPercent val="1"/>
          <c:showBubbleSize val="0"/>
          <c:showLeaderLines val="0"/>
        </c:dLbls>
        <c:firstSliceAng val="0"/>
      </c:pieChart>
    </c:plotArea>
    <c:plotVisOnly val="1"/>
    <c:dispBlanksAs val="gap"/>
    <c:showDLblsOverMax val="0"/>
  </c:chart>
  <c:txPr>
    <a:bodyPr/>
    <a:lstStyle/>
    <a:p>
      <a:pPr>
        <a:defRPr sz="1800"/>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CA"/>
  <c:roundedCorners val="0"/>
  <mc:AlternateContent xmlns:mc="http://schemas.openxmlformats.org/markup-compatibility/2006">
    <mc:Choice xmlns:c14="http://schemas.microsoft.com/office/drawing/2007/8/2/chart" Requires="c14">
      <c14:style val="122"/>
    </mc:Choice>
    <mc:Fallback>
      <c:style val="2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0"/>
          <c:showCatName val="0"/>
          <c:showSerName val="0"/>
          <c:showPercent val="0"/>
          <c:showBubbleSize val="0"/>
          <c:showLeaderLines val="0"/>
        </c:dLbls>
        <c:firstSliceAng val="0"/>
      </c:pieChart>
      <c:spPr>
        <a:noFill/>
        <a:ln w="25391">
          <a:noFill/>
        </a:ln>
      </c:spPr>
    </c:plotArea>
    <c:plotVisOnly val="1"/>
    <c:dispBlanksAs val="gap"/>
    <c:showDLblsOverMax val="0"/>
  </c:chart>
  <c:spPr>
    <a:noFill/>
    <a:ln>
      <a:noFill/>
    </a:ln>
  </c:spPr>
  <c:txPr>
    <a:bodyPr/>
    <a:lstStyle/>
    <a:p>
      <a:pPr>
        <a:defRPr sz="1799"/>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CA"/>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dLbls>
          <c:showLegendKey val="0"/>
          <c:showVal val="0"/>
          <c:showCatName val="0"/>
          <c:showSerName val="0"/>
          <c:showPercent val="1"/>
          <c:showBubbleSize val="0"/>
          <c:showLeaderLines val="0"/>
        </c:dLbls>
        <c:firstSliceAng val="0"/>
      </c:pieChart>
    </c:plotArea>
    <c:plotVisOnly val="1"/>
    <c:dispBlanksAs val="gap"/>
    <c:showDLblsOverMax val="0"/>
  </c:chart>
  <c:txPr>
    <a:bodyPr/>
    <a:lstStyle/>
    <a:p>
      <a:pPr>
        <a:defRPr sz="1800"/>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CA"/>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dLbls>
          <c:showLegendKey val="0"/>
          <c:showVal val="0"/>
          <c:showCatName val="0"/>
          <c:showSerName val="0"/>
          <c:showPercent val="1"/>
          <c:showBubbleSize val="0"/>
          <c:showLeaderLines val="0"/>
        </c:dLbls>
        <c:firstSliceAng val="0"/>
      </c:pieChart>
    </c:plotArea>
    <c:plotVisOnly val="1"/>
    <c:dispBlanksAs val="gap"/>
    <c:showDLblsOverMax val="0"/>
  </c:chart>
  <c:txPr>
    <a:bodyPr/>
    <a:lstStyle/>
    <a:p>
      <a:pPr>
        <a:defRPr sz="1800"/>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C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040073184272889E-2"/>
          <c:y val="6.7557065102196279E-2"/>
          <c:w val="0.63731254909212287"/>
          <c:h val="0.82077801662881533"/>
        </c:manualLayout>
      </c:layout>
      <c:barChart>
        <c:barDir val="col"/>
        <c:grouping val="clustered"/>
        <c:varyColors val="0"/>
        <c:ser>
          <c:idx val="2"/>
          <c:order val="2"/>
          <c:tx>
            <c:strRef>
              <c:f>'University Size'!$A$16</c:f>
              <c:strCache>
                <c:ptCount val="1"/>
                <c:pt idx="0">
                  <c:v>% of SSH Community</c:v>
                </c:pt>
              </c:strCache>
            </c:strRef>
          </c:tx>
          <c:spPr>
            <a:solidFill>
              <a:schemeClr val="accent1">
                <a:lumMod val="40000"/>
                <a:lumOff val="60000"/>
              </a:schemeClr>
            </a:solidFill>
            <a:ln>
              <a:solidFill>
                <a:schemeClr val="tx2">
                  <a:lumMod val="40000"/>
                  <a:lumOff val="60000"/>
                </a:schemeClr>
              </a:solidFill>
            </a:ln>
          </c:spPr>
          <c:invertIfNegative val="0"/>
          <c:cat>
            <c:strRef>
              <c:f>'University Size'!$B$13:$T$13</c:f>
              <c:strCache>
                <c:ptCount val="19"/>
                <c:pt idx="0">
                  <c:v>1999-00</c:v>
                </c:pt>
                <c:pt idx="1">
                  <c:v>2000-01</c:v>
                </c:pt>
                <c:pt idx="2">
                  <c:v>2001-02</c:v>
                </c:pt>
                <c:pt idx="3">
                  <c:v>2002-03</c:v>
                </c:pt>
                <c:pt idx="4">
                  <c:v>2003-04</c:v>
                </c:pt>
                <c:pt idx="5">
                  <c:v>2004-05</c:v>
                </c:pt>
                <c:pt idx="6">
                  <c:v>2005-06</c:v>
                </c:pt>
                <c:pt idx="7">
                  <c:v>2006-07</c:v>
                </c:pt>
                <c:pt idx="8">
                  <c:v>2007-08</c:v>
                </c:pt>
                <c:pt idx="9">
                  <c:v>2008-09</c:v>
                </c:pt>
                <c:pt idx="10">
                  <c:v>2009-10</c:v>
                </c:pt>
                <c:pt idx="11">
                  <c:v>2010-11</c:v>
                </c:pt>
                <c:pt idx="12">
                  <c:v>2011-12</c:v>
                </c:pt>
                <c:pt idx="13">
                  <c:v>2012-13</c:v>
                </c:pt>
                <c:pt idx="14">
                  <c:v>2013-14</c:v>
                </c:pt>
                <c:pt idx="15">
                  <c:v>2014-15</c:v>
                </c:pt>
                <c:pt idx="16">
                  <c:v>2015-16</c:v>
                </c:pt>
                <c:pt idx="17">
                  <c:v>2016-17</c:v>
                </c:pt>
                <c:pt idx="18">
                  <c:v>2017-18</c:v>
                </c:pt>
              </c:strCache>
            </c:strRef>
          </c:cat>
          <c:val>
            <c:numRef>
              <c:f>'University Size'!$B$16:$T$16</c:f>
              <c:numCache>
                <c:formatCode>0.0%</c:formatCode>
                <c:ptCount val="19"/>
                <c:pt idx="0">
                  <c:v>0.152</c:v>
                </c:pt>
                <c:pt idx="1">
                  <c:v>0.14899999999999999</c:v>
                </c:pt>
                <c:pt idx="2">
                  <c:v>0.14899999999999999</c:v>
                </c:pt>
                <c:pt idx="3">
                  <c:v>0.14899999999999999</c:v>
                </c:pt>
                <c:pt idx="4">
                  <c:v>0.158</c:v>
                </c:pt>
                <c:pt idx="5">
                  <c:v>0.16200000000000001</c:v>
                </c:pt>
                <c:pt idx="6">
                  <c:v>0.17499999999999999</c:v>
                </c:pt>
                <c:pt idx="7">
                  <c:v>0.189</c:v>
                </c:pt>
                <c:pt idx="8">
                  <c:v>0.182</c:v>
                </c:pt>
                <c:pt idx="9">
                  <c:v>0.17599999999999999</c:v>
                </c:pt>
                <c:pt idx="10">
                  <c:v>0.16500000000000001</c:v>
                </c:pt>
                <c:pt idx="11">
                  <c:v>0.18</c:v>
                </c:pt>
                <c:pt idx="12">
                  <c:v>0.16500000000000001</c:v>
                </c:pt>
                <c:pt idx="13">
                  <c:v>0.155</c:v>
                </c:pt>
                <c:pt idx="14">
                  <c:v>0.156</c:v>
                </c:pt>
                <c:pt idx="15">
                  <c:v>0.154</c:v>
                </c:pt>
                <c:pt idx="16">
                  <c:v>0.17299999999999999</c:v>
                </c:pt>
                <c:pt idx="17">
                  <c:v>0.22700000000000001</c:v>
                </c:pt>
                <c:pt idx="18">
                  <c:v>0.24199999999999999</c:v>
                </c:pt>
              </c:numCache>
            </c:numRef>
          </c:val>
        </c:ser>
        <c:dLbls>
          <c:showLegendKey val="0"/>
          <c:showVal val="0"/>
          <c:showCatName val="0"/>
          <c:showSerName val="0"/>
          <c:showPercent val="0"/>
          <c:showBubbleSize val="0"/>
        </c:dLbls>
        <c:gapWidth val="150"/>
        <c:axId val="33070080"/>
        <c:axId val="33068160"/>
      </c:barChart>
      <c:lineChart>
        <c:grouping val="standard"/>
        <c:varyColors val="0"/>
        <c:ser>
          <c:idx val="0"/>
          <c:order val="0"/>
          <c:tx>
            <c:strRef>
              <c:f>'University Size'!$A$14</c:f>
              <c:strCache>
                <c:ptCount val="1"/>
                <c:pt idx="0">
                  <c:v>Small</c:v>
                </c:pt>
              </c:strCache>
            </c:strRef>
          </c:tx>
          <c:spPr>
            <a:ln>
              <a:solidFill>
                <a:schemeClr val="tx2">
                  <a:lumMod val="75000"/>
                </a:schemeClr>
              </a:solidFill>
            </a:ln>
          </c:spPr>
          <c:marker>
            <c:spPr>
              <a:solidFill>
                <a:schemeClr val="tx2">
                  <a:lumMod val="75000"/>
                </a:schemeClr>
              </a:solidFill>
              <a:ln>
                <a:solidFill>
                  <a:schemeClr val="tx2">
                    <a:lumMod val="75000"/>
                  </a:schemeClr>
                </a:solidFill>
              </a:ln>
            </c:spPr>
          </c:marker>
          <c:cat>
            <c:strRef>
              <c:f>'University Size'!$B$13:$T$13</c:f>
              <c:strCache>
                <c:ptCount val="19"/>
                <c:pt idx="0">
                  <c:v>1999-00</c:v>
                </c:pt>
                <c:pt idx="1">
                  <c:v>2000-01</c:v>
                </c:pt>
                <c:pt idx="2">
                  <c:v>2001-02</c:v>
                </c:pt>
                <c:pt idx="3">
                  <c:v>2002-03</c:v>
                </c:pt>
                <c:pt idx="4">
                  <c:v>2003-04</c:v>
                </c:pt>
                <c:pt idx="5">
                  <c:v>2004-05</c:v>
                </c:pt>
                <c:pt idx="6">
                  <c:v>2005-06</c:v>
                </c:pt>
                <c:pt idx="7">
                  <c:v>2006-07</c:v>
                </c:pt>
                <c:pt idx="8">
                  <c:v>2007-08</c:v>
                </c:pt>
                <c:pt idx="9">
                  <c:v>2008-09</c:v>
                </c:pt>
                <c:pt idx="10">
                  <c:v>2009-10</c:v>
                </c:pt>
                <c:pt idx="11">
                  <c:v>2010-11</c:v>
                </c:pt>
                <c:pt idx="12">
                  <c:v>2011-12</c:v>
                </c:pt>
                <c:pt idx="13">
                  <c:v>2012-13</c:v>
                </c:pt>
                <c:pt idx="14">
                  <c:v>2013-14</c:v>
                </c:pt>
                <c:pt idx="15">
                  <c:v>2014-15</c:v>
                </c:pt>
                <c:pt idx="16">
                  <c:v>2015-16</c:v>
                </c:pt>
                <c:pt idx="17">
                  <c:v>2016-17</c:v>
                </c:pt>
                <c:pt idx="18">
                  <c:v>2017-18</c:v>
                </c:pt>
              </c:strCache>
            </c:strRef>
          </c:cat>
          <c:val>
            <c:numRef>
              <c:f>'University Size'!$B$14:$T$14</c:f>
              <c:numCache>
                <c:formatCode>0</c:formatCode>
                <c:ptCount val="19"/>
                <c:pt idx="0">
                  <c:v>295</c:v>
                </c:pt>
                <c:pt idx="1">
                  <c:v>310</c:v>
                </c:pt>
                <c:pt idx="2">
                  <c:v>326</c:v>
                </c:pt>
                <c:pt idx="3">
                  <c:v>345</c:v>
                </c:pt>
                <c:pt idx="4">
                  <c:v>363</c:v>
                </c:pt>
                <c:pt idx="5">
                  <c:v>422</c:v>
                </c:pt>
                <c:pt idx="6">
                  <c:v>447</c:v>
                </c:pt>
                <c:pt idx="7">
                  <c:v>520</c:v>
                </c:pt>
                <c:pt idx="8">
                  <c:v>493</c:v>
                </c:pt>
                <c:pt idx="9">
                  <c:v>448</c:v>
                </c:pt>
                <c:pt idx="10">
                  <c:v>391</c:v>
                </c:pt>
                <c:pt idx="11">
                  <c:v>423</c:v>
                </c:pt>
                <c:pt idx="12">
                  <c:v>407</c:v>
                </c:pt>
                <c:pt idx="13" formatCode="General">
                  <c:v>416</c:v>
                </c:pt>
                <c:pt idx="14" formatCode="General">
                  <c:v>479</c:v>
                </c:pt>
                <c:pt idx="15" formatCode="General">
                  <c:v>463</c:v>
                </c:pt>
                <c:pt idx="16" formatCode="General">
                  <c:v>509</c:v>
                </c:pt>
                <c:pt idx="17" formatCode="General">
                  <c:v>704</c:v>
                </c:pt>
                <c:pt idx="18" formatCode="General">
                  <c:v>770</c:v>
                </c:pt>
              </c:numCache>
            </c:numRef>
          </c:val>
          <c:smooth val="0"/>
        </c:ser>
        <c:ser>
          <c:idx val="1"/>
          <c:order val="1"/>
          <c:tx>
            <c:strRef>
              <c:f>'University Size'!$A$15</c:f>
              <c:strCache>
                <c:ptCount val="1"/>
                <c:pt idx="0">
                  <c:v>Medium</c:v>
                </c:pt>
              </c:strCache>
            </c:strRef>
          </c:tx>
          <c:spPr>
            <a:ln>
              <a:solidFill>
                <a:schemeClr val="tx2">
                  <a:lumMod val="40000"/>
                  <a:lumOff val="60000"/>
                </a:schemeClr>
              </a:solidFill>
            </a:ln>
          </c:spPr>
          <c:marker>
            <c:spPr>
              <a:solidFill>
                <a:schemeClr val="tx2">
                  <a:lumMod val="60000"/>
                  <a:lumOff val="40000"/>
                </a:schemeClr>
              </a:solidFill>
              <a:ln>
                <a:noFill/>
              </a:ln>
            </c:spPr>
          </c:marker>
          <c:dPt>
            <c:idx val="16"/>
            <c:bubble3D val="0"/>
            <c:spPr>
              <a:ln>
                <a:solidFill>
                  <a:schemeClr val="tx2">
                    <a:lumMod val="60000"/>
                    <a:lumOff val="40000"/>
                  </a:schemeClr>
                </a:solidFill>
              </a:ln>
            </c:spPr>
          </c:dPt>
          <c:cat>
            <c:strRef>
              <c:f>'University Size'!$B$13:$T$13</c:f>
              <c:strCache>
                <c:ptCount val="19"/>
                <c:pt idx="0">
                  <c:v>1999-00</c:v>
                </c:pt>
                <c:pt idx="1">
                  <c:v>2000-01</c:v>
                </c:pt>
                <c:pt idx="2">
                  <c:v>2001-02</c:v>
                </c:pt>
                <c:pt idx="3">
                  <c:v>2002-03</c:v>
                </c:pt>
                <c:pt idx="4">
                  <c:v>2003-04</c:v>
                </c:pt>
                <c:pt idx="5">
                  <c:v>2004-05</c:v>
                </c:pt>
                <c:pt idx="6">
                  <c:v>2005-06</c:v>
                </c:pt>
                <c:pt idx="7">
                  <c:v>2006-07</c:v>
                </c:pt>
                <c:pt idx="8">
                  <c:v>2007-08</c:v>
                </c:pt>
                <c:pt idx="9">
                  <c:v>2008-09</c:v>
                </c:pt>
                <c:pt idx="10">
                  <c:v>2009-10</c:v>
                </c:pt>
                <c:pt idx="11">
                  <c:v>2010-11</c:v>
                </c:pt>
                <c:pt idx="12">
                  <c:v>2011-12</c:v>
                </c:pt>
                <c:pt idx="13">
                  <c:v>2012-13</c:v>
                </c:pt>
                <c:pt idx="14">
                  <c:v>2013-14</c:v>
                </c:pt>
                <c:pt idx="15">
                  <c:v>2014-15</c:v>
                </c:pt>
                <c:pt idx="16">
                  <c:v>2015-16</c:v>
                </c:pt>
                <c:pt idx="17">
                  <c:v>2016-17</c:v>
                </c:pt>
                <c:pt idx="18">
                  <c:v>2017-18</c:v>
                </c:pt>
              </c:strCache>
            </c:strRef>
          </c:cat>
          <c:val>
            <c:numRef>
              <c:f>'University Size'!$B$15:$T$15</c:f>
              <c:numCache>
                <c:formatCode>0</c:formatCode>
                <c:ptCount val="19"/>
                <c:pt idx="0">
                  <c:v>319</c:v>
                </c:pt>
                <c:pt idx="1">
                  <c:v>334</c:v>
                </c:pt>
                <c:pt idx="2">
                  <c:v>330</c:v>
                </c:pt>
                <c:pt idx="3">
                  <c:v>309</c:v>
                </c:pt>
                <c:pt idx="4">
                  <c:v>350</c:v>
                </c:pt>
                <c:pt idx="5">
                  <c:v>386</c:v>
                </c:pt>
                <c:pt idx="6">
                  <c:v>426</c:v>
                </c:pt>
                <c:pt idx="7">
                  <c:v>502</c:v>
                </c:pt>
                <c:pt idx="8">
                  <c:v>447</c:v>
                </c:pt>
                <c:pt idx="9">
                  <c:v>491</c:v>
                </c:pt>
                <c:pt idx="10">
                  <c:v>488</c:v>
                </c:pt>
                <c:pt idx="11">
                  <c:v>531</c:v>
                </c:pt>
                <c:pt idx="12">
                  <c:v>524</c:v>
                </c:pt>
                <c:pt idx="13" formatCode="General">
                  <c:v>522</c:v>
                </c:pt>
                <c:pt idx="14" formatCode="General">
                  <c:v>541</c:v>
                </c:pt>
                <c:pt idx="15" formatCode="General">
                  <c:v>509</c:v>
                </c:pt>
                <c:pt idx="16" formatCode="General">
                  <c:v>589</c:v>
                </c:pt>
                <c:pt idx="17" formatCode="General">
                  <c:v>774</c:v>
                </c:pt>
                <c:pt idx="18" formatCode="General">
                  <c:v>838</c:v>
                </c:pt>
              </c:numCache>
            </c:numRef>
          </c:val>
          <c:smooth val="0"/>
        </c:ser>
        <c:dLbls>
          <c:showLegendKey val="0"/>
          <c:showVal val="0"/>
          <c:showCatName val="0"/>
          <c:showSerName val="0"/>
          <c:showPercent val="0"/>
          <c:showBubbleSize val="0"/>
        </c:dLbls>
        <c:marker val="1"/>
        <c:smooth val="0"/>
        <c:axId val="33060352"/>
        <c:axId val="33061888"/>
      </c:lineChart>
      <c:catAx>
        <c:axId val="33060352"/>
        <c:scaling>
          <c:orientation val="minMax"/>
        </c:scaling>
        <c:delete val="0"/>
        <c:axPos val="b"/>
        <c:majorTickMark val="out"/>
        <c:minorTickMark val="none"/>
        <c:tickLblPos val="nextTo"/>
        <c:txPr>
          <a:bodyPr/>
          <a:lstStyle/>
          <a:p>
            <a:pPr>
              <a:defRPr sz="800" baseline="0"/>
            </a:pPr>
            <a:endParaRPr lang="en-US"/>
          </a:p>
        </c:txPr>
        <c:crossAx val="33061888"/>
        <c:crosses val="autoZero"/>
        <c:auto val="1"/>
        <c:lblAlgn val="ctr"/>
        <c:lblOffset val="85"/>
        <c:noMultiLvlLbl val="0"/>
      </c:catAx>
      <c:valAx>
        <c:axId val="33061888"/>
        <c:scaling>
          <c:orientation val="minMax"/>
        </c:scaling>
        <c:delete val="0"/>
        <c:axPos val="l"/>
        <c:majorGridlines/>
        <c:title>
          <c:tx>
            <c:rich>
              <a:bodyPr rot="-5400000" vert="horz"/>
              <a:lstStyle/>
              <a:p>
                <a:pPr>
                  <a:defRPr/>
                </a:pPr>
                <a:r>
                  <a:rPr lang="en-US"/>
                  <a:t>Number of Researchers</a:t>
                </a:r>
                <a:r>
                  <a:rPr lang="en-US" baseline="0"/>
                  <a:t> by instiution</a:t>
                </a:r>
                <a:endParaRPr lang="en-US"/>
              </a:p>
            </c:rich>
          </c:tx>
          <c:layout>
            <c:manualLayout>
              <c:xMode val="edge"/>
              <c:yMode val="edge"/>
              <c:x val="3.1470178969916617E-3"/>
              <c:y val="0.32473328511804822"/>
            </c:manualLayout>
          </c:layout>
          <c:overlay val="0"/>
        </c:title>
        <c:numFmt formatCode="0" sourceLinked="1"/>
        <c:majorTickMark val="out"/>
        <c:minorTickMark val="none"/>
        <c:tickLblPos val="nextTo"/>
        <c:crossAx val="33060352"/>
        <c:crosses val="autoZero"/>
        <c:crossBetween val="between"/>
      </c:valAx>
      <c:valAx>
        <c:axId val="33068160"/>
        <c:scaling>
          <c:orientation val="minMax"/>
        </c:scaling>
        <c:delete val="0"/>
        <c:axPos val="r"/>
        <c:title>
          <c:tx>
            <c:rich>
              <a:bodyPr rot="-5400000" vert="horz"/>
              <a:lstStyle/>
              <a:p>
                <a:pPr>
                  <a:defRPr/>
                </a:pPr>
                <a:r>
                  <a:rPr lang="en-US"/>
                  <a:t>Percentage</a:t>
                </a:r>
                <a:r>
                  <a:rPr lang="en-US" baseline="0"/>
                  <a:t> of SSH Faculty Funded </a:t>
                </a:r>
                <a:endParaRPr lang="en-US"/>
              </a:p>
            </c:rich>
          </c:tx>
          <c:layout>
            <c:manualLayout>
              <c:xMode val="edge"/>
              <c:yMode val="edge"/>
              <c:x val="0.78946719585497516"/>
              <c:y val="0.34856810655677384"/>
            </c:manualLayout>
          </c:layout>
          <c:overlay val="0"/>
        </c:title>
        <c:numFmt formatCode="0.0%" sourceLinked="1"/>
        <c:majorTickMark val="out"/>
        <c:minorTickMark val="none"/>
        <c:tickLblPos val="nextTo"/>
        <c:crossAx val="33070080"/>
        <c:crosses val="max"/>
        <c:crossBetween val="between"/>
      </c:valAx>
      <c:catAx>
        <c:axId val="33070080"/>
        <c:scaling>
          <c:orientation val="minMax"/>
        </c:scaling>
        <c:delete val="1"/>
        <c:axPos val="b"/>
        <c:majorTickMark val="out"/>
        <c:minorTickMark val="none"/>
        <c:tickLblPos val="nextTo"/>
        <c:crossAx val="33068160"/>
        <c:crosses val="autoZero"/>
        <c:auto val="1"/>
        <c:lblAlgn val="ctr"/>
        <c:lblOffset val="100"/>
        <c:noMultiLvlLbl val="0"/>
      </c:catAx>
    </c:plotArea>
    <c:legend>
      <c:legendPos val="r"/>
      <c:layout>
        <c:manualLayout>
          <c:xMode val="edge"/>
          <c:yMode val="edge"/>
          <c:x val="0.80236577802166953"/>
          <c:y val="8.8319964677312554E-2"/>
          <c:w val="0.18628900317768221"/>
          <c:h val="0.20279902862609464"/>
        </c:manualLayout>
      </c:layout>
      <c:overlay val="0"/>
    </c:legend>
    <c:plotVisOnly val="1"/>
    <c:dispBlanksAs val="gap"/>
    <c:showDLblsOverMax val="0"/>
  </c:chart>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CA"/>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4.4593303988804893E-2"/>
          <c:y val="1.9017922765456736E-2"/>
          <c:w val="0.91018031136518895"/>
          <c:h val="0.79172152647556693"/>
        </c:manualLayout>
      </c:layout>
      <c:barChart>
        <c:barDir val="col"/>
        <c:grouping val="clustered"/>
        <c:varyColors val="0"/>
        <c:ser>
          <c:idx val="0"/>
          <c:order val="0"/>
          <c:tx>
            <c:strRef>
              <c:f>'Scenario Charts'!$A$52</c:f>
              <c:strCache>
                <c:ptCount val="1"/>
                <c:pt idx="0">
                  <c:v>Applications</c:v>
                </c:pt>
              </c:strCache>
            </c:strRef>
          </c:tx>
          <c:spPr>
            <a:solidFill>
              <a:schemeClr val="tx2">
                <a:lumMod val="75000"/>
              </a:schemeClr>
            </a:solidFill>
          </c:spPr>
          <c:invertIfNegative val="0"/>
          <c:cat>
            <c:numRef>
              <c:f>'Scenario Charts'!$B$51:$N$51</c:f>
              <c:numCache>
                <c:formatCode>General</c:formatCode>
                <c:ptCount val="13"/>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numCache>
            </c:numRef>
          </c:cat>
          <c:val>
            <c:numRef>
              <c:f>'Scenario Charts'!$B$52:$N$52</c:f>
              <c:numCache>
                <c:formatCode>General</c:formatCode>
                <c:ptCount val="13"/>
                <c:pt idx="0">
                  <c:v>630</c:v>
                </c:pt>
                <c:pt idx="1">
                  <c:v>936</c:v>
                </c:pt>
                <c:pt idx="2">
                  <c:v>1028</c:v>
                </c:pt>
                <c:pt idx="3">
                  <c:v>1128</c:v>
                </c:pt>
                <c:pt idx="4">
                  <c:v>1237</c:v>
                </c:pt>
                <c:pt idx="5">
                  <c:v>1211</c:v>
                </c:pt>
                <c:pt idx="6">
                  <c:v>1236</c:v>
                </c:pt>
                <c:pt idx="7">
                  <c:v>1139</c:v>
                </c:pt>
              </c:numCache>
            </c:numRef>
          </c:val>
          <c:extLst xmlns:c16r2="http://schemas.microsoft.com/office/drawing/2015/06/chart">
            <c:ext xmlns:c16="http://schemas.microsoft.com/office/drawing/2014/chart" uri="{C3380CC4-5D6E-409C-BE32-E72D297353CC}">
              <c16:uniqueId val="{00000000-885E-4A56-9271-989A2D9899FD}"/>
            </c:ext>
          </c:extLst>
        </c:ser>
        <c:ser>
          <c:idx val="1"/>
          <c:order val="1"/>
          <c:tx>
            <c:strRef>
              <c:f>'Scenario Charts'!$A$53</c:f>
              <c:strCache>
                <c:ptCount val="1"/>
                <c:pt idx="0">
                  <c:v>Awards</c:v>
                </c:pt>
              </c:strCache>
            </c:strRef>
          </c:tx>
          <c:spPr>
            <a:solidFill>
              <a:schemeClr val="tx2">
                <a:lumMod val="20000"/>
                <a:lumOff val="80000"/>
              </a:schemeClr>
            </a:solidFill>
          </c:spPr>
          <c:invertIfNegative val="0"/>
          <c:dLbls>
            <c:dLbl>
              <c:idx val="5"/>
              <c:layout>
                <c:manualLayout>
                  <c:x val="2.6834829721383378E-3"/>
                  <c:y val="0"/>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F-885E-4A56-9271-989A2D9899FD}"/>
                </c:ext>
              </c:extLst>
            </c:dLbl>
            <c:dLbl>
              <c:idx val="6"/>
              <c:layout>
                <c:manualLayout>
                  <c:x val="3.5779772961845378E-3"/>
                  <c:y val="0"/>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E-885E-4A56-9271-989A2D9899FD}"/>
                </c:ext>
              </c:extLst>
            </c:dLbl>
            <c:spPr>
              <a:noFill/>
              <a:ln>
                <a:noFill/>
              </a:ln>
              <a:effectLst/>
            </c:spPr>
            <c:txPr>
              <a:bodyPr/>
              <a:lstStyle/>
              <a:p>
                <a:pPr>
                  <a:defRPr sz="800"/>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'Scenario Charts'!$B$51:$N$51</c:f>
              <c:numCache>
                <c:formatCode>General</c:formatCode>
                <c:ptCount val="13"/>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numCache>
            </c:numRef>
          </c:cat>
          <c:val>
            <c:numRef>
              <c:f>'Scenario Charts'!$B$53:$N$53</c:f>
              <c:numCache>
                <c:formatCode>General</c:formatCode>
                <c:ptCount val="13"/>
                <c:pt idx="0">
                  <c:v>246</c:v>
                </c:pt>
                <c:pt idx="1">
                  <c:v>329</c:v>
                </c:pt>
                <c:pt idx="2">
                  <c:v>306</c:v>
                </c:pt>
                <c:pt idx="3">
                  <c:v>285</c:v>
                </c:pt>
                <c:pt idx="4">
                  <c:v>286</c:v>
                </c:pt>
                <c:pt idx="5">
                  <c:v>549</c:v>
                </c:pt>
                <c:pt idx="6">
                  <c:v>397</c:v>
                </c:pt>
                <c:pt idx="7">
                  <c:v>677</c:v>
                </c:pt>
              </c:numCache>
            </c:numRef>
          </c:val>
          <c:extLst xmlns:c16r2="http://schemas.microsoft.com/office/drawing/2015/06/chart">
            <c:ext xmlns:c16="http://schemas.microsoft.com/office/drawing/2014/chart" uri="{C3380CC4-5D6E-409C-BE32-E72D297353CC}">
              <c16:uniqueId val="{00000001-885E-4A56-9271-989A2D9899FD}"/>
            </c:ext>
          </c:extLst>
        </c:ser>
        <c:ser>
          <c:idx val="3"/>
          <c:order val="3"/>
          <c:tx>
            <c:strRef>
              <c:f>'Scenario Charts'!$A$55</c:f>
              <c:strCache>
                <c:ptCount val="1"/>
                <c:pt idx="0">
                  <c:v>Forecast Applications</c:v>
                </c:pt>
              </c:strCache>
            </c:strRef>
          </c:tx>
          <c:spPr>
            <a:pattFill prst="lgCheck">
              <a:fgClr>
                <a:schemeClr val="tx2">
                  <a:lumMod val="75000"/>
                </a:schemeClr>
              </a:fgClr>
              <a:bgClr>
                <a:schemeClr val="bg1"/>
              </a:bgClr>
            </a:pattFill>
          </c:spPr>
          <c:invertIfNegative val="0"/>
          <c:cat>
            <c:numRef>
              <c:f>'Scenario Charts'!$B$51:$N$51</c:f>
              <c:numCache>
                <c:formatCode>General</c:formatCode>
                <c:ptCount val="13"/>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numCache>
            </c:numRef>
          </c:cat>
          <c:val>
            <c:numRef>
              <c:f>'Scenario Charts'!$B$55:$N$55</c:f>
              <c:numCache>
                <c:formatCode>General</c:formatCode>
                <c:ptCount val="13"/>
                <c:pt idx="8">
                  <c:v>1140</c:v>
                </c:pt>
                <c:pt idx="9">
                  <c:v>1100</c:v>
                </c:pt>
                <c:pt idx="10">
                  <c:v>1100</c:v>
                </c:pt>
                <c:pt idx="11">
                  <c:v>1100</c:v>
                </c:pt>
                <c:pt idx="12">
                  <c:v>1100</c:v>
                </c:pt>
              </c:numCache>
            </c:numRef>
          </c:val>
          <c:extLst xmlns:c16r2="http://schemas.microsoft.com/office/drawing/2015/06/chart">
            <c:ext xmlns:c16="http://schemas.microsoft.com/office/drawing/2014/chart" uri="{C3380CC4-5D6E-409C-BE32-E72D297353CC}">
              <c16:uniqueId val="{00000002-885E-4A56-9271-989A2D9899FD}"/>
            </c:ext>
          </c:extLst>
        </c:ser>
        <c:ser>
          <c:idx val="4"/>
          <c:order val="4"/>
          <c:tx>
            <c:strRef>
              <c:f>'Scenario Charts'!$A$56</c:f>
              <c:strCache>
                <c:ptCount val="1"/>
                <c:pt idx="0">
                  <c:v>Forecast Awards</c:v>
                </c:pt>
              </c:strCache>
            </c:strRef>
          </c:tx>
          <c:spPr>
            <a:pattFill prst="lgCheck">
              <a:fgClr>
                <a:schemeClr val="tx2">
                  <a:lumMod val="40000"/>
                  <a:lumOff val="60000"/>
                </a:schemeClr>
              </a:fgClr>
              <a:bgClr>
                <a:schemeClr val="bg1"/>
              </a:bgClr>
            </a:pattFill>
          </c:spPr>
          <c:invertIfNegative val="0"/>
          <c:dLbls>
            <c:dLbl>
              <c:idx val="7"/>
              <c:layout>
                <c:manualLayout>
                  <c:x val="3.5779772961844068E-3"/>
                  <c:y val="-1.4560929353694873E-16"/>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885E-4A56-9271-989A2D9899FD}"/>
                </c:ext>
              </c:extLst>
            </c:dLbl>
            <c:dLbl>
              <c:idx val="8"/>
              <c:layout>
                <c:manualLayout>
                  <c:x val="4.472471620230541E-3"/>
                  <c:y val="-1.4560929353694873E-16"/>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885E-4A56-9271-989A2D9899FD}"/>
                </c:ext>
              </c:extLst>
            </c:dLbl>
            <c:dLbl>
              <c:idx val="9"/>
              <c:layout>
                <c:manualLayout>
                  <c:x val="1.147545102582239E-2"/>
                  <c:y val="-3.7597597697767091E-3"/>
                </c:manualLayout>
              </c:layout>
              <c:spPr>
                <a:noFill/>
                <a:ln>
                  <a:noFill/>
                </a:ln>
                <a:effectLst/>
              </c:spPr>
              <c:txPr>
                <a:bodyPr wrap="square" lIns="38100" tIns="19050" rIns="38100" bIns="19050" anchor="ctr">
                  <a:noAutofit/>
                </a:bodyPr>
                <a:lstStyle/>
                <a:p>
                  <a:pPr>
                    <a:defRPr sz="800"/>
                  </a:pPr>
                  <a:endParaRPr lang="en-US"/>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24D4-4345-B86D-3C03691BE167}"/>
                </c:ext>
              </c:extLst>
            </c:dLbl>
            <c:dLbl>
              <c:idx val="10"/>
              <c:layout>
                <c:manualLayout>
                  <c:x val="2.6834829721384037E-3"/>
                  <c:y val="-1.4560929353694873E-16"/>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885E-4A56-9271-989A2D9899FD}"/>
                </c:ext>
              </c:extLst>
            </c:dLbl>
            <c:spPr>
              <a:noFill/>
              <a:ln>
                <a:noFill/>
              </a:ln>
              <a:effectLst/>
            </c:spPr>
            <c:txPr>
              <a:bodyPr/>
              <a:lstStyle/>
              <a:p>
                <a:pPr>
                  <a:defRPr sz="800"/>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'Scenario Charts'!$B$51:$N$51</c:f>
              <c:numCache>
                <c:formatCode>General</c:formatCode>
                <c:ptCount val="13"/>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numCache>
            </c:numRef>
          </c:cat>
          <c:val>
            <c:numRef>
              <c:f>'Scenario Charts'!$B$56:$N$56</c:f>
              <c:numCache>
                <c:formatCode>General</c:formatCode>
                <c:ptCount val="13"/>
                <c:pt idx="8" formatCode="0">
                  <c:v>565.48851087180185</c:v>
                </c:pt>
                <c:pt idx="9" formatCode="0">
                  <c:v>590.33342478908014</c:v>
                </c:pt>
                <c:pt idx="10" formatCode="0">
                  <c:v>583.47424377529319</c:v>
                </c:pt>
                <c:pt idx="11" formatCode="0">
                  <c:v>634.47424377529319</c:v>
                </c:pt>
                <c:pt idx="12" formatCode="0">
                  <c:v>583.32629124082587</c:v>
                </c:pt>
              </c:numCache>
            </c:numRef>
          </c:val>
          <c:extLst xmlns:c16r2="http://schemas.microsoft.com/office/drawing/2015/06/chart">
            <c:ext xmlns:c16="http://schemas.microsoft.com/office/drawing/2014/chart" uri="{C3380CC4-5D6E-409C-BE32-E72D297353CC}">
              <c16:uniqueId val="{00000003-885E-4A56-9271-989A2D9899FD}"/>
            </c:ext>
          </c:extLst>
        </c:ser>
        <c:dLbls>
          <c:showLegendKey val="0"/>
          <c:showVal val="0"/>
          <c:showCatName val="0"/>
          <c:showSerName val="0"/>
          <c:showPercent val="0"/>
          <c:showBubbleSize val="0"/>
        </c:dLbls>
        <c:gapWidth val="150"/>
        <c:axId val="34039680"/>
        <c:axId val="34041216"/>
      </c:barChart>
      <c:lineChart>
        <c:grouping val="standard"/>
        <c:varyColors val="0"/>
        <c:ser>
          <c:idx val="2"/>
          <c:order val="2"/>
          <c:tx>
            <c:strRef>
              <c:f>'Scenario Charts'!$A$54</c:f>
              <c:strCache>
                <c:ptCount val="1"/>
                <c:pt idx="0">
                  <c:v>Success Rate</c:v>
                </c:pt>
              </c:strCache>
            </c:strRef>
          </c:tx>
          <c:spPr>
            <a:ln>
              <a:solidFill>
                <a:schemeClr val="tx2"/>
              </a:solidFill>
            </a:ln>
          </c:spPr>
          <c:marker>
            <c:symbol val="square"/>
            <c:size val="5"/>
            <c:spPr>
              <a:solidFill>
                <a:schemeClr val="tx2">
                  <a:lumMod val="75000"/>
                </a:schemeClr>
              </a:solidFill>
              <a:ln>
                <a:solidFill>
                  <a:schemeClr val="tx2">
                    <a:lumMod val="75000"/>
                  </a:schemeClr>
                </a:solidFill>
              </a:ln>
            </c:spPr>
          </c:marker>
          <c:dLbls>
            <c:dLbl>
              <c:idx val="7"/>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B79C-4187-9AD5-8295A7F2FE4A}"/>
                </c:ext>
              </c:extLst>
            </c:dLbl>
            <c:spPr>
              <a:noFill/>
              <a:ln>
                <a:noFill/>
              </a:ln>
              <a:effectLst/>
            </c:spPr>
            <c:txPr>
              <a:bodyPr/>
              <a:lstStyle/>
              <a:p>
                <a:pPr>
                  <a:defRPr sz="800"/>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'Scenario Charts'!$B$51:$N$51</c:f>
              <c:numCache>
                <c:formatCode>General</c:formatCode>
                <c:ptCount val="13"/>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numCache>
            </c:numRef>
          </c:cat>
          <c:val>
            <c:numRef>
              <c:f>'Scenario Charts'!$B$54:$N$54</c:f>
              <c:numCache>
                <c:formatCode>0.0%</c:formatCode>
                <c:ptCount val="13"/>
                <c:pt idx="0">
                  <c:v>0.39047619047619048</c:v>
                </c:pt>
                <c:pt idx="1">
                  <c:v>0.35149572649572647</c:v>
                </c:pt>
                <c:pt idx="2">
                  <c:v>0.29766536964980544</c:v>
                </c:pt>
                <c:pt idx="3">
                  <c:v>0.25265957446808512</c:v>
                </c:pt>
                <c:pt idx="4">
                  <c:v>0.23120452708164915</c:v>
                </c:pt>
                <c:pt idx="5">
                  <c:v>0.45334434351775393</c:v>
                </c:pt>
                <c:pt idx="6">
                  <c:v>0.32119741100323623</c:v>
                </c:pt>
                <c:pt idx="7">
                  <c:v>0.59438103599648817</c:v>
                </c:pt>
              </c:numCache>
            </c:numRef>
          </c:val>
          <c:smooth val="0"/>
          <c:extLst xmlns:c16r2="http://schemas.microsoft.com/office/drawing/2015/06/chart">
            <c:ext xmlns:c16="http://schemas.microsoft.com/office/drawing/2014/chart" uri="{C3380CC4-5D6E-409C-BE32-E72D297353CC}">
              <c16:uniqueId val="{00000005-885E-4A56-9271-989A2D9899FD}"/>
            </c:ext>
          </c:extLst>
        </c:ser>
        <c:ser>
          <c:idx val="6"/>
          <c:order val="5"/>
          <c:tx>
            <c:strRef>
              <c:f>'Scenario Charts'!$A$58</c:f>
              <c:strCache>
                <c:ptCount val="1"/>
                <c:pt idx="0">
                  <c:v>Forecast Success Rate</c:v>
                </c:pt>
              </c:strCache>
            </c:strRef>
          </c:tx>
          <c:spPr>
            <a:ln>
              <a:prstDash val="dash"/>
            </a:ln>
          </c:spPr>
          <c:marker>
            <c:symbol val="square"/>
            <c:size val="5"/>
          </c:marker>
          <c:dLbls>
            <c:dLbl>
              <c:idx val="6"/>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F411-47B0-B20D-566EAD9AA196}"/>
                </c:ext>
              </c:extLst>
            </c:dLbl>
            <c:dLbl>
              <c:idx val="7"/>
              <c:layout>
                <c:manualLayout>
                  <c:x val="-1.8302446633596405E-2"/>
                  <c:y val="2.2873479341375874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885E-4A56-9271-989A2D9899FD}"/>
                </c:ext>
              </c:extLst>
            </c:dLbl>
            <c:dLbl>
              <c:idx val="8"/>
              <c:layout>
                <c:manualLayout>
                  <c:x val="1.7881079040528386E-3"/>
                  <c:y val="-2.9964137803557889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D116-4961-BE17-566E0637D97F}"/>
                </c:ext>
              </c:extLst>
            </c:dLbl>
            <c:dLbl>
              <c:idx val="9"/>
              <c:layout>
                <c:manualLayout>
                  <c:x val="1.7881079040529362E-3"/>
                  <c:y val="-1.4296774447692631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D116-4961-BE17-566E0637D97F}"/>
                </c:ext>
              </c:extLst>
            </c:dLbl>
            <c:spPr>
              <a:noFill/>
              <a:ln>
                <a:noFill/>
              </a:ln>
              <a:effectLst/>
            </c:spPr>
            <c:txPr>
              <a:bodyPr/>
              <a:lstStyle/>
              <a:p>
                <a:pPr>
                  <a:defRPr sz="800"/>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'Scenario Charts'!$B$51:$N$51</c:f>
              <c:numCache>
                <c:formatCode>General</c:formatCode>
                <c:ptCount val="13"/>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numCache>
            </c:numRef>
          </c:cat>
          <c:val>
            <c:numRef>
              <c:f>'Scenario Charts'!$B$58:$N$58</c:f>
              <c:numCache>
                <c:formatCode>General</c:formatCode>
                <c:ptCount val="13"/>
                <c:pt idx="7" formatCode="0.0%">
                  <c:v>0.59438103599648817</c:v>
                </c:pt>
                <c:pt idx="8" formatCode="0.0%">
                  <c:v>0.49604255339631742</c:v>
                </c:pt>
                <c:pt idx="9" formatCode="0.0%">
                  <c:v>0.53666674980825468</c:v>
                </c:pt>
                <c:pt idx="10" formatCode="0.0%">
                  <c:v>0.53043113070481196</c:v>
                </c:pt>
                <c:pt idx="11" formatCode="0.0%">
                  <c:v>0.57679476706844834</c:v>
                </c:pt>
                <c:pt idx="12" formatCode="0.0%">
                  <c:v>0.53029662840075076</c:v>
                </c:pt>
              </c:numCache>
            </c:numRef>
          </c:val>
          <c:smooth val="0"/>
          <c:extLst xmlns:c16r2="http://schemas.microsoft.com/office/drawing/2015/06/chart">
            <c:ext xmlns:c16="http://schemas.microsoft.com/office/drawing/2014/chart" uri="{C3380CC4-5D6E-409C-BE32-E72D297353CC}">
              <c16:uniqueId val="{00000007-885E-4A56-9271-989A2D9899FD}"/>
            </c:ext>
          </c:extLst>
        </c:ser>
        <c:dLbls>
          <c:showLegendKey val="0"/>
          <c:showVal val="0"/>
          <c:showCatName val="0"/>
          <c:showSerName val="0"/>
          <c:showPercent val="0"/>
          <c:showBubbleSize val="0"/>
        </c:dLbls>
        <c:marker val="1"/>
        <c:smooth val="0"/>
        <c:axId val="34048640"/>
        <c:axId val="34047104"/>
      </c:lineChart>
      <c:catAx>
        <c:axId val="34039680"/>
        <c:scaling>
          <c:orientation val="minMax"/>
        </c:scaling>
        <c:delete val="0"/>
        <c:axPos val="b"/>
        <c:numFmt formatCode="General" sourceLinked="1"/>
        <c:majorTickMark val="out"/>
        <c:minorTickMark val="none"/>
        <c:tickLblPos val="nextTo"/>
        <c:txPr>
          <a:bodyPr/>
          <a:lstStyle/>
          <a:p>
            <a:pPr>
              <a:defRPr sz="800"/>
            </a:pPr>
            <a:endParaRPr lang="en-US"/>
          </a:p>
        </c:txPr>
        <c:crossAx val="34041216"/>
        <c:crosses val="autoZero"/>
        <c:auto val="1"/>
        <c:lblAlgn val="ctr"/>
        <c:lblOffset val="100"/>
        <c:noMultiLvlLbl val="0"/>
      </c:catAx>
      <c:valAx>
        <c:axId val="34041216"/>
        <c:scaling>
          <c:orientation val="minMax"/>
        </c:scaling>
        <c:delete val="0"/>
        <c:axPos val="l"/>
        <c:majorGridlines>
          <c:spPr>
            <a:ln>
              <a:noFill/>
            </a:ln>
          </c:spPr>
        </c:majorGridlines>
        <c:numFmt formatCode="General" sourceLinked="1"/>
        <c:majorTickMark val="out"/>
        <c:minorTickMark val="none"/>
        <c:tickLblPos val="nextTo"/>
        <c:txPr>
          <a:bodyPr/>
          <a:lstStyle/>
          <a:p>
            <a:pPr>
              <a:defRPr sz="800"/>
            </a:pPr>
            <a:endParaRPr lang="en-US"/>
          </a:p>
        </c:txPr>
        <c:crossAx val="34039680"/>
        <c:crosses val="autoZero"/>
        <c:crossBetween val="between"/>
      </c:valAx>
      <c:valAx>
        <c:axId val="34047104"/>
        <c:scaling>
          <c:orientation val="minMax"/>
          <c:max val="0.70000000000000007"/>
        </c:scaling>
        <c:delete val="0"/>
        <c:axPos val="r"/>
        <c:numFmt formatCode="0.0%" sourceLinked="1"/>
        <c:majorTickMark val="out"/>
        <c:minorTickMark val="none"/>
        <c:tickLblPos val="nextTo"/>
        <c:txPr>
          <a:bodyPr/>
          <a:lstStyle/>
          <a:p>
            <a:pPr>
              <a:defRPr sz="800"/>
            </a:pPr>
            <a:endParaRPr lang="en-US"/>
          </a:p>
        </c:txPr>
        <c:crossAx val="34048640"/>
        <c:crosses val="max"/>
        <c:crossBetween val="between"/>
      </c:valAx>
      <c:catAx>
        <c:axId val="34048640"/>
        <c:scaling>
          <c:orientation val="minMax"/>
        </c:scaling>
        <c:delete val="1"/>
        <c:axPos val="b"/>
        <c:numFmt formatCode="General" sourceLinked="1"/>
        <c:majorTickMark val="out"/>
        <c:minorTickMark val="none"/>
        <c:tickLblPos val="nextTo"/>
        <c:crossAx val="34047104"/>
        <c:crosses val="autoZero"/>
        <c:auto val="1"/>
        <c:lblAlgn val="ctr"/>
        <c:lblOffset val="100"/>
        <c:noMultiLvlLbl val="0"/>
      </c:catAx>
    </c:plotArea>
    <c:legend>
      <c:legendPos val="b"/>
      <c:layout>
        <c:manualLayout>
          <c:xMode val="edge"/>
          <c:yMode val="edge"/>
          <c:x val="0.17660806097867904"/>
          <c:y val="0.89089665106664806"/>
          <c:w val="0.7828648486264862"/>
          <c:h val="7.5860267913862758E-2"/>
        </c:manualLayout>
      </c:layout>
      <c:overlay val="0"/>
      <c:txPr>
        <a:bodyPr/>
        <a:lstStyle/>
        <a:p>
          <a:pPr>
            <a:defRPr sz="800"/>
          </a:pPr>
          <a:endParaRPr lang="en-US"/>
        </a:p>
      </c:txPr>
    </c:legend>
    <c:plotVisOnly val="1"/>
    <c:dispBlanksAs val="gap"/>
    <c:showDLblsOverMax val="0"/>
  </c:chart>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C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398869306652714E-2"/>
          <c:y val="4.1121495327102804E-2"/>
          <c:w val="0.89632575709235696"/>
          <c:h val="0.73967766314302108"/>
        </c:manualLayout>
      </c:layout>
      <c:barChart>
        <c:barDir val="col"/>
        <c:grouping val="clustered"/>
        <c:varyColors val="0"/>
        <c:ser>
          <c:idx val="0"/>
          <c:order val="0"/>
          <c:tx>
            <c:strRef>
              <c:f>'Scenario Charts'!$A$64</c:f>
              <c:strCache>
                <c:ptCount val="1"/>
                <c:pt idx="0">
                  <c:v>Applications</c:v>
                </c:pt>
              </c:strCache>
            </c:strRef>
          </c:tx>
          <c:spPr>
            <a:solidFill>
              <a:schemeClr val="tx2">
                <a:lumMod val="75000"/>
              </a:schemeClr>
            </a:solidFill>
          </c:spPr>
          <c:invertIfNegative val="0"/>
          <c:cat>
            <c:numRef>
              <c:f>'Scenario Charts'!$B$63:$N$63</c:f>
              <c:numCache>
                <c:formatCode>General</c:formatCode>
                <c:ptCount val="13"/>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numCache>
            </c:numRef>
          </c:cat>
          <c:val>
            <c:numRef>
              <c:f>'Scenario Charts'!$B$64:$N$64</c:f>
              <c:numCache>
                <c:formatCode>General</c:formatCode>
                <c:ptCount val="13"/>
                <c:pt idx="0">
                  <c:v>2749</c:v>
                </c:pt>
                <c:pt idx="1">
                  <c:v>1799</c:v>
                </c:pt>
                <c:pt idx="2">
                  <c:v>2183</c:v>
                </c:pt>
                <c:pt idx="3">
                  <c:v>2144</c:v>
                </c:pt>
                <c:pt idx="4">
                  <c:v>1991</c:v>
                </c:pt>
                <c:pt idx="5">
                  <c:v>1703</c:v>
                </c:pt>
                <c:pt idx="6">
                  <c:v>1513</c:v>
                </c:pt>
                <c:pt idx="7">
                  <c:v>1536</c:v>
                </c:pt>
                <c:pt idx="8">
                  <c:v>1382</c:v>
                </c:pt>
              </c:numCache>
            </c:numRef>
          </c:val>
          <c:extLst xmlns:c16r2="http://schemas.microsoft.com/office/drawing/2015/06/chart">
            <c:ext xmlns:c16="http://schemas.microsoft.com/office/drawing/2014/chart" uri="{C3380CC4-5D6E-409C-BE32-E72D297353CC}">
              <c16:uniqueId val="{00000000-3166-4840-9E59-01C260F1CEC2}"/>
            </c:ext>
          </c:extLst>
        </c:ser>
        <c:ser>
          <c:idx val="1"/>
          <c:order val="1"/>
          <c:tx>
            <c:strRef>
              <c:f>'Scenario Charts'!$A$65</c:f>
              <c:strCache>
                <c:ptCount val="1"/>
                <c:pt idx="0">
                  <c:v>Awards</c:v>
                </c:pt>
              </c:strCache>
            </c:strRef>
          </c:tx>
          <c:spPr>
            <a:solidFill>
              <a:schemeClr val="tx2">
                <a:lumMod val="20000"/>
                <a:lumOff val="80000"/>
              </a:schemeClr>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'Scenario Charts'!$B$63:$N$63</c:f>
              <c:numCache>
                <c:formatCode>General</c:formatCode>
                <c:ptCount val="13"/>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numCache>
            </c:numRef>
          </c:cat>
          <c:val>
            <c:numRef>
              <c:f>'Scenario Charts'!$B$65:$N$65</c:f>
              <c:numCache>
                <c:formatCode>General</c:formatCode>
                <c:ptCount val="13"/>
                <c:pt idx="0">
                  <c:v>1017</c:v>
                </c:pt>
                <c:pt idx="1">
                  <c:v>486</c:v>
                </c:pt>
                <c:pt idx="2">
                  <c:v>461</c:v>
                </c:pt>
                <c:pt idx="3">
                  <c:v>494</c:v>
                </c:pt>
                <c:pt idx="4">
                  <c:v>466</c:v>
                </c:pt>
                <c:pt idx="5">
                  <c:v>529</c:v>
                </c:pt>
                <c:pt idx="6">
                  <c:v>605</c:v>
                </c:pt>
                <c:pt idx="7">
                  <c:v>727</c:v>
                </c:pt>
              </c:numCache>
            </c:numRef>
          </c:val>
          <c:extLst xmlns:c16r2="http://schemas.microsoft.com/office/drawing/2015/06/chart">
            <c:ext xmlns:c16="http://schemas.microsoft.com/office/drawing/2014/chart" uri="{C3380CC4-5D6E-409C-BE32-E72D297353CC}">
              <c16:uniqueId val="{00000001-3166-4840-9E59-01C260F1CEC2}"/>
            </c:ext>
          </c:extLst>
        </c:ser>
        <c:ser>
          <c:idx val="3"/>
          <c:order val="3"/>
          <c:tx>
            <c:strRef>
              <c:f>'Scenario Charts'!$A$67</c:f>
              <c:strCache>
                <c:ptCount val="1"/>
                <c:pt idx="0">
                  <c:v>Forecast Applications</c:v>
                </c:pt>
              </c:strCache>
            </c:strRef>
          </c:tx>
          <c:spPr>
            <a:pattFill prst="lgCheck">
              <a:fgClr>
                <a:schemeClr val="tx2">
                  <a:lumMod val="75000"/>
                </a:schemeClr>
              </a:fgClr>
              <a:bgClr>
                <a:schemeClr val="bg1"/>
              </a:bgClr>
            </a:pattFill>
          </c:spPr>
          <c:invertIfNegative val="0"/>
          <c:cat>
            <c:numRef>
              <c:f>'Scenario Charts'!$B$63:$N$63</c:f>
              <c:numCache>
                <c:formatCode>General</c:formatCode>
                <c:ptCount val="13"/>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numCache>
            </c:numRef>
          </c:cat>
          <c:val>
            <c:numRef>
              <c:f>'Scenario Charts'!$B$67:$N$67</c:f>
              <c:numCache>
                <c:formatCode>General</c:formatCode>
                <c:ptCount val="13"/>
                <c:pt idx="9">
                  <c:v>1400</c:v>
                </c:pt>
                <c:pt idx="10">
                  <c:v>1400</c:v>
                </c:pt>
                <c:pt idx="11">
                  <c:v>1400</c:v>
                </c:pt>
                <c:pt idx="12">
                  <c:v>1400</c:v>
                </c:pt>
              </c:numCache>
            </c:numRef>
          </c:val>
          <c:extLst xmlns:c16r2="http://schemas.microsoft.com/office/drawing/2015/06/chart">
            <c:ext xmlns:c16="http://schemas.microsoft.com/office/drawing/2014/chart" uri="{C3380CC4-5D6E-409C-BE32-E72D297353CC}">
              <c16:uniqueId val="{00000002-3166-4840-9E59-01C260F1CEC2}"/>
            </c:ext>
          </c:extLst>
        </c:ser>
        <c:ser>
          <c:idx val="4"/>
          <c:order val="4"/>
          <c:tx>
            <c:strRef>
              <c:f>'Scenario Charts'!$A$68</c:f>
              <c:strCache>
                <c:ptCount val="1"/>
                <c:pt idx="0">
                  <c:v>Forecast Awards</c:v>
                </c:pt>
              </c:strCache>
            </c:strRef>
          </c:tx>
          <c:spPr>
            <a:pattFill prst="lgCheck">
              <a:fgClr>
                <a:schemeClr val="tx2">
                  <a:lumMod val="40000"/>
                  <a:lumOff val="60000"/>
                </a:schemeClr>
              </a:fgClr>
              <a:bgClr>
                <a:schemeClr val="bg1"/>
              </a:bgClr>
            </a:patt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'Scenario Charts'!$B$63:$N$63</c:f>
              <c:numCache>
                <c:formatCode>General</c:formatCode>
                <c:ptCount val="13"/>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numCache>
            </c:numRef>
          </c:cat>
          <c:val>
            <c:numRef>
              <c:f>'Scenario Charts'!$B$68:$N$68</c:f>
              <c:numCache>
                <c:formatCode>General</c:formatCode>
                <c:ptCount val="13"/>
                <c:pt idx="8" formatCode="0">
                  <c:v>621.71436556735603</c:v>
                </c:pt>
                <c:pt idx="9" formatCode="0">
                  <c:v>648.34488541084409</c:v>
                </c:pt>
                <c:pt idx="10" formatCode="0">
                  <c:v>662.63722750139743</c:v>
                </c:pt>
                <c:pt idx="11" formatCode="0">
                  <c:v>742.81665735047511</c:v>
                </c:pt>
                <c:pt idx="12" formatCode="0">
                  <c:v>689.27836780324208</c:v>
                </c:pt>
              </c:numCache>
            </c:numRef>
          </c:val>
          <c:extLst xmlns:c16r2="http://schemas.microsoft.com/office/drawing/2015/06/chart">
            <c:ext xmlns:c16="http://schemas.microsoft.com/office/drawing/2014/chart" uri="{C3380CC4-5D6E-409C-BE32-E72D297353CC}">
              <c16:uniqueId val="{00000003-3166-4840-9E59-01C260F1CEC2}"/>
            </c:ext>
          </c:extLst>
        </c:ser>
        <c:dLbls>
          <c:showLegendKey val="0"/>
          <c:showVal val="0"/>
          <c:showCatName val="0"/>
          <c:showSerName val="0"/>
          <c:showPercent val="0"/>
          <c:showBubbleSize val="0"/>
        </c:dLbls>
        <c:gapWidth val="150"/>
        <c:axId val="50214400"/>
        <c:axId val="50215936"/>
      </c:barChart>
      <c:lineChart>
        <c:grouping val="standard"/>
        <c:varyColors val="0"/>
        <c:ser>
          <c:idx val="2"/>
          <c:order val="2"/>
          <c:tx>
            <c:strRef>
              <c:f>'Scenario Charts'!$A$66</c:f>
              <c:strCache>
                <c:ptCount val="1"/>
                <c:pt idx="0">
                  <c:v>Success Rate</c:v>
                </c:pt>
              </c:strCache>
            </c:strRef>
          </c:tx>
          <c:spPr>
            <a:ln>
              <a:solidFill>
                <a:schemeClr val="tx2"/>
              </a:solidFill>
            </a:ln>
          </c:spPr>
          <c:marker>
            <c:symbol val="square"/>
            <c:size val="5"/>
            <c:spPr>
              <a:solidFill>
                <a:schemeClr val="tx2">
                  <a:lumMod val="75000"/>
                </a:schemeClr>
              </a:solidFill>
              <a:ln>
                <a:solidFill>
                  <a:schemeClr val="tx2">
                    <a:lumMod val="75000"/>
                  </a:schemeClr>
                </a:solidFill>
              </a:ln>
            </c:spPr>
          </c:marker>
          <c:dLbls>
            <c:dLbl>
              <c:idx val="2"/>
              <c:layout>
                <c:manualLayout>
                  <c:x val="-3.576170819319038E-3"/>
                  <c:y val="1.6202769365857735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4AF2-4E8B-8DD2-E1263D920798}"/>
                </c:ext>
              </c:extLst>
            </c:dLbl>
            <c:dLbl>
              <c:idx val="3"/>
              <c:layout>
                <c:manualLayout>
                  <c:x val="-3.2781187152686535E-17"/>
                  <c:y val="1.2152077024393301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4AF2-4E8B-8DD2-E1263D920798}"/>
                </c:ext>
              </c:extLst>
            </c:dLbl>
            <c:dLbl>
              <c:idx val="7"/>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A936-4EB9-9A36-B3BBD35FFC1F}"/>
                </c:ext>
              </c:extLst>
            </c:dLbl>
            <c:spPr>
              <a:noFill/>
              <a:ln>
                <a:noFill/>
              </a:ln>
              <a:effectLst/>
            </c:spPr>
            <c:txPr>
              <a:bodyPr/>
              <a:lstStyle/>
              <a:p>
                <a:pPr>
                  <a:defRPr sz="800"/>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'Scenario Charts'!$B$63:$N$63</c:f>
              <c:numCache>
                <c:formatCode>General</c:formatCode>
                <c:ptCount val="13"/>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numCache>
            </c:numRef>
          </c:cat>
          <c:val>
            <c:numRef>
              <c:f>'Scenario Charts'!$B$66:$N$66</c:f>
              <c:numCache>
                <c:formatCode>0.0%</c:formatCode>
                <c:ptCount val="13"/>
                <c:pt idx="0">
                  <c:v>0.36995271007639141</c:v>
                </c:pt>
                <c:pt idx="1">
                  <c:v>0.27015008337965535</c:v>
                </c:pt>
                <c:pt idx="2">
                  <c:v>0.21117727897388913</c:v>
                </c:pt>
                <c:pt idx="3">
                  <c:v>0.23041044776119404</c:v>
                </c:pt>
                <c:pt idx="4">
                  <c:v>0.23405323957810145</c:v>
                </c:pt>
                <c:pt idx="5">
                  <c:v>0.31062830299471522</c:v>
                </c:pt>
                <c:pt idx="6">
                  <c:v>0.39986781229345669</c:v>
                </c:pt>
                <c:pt idx="7">
                  <c:v>0.47330729166666669</c:v>
                </c:pt>
              </c:numCache>
            </c:numRef>
          </c:val>
          <c:smooth val="0"/>
          <c:extLst xmlns:c16r2="http://schemas.microsoft.com/office/drawing/2015/06/chart">
            <c:ext xmlns:c16="http://schemas.microsoft.com/office/drawing/2014/chart" uri="{C3380CC4-5D6E-409C-BE32-E72D297353CC}">
              <c16:uniqueId val="{00000005-3166-4840-9E59-01C260F1CEC2}"/>
            </c:ext>
          </c:extLst>
        </c:ser>
        <c:ser>
          <c:idx val="6"/>
          <c:order val="5"/>
          <c:tx>
            <c:strRef>
              <c:f>'Scenario Charts'!$A$70</c:f>
              <c:strCache>
                <c:ptCount val="1"/>
                <c:pt idx="0">
                  <c:v>Forecast Success Rate</c:v>
                </c:pt>
              </c:strCache>
            </c:strRef>
          </c:tx>
          <c:spPr>
            <a:ln>
              <a:prstDash val="dash"/>
            </a:ln>
          </c:spPr>
          <c:marker>
            <c:symbol val="square"/>
            <c:size val="5"/>
          </c:marker>
          <c:dLbls>
            <c:dLbl>
              <c:idx val="6"/>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498A-45F6-85F3-AA1B1902C7FA}"/>
                </c:ext>
              </c:extLst>
            </c:dLbl>
            <c:dLbl>
              <c:idx val="7"/>
              <c:layout>
                <c:manualLayout>
                  <c:x val="-1.8302446633596405E-2"/>
                  <c:y val="2.2873479341375874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3166-4840-9E59-01C260F1CEC2}"/>
                </c:ext>
              </c:extLst>
            </c:dLbl>
            <c:dLbl>
              <c:idx val="10"/>
              <c:layout>
                <c:manualLayout>
                  <c:x val="0"/>
                  <c:y val="-1.455230131468011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A936-4EB9-9A36-B3BBD35FFC1F}"/>
                </c:ext>
              </c:extLst>
            </c:dLbl>
            <c:dLbl>
              <c:idx val="11"/>
              <c:layout>
                <c:manualLayout>
                  <c:x val="9.8178598134206826E-17"/>
                  <c:y val="-8.7313807888080661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A936-4EB9-9A36-B3BBD35FFC1F}"/>
                </c:ext>
              </c:extLst>
            </c:dLbl>
            <c:spPr>
              <a:noFill/>
              <a:ln>
                <a:noFill/>
              </a:ln>
              <a:effectLst/>
            </c:spPr>
            <c:txPr>
              <a:bodyPr/>
              <a:lstStyle/>
              <a:p>
                <a:pPr>
                  <a:defRPr sz="800"/>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'Scenario Charts'!$B$63:$N$63</c:f>
              <c:numCache>
                <c:formatCode>General</c:formatCode>
                <c:ptCount val="13"/>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numCache>
            </c:numRef>
          </c:cat>
          <c:val>
            <c:numRef>
              <c:f>'Scenario Charts'!$B$70:$N$70</c:f>
              <c:numCache>
                <c:formatCode>General</c:formatCode>
                <c:ptCount val="13"/>
                <c:pt idx="7" formatCode="0.0%">
                  <c:v>0.47330729166666669</c:v>
                </c:pt>
                <c:pt idx="8" formatCode="0.0%">
                  <c:v>0.44986567696624891</c:v>
                </c:pt>
                <c:pt idx="9" formatCode="0.0%">
                  <c:v>0.46310348957917435</c:v>
                </c:pt>
                <c:pt idx="10" formatCode="0.0%">
                  <c:v>0.47331230535814101</c:v>
                </c:pt>
                <c:pt idx="11" formatCode="0.0%">
                  <c:v>0.53058332667891084</c:v>
                </c:pt>
                <c:pt idx="12" formatCode="0.0%">
                  <c:v>0.49234169128803007</c:v>
                </c:pt>
              </c:numCache>
            </c:numRef>
          </c:val>
          <c:smooth val="0"/>
          <c:extLst xmlns:c16r2="http://schemas.microsoft.com/office/drawing/2015/06/chart">
            <c:ext xmlns:c16="http://schemas.microsoft.com/office/drawing/2014/chart" uri="{C3380CC4-5D6E-409C-BE32-E72D297353CC}">
              <c16:uniqueId val="{00000007-3166-4840-9E59-01C260F1CEC2}"/>
            </c:ext>
          </c:extLst>
        </c:ser>
        <c:dLbls>
          <c:showLegendKey val="0"/>
          <c:showVal val="0"/>
          <c:showCatName val="0"/>
          <c:showSerName val="0"/>
          <c:showPercent val="0"/>
          <c:showBubbleSize val="0"/>
        </c:dLbls>
        <c:marker val="1"/>
        <c:smooth val="0"/>
        <c:axId val="50235648"/>
        <c:axId val="50234112"/>
      </c:lineChart>
      <c:catAx>
        <c:axId val="50214400"/>
        <c:scaling>
          <c:orientation val="minMax"/>
        </c:scaling>
        <c:delete val="0"/>
        <c:axPos val="b"/>
        <c:numFmt formatCode="General" sourceLinked="1"/>
        <c:majorTickMark val="out"/>
        <c:minorTickMark val="none"/>
        <c:tickLblPos val="nextTo"/>
        <c:txPr>
          <a:bodyPr/>
          <a:lstStyle/>
          <a:p>
            <a:pPr>
              <a:defRPr sz="800"/>
            </a:pPr>
            <a:endParaRPr lang="en-US"/>
          </a:p>
        </c:txPr>
        <c:crossAx val="50215936"/>
        <c:crosses val="autoZero"/>
        <c:auto val="1"/>
        <c:lblAlgn val="ctr"/>
        <c:lblOffset val="100"/>
        <c:noMultiLvlLbl val="0"/>
      </c:catAx>
      <c:valAx>
        <c:axId val="50215936"/>
        <c:scaling>
          <c:orientation val="minMax"/>
        </c:scaling>
        <c:delete val="0"/>
        <c:axPos val="l"/>
        <c:majorGridlines>
          <c:spPr>
            <a:ln>
              <a:noFill/>
            </a:ln>
          </c:spPr>
        </c:majorGridlines>
        <c:numFmt formatCode="General" sourceLinked="1"/>
        <c:majorTickMark val="out"/>
        <c:minorTickMark val="none"/>
        <c:tickLblPos val="nextTo"/>
        <c:txPr>
          <a:bodyPr/>
          <a:lstStyle/>
          <a:p>
            <a:pPr>
              <a:defRPr sz="800"/>
            </a:pPr>
            <a:endParaRPr lang="en-US"/>
          </a:p>
        </c:txPr>
        <c:crossAx val="50214400"/>
        <c:crosses val="autoZero"/>
        <c:crossBetween val="between"/>
      </c:valAx>
      <c:valAx>
        <c:axId val="50234112"/>
        <c:scaling>
          <c:orientation val="minMax"/>
          <c:max val="0.60000000000000009"/>
        </c:scaling>
        <c:delete val="0"/>
        <c:axPos val="r"/>
        <c:numFmt formatCode="0.0%" sourceLinked="1"/>
        <c:majorTickMark val="out"/>
        <c:minorTickMark val="none"/>
        <c:tickLblPos val="nextTo"/>
        <c:txPr>
          <a:bodyPr/>
          <a:lstStyle/>
          <a:p>
            <a:pPr>
              <a:defRPr sz="800"/>
            </a:pPr>
            <a:endParaRPr lang="en-US"/>
          </a:p>
        </c:txPr>
        <c:crossAx val="50235648"/>
        <c:crosses val="max"/>
        <c:crossBetween val="between"/>
      </c:valAx>
      <c:catAx>
        <c:axId val="50235648"/>
        <c:scaling>
          <c:orientation val="minMax"/>
        </c:scaling>
        <c:delete val="1"/>
        <c:axPos val="b"/>
        <c:numFmt formatCode="General" sourceLinked="1"/>
        <c:majorTickMark val="out"/>
        <c:minorTickMark val="none"/>
        <c:tickLblPos val="nextTo"/>
        <c:crossAx val="50234112"/>
        <c:crosses val="autoZero"/>
        <c:auto val="1"/>
        <c:lblAlgn val="ctr"/>
        <c:lblOffset val="100"/>
        <c:noMultiLvlLbl val="0"/>
      </c:catAx>
    </c:plotArea>
    <c:legend>
      <c:legendPos val="b"/>
      <c:layout>
        <c:manualLayout>
          <c:xMode val="edge"/>
          <c:yMode val="edge"/>
          <c:x val="0.22504051863857374"/>
          <c:y val="0.85656867618277355"/>
          <c:w val="0.72333873581847641"/>
          <c:h val="8.7069861479519839E-2"/>
        </c:manualLayout>
      </c:layout>
      <c:overlay val="0"/>
      <c:txPr>
        <a:bodyPr/>
        <a:lstStyle/>
        <a:p>
          <a:pPr>
            <a:defRPr sz="800"/>
          </a:pPr>
          <a:endParaRPr lang="en-US"/>
        </a:p>
      </c:txPr>
    </c:legend>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D42340-32B4-4B81-ACCA-77E915A64B57}" type="doc">
      <dgm:prSet loTypeId="urn:microsoft.com/office/officeart/2008/layout/AscendingPictureAccentProcess" loCatId="process" qsTypeId="urn:microsoft.com/office/officeart/2005/8/quickstyle/simple1" qsCatId="simple" csTypeId="urn:microsoft.com/office/officeart/2005/8/colors/accent1_2" csCatId="accent1" phldr="1"/>
      <dgm:spPr/>
      <dgm:t>
        <a:bodyPr/>
        <a:lstStyle/>
        <a:p>
          <a:endParaRPr lang="en-CA"/>
        </a:p>
      </dgm:t>
    </dgm:pt>
    <dgm:pt modelId="{70E7FAE9-B9B0-4C2D-9C12-81DED47B34D9}">
      <dgm:prSet phldrT="[Text]" custT="1"/>
      <dgm:spPr/>
      <dgm:t>
        <a:bodyPr/>
        <a:lstStyle/>
        <a:p>
          <a:r>
            <a:rPr lang="en-CA" sz="2400" b="1" dirty="0"/>
            <a:t>15.4%</a:t>
          </a:r>
        </a:p>
      </dgm:t>
    </dgm:pt>
    <dgm:pt modelId="{8E2936D2-6F3C-4646-83CA-22BAC1F550E0}" type="parTrans" cxnId="{12F8F59C-7A1F-492F-B07E-AFA6E9104363}">
      <dgm:prSet/>
      <dgm:spPr/>
      <dgm:t>
        <a:bodyPr/>
        <a:lstStyle/>
        <a:p>
          <a:endParaRPr lang="en-CA"/>
        </a:p>
      </dgm:t>
    </dgm:pt>
    <dgm:pt modelId="{3FD69B94-2BDF-488D-BD0B-CD9C4EFE8E0B}" type="sibTrans" cxnId="{12F8F59C-7A1F-492F-B07E-AFA6E9104363}">
      <dgm:prSet/>
      <dgm:spPr>
        <a:solidFill>
          <a:schemeClr val="tx2">
            <a:lumMod val="75000"/>
          </a:schemeClr>
        </a:solidFill>
      </dgm:spPr>
      <dgm:t>
        <a:bodyPr/>
        <a:lstStyle/>
        <a:p>
          <a:endParaRPr lang="en-CA" sz="1000">
            <a:solidFill>
              <a:schemeClr val="bg1"/>
            </a:solidFill>
          </a:endParaRPr>
        </a:p>
      </dgm:t>
    </dgm:pt>
    <dgm:pt modelId="{953111BE-C6F4-430F-A2F7-B92B2D96A14F}">
      <dgm:prSet phldrT="[Text]" custT="1"/>
      <dgm:spPr/>
      <dgm:t>
        <a:bodyPr/>
        <a:lstStyle/>
        <a:p>
          <a:r>
            <a:rPr lang="en-CA" sz="2400" b="1" dirty="0"/>
            <a:t>24.2%</a:t>
          </a:r>
        </a:p>
      </dgm:t>
    </dgm:pt>
    <dgm:pt modelId="{59E02813-D409-44B0-B741-150B8A60EEF6}" type="parTrans" cxnId="{F37680ED-C98E-4235-B3C9-21EE1F64E245}">
      <dgm:prSet/>
      <dgm:spPr/>
      <dgm:t>
        <a:bodyPr/>
        <a:lstStyle/>
        <a:p>
          <a:endParaRPr lang="en-CA"/>
        </a:p>
      </dgm:t>
    </dgm:pt>
    <dgm:pt modelId="{1FFF9360-6D62-4EA9-9F9E-0A7B4B4A49F3}" type="sibTrans" cxnId="{F37680ED-C98E-4235-B3C9-21EE1F64E245}">
      <dgm:prSet/>
      <dgm:spPr>
        <a:solidFill>
          <a:schemeClr val="tx2">
            <a:lumMod val="75000"/>
          </a:schemeClr>
        </a:solidFill>
      </dgm:spPr>
      <dgm:t>
        <a:bodyPr/>
        <a:lstStyle/>
        <a:p>
          <a:endParaRPr lang="en-CA"/>
        </a:p>
      </dgm:t>
    </dgm:pt>
    <dgm:pt modelId="{F87CC301-F560-4999-8D7B-A690870C33E7}">
      <dgm:prSet phldrT="[Text]" custT="1"/>
      <dgm:spPr/>
      <dgm:t>
        <a:bodyPr/>
        <a:lstStyle/>
        <a:p>
          <a:pPr marL="0" indent="0" algn="l">
            <a:buFont typeface="Arial" panose="020B0604020202020204" pitchFamily="34" charset="0"/>
            <a:buNone/>
          </a:pPr>
          <a:r>
            <a:rPr lang="en-CA" sz="900" dirty="0"/>
            <a:t>Program changes to IG and Budget 2016 ($16M for Insight) led to an increase by 2017</a:t>
          </a:r>
        </a:p>
      </dgm:t>
    </dgm:pt>
    <dgm:pt modelId="{E841DD2E-BA4E-4586-B1C7-AAA35D772A7B}" type="parTrans" cxnId="{676169CD-56E4-402E-9FAC-F4ABEFB86327}">
      <dgm:prSet/>
      <dgm:spPr/>
      <dgm:t>
        <a:bodyPr/>
        <a:lstStyle/>
        <a:p>
          <a:endParaRPr lang="en-CA"/>
        </a:p>
      </dgm:t>
    </dgm:pt>
    <dgm:pt modelId="{BD737F14-0A9D-44E9-9C1B-A3E9AD16F9E3}" type="sibTrans" cxnId="{676169CD-56E4-402E-9FAC-F4ABEFB86327}">
      <dgm:prSet/>
      <dgm:spPr/>
      <dgm:t>
        <a:bodyPr/>
        <a:lstStyle/>
        <a:p>
          <a:endParaRPr lang="en-CA"/>
        </a:p>
      </dgm:t>
    </dgm:pt>
    <dgm:pt modelId="{80BFDB16-D492-466D-9381-33D5BE2332CD}">
      <dgm:prSet phldrT="[Text]" custT="1"/>
      <dgm:spPr/>
      <dgm:t>
        <a:bodyPr/>
        <a:lstStyle/>
        <a:p>
          <a:r>
            <a:rPr lang="en-CA" sz="2400" b="1" dirty="0"/>
            <a:t>28.4%</a:t>
          </a:r>
        </a:p>
      </dgm:t>
    </dgm:pt>
    <dgm:pt modelId="{2478C73B-3707-4581-A01A-2F6F91E5A509}" type="parTrans" cxnId="{B610E09F-DEA8-4A87-A100-E6A81CB657E6}">
      <dgm:prSet/>
      <dgm:spPr/>
      <dgm:t>
        <a:bodyPr/>
        <a:lstStyle/>
        <a:p>
          <a:endParaRPr lang="en-CA"/>
        </a:p>
      </dgm:t>
    </dgm:pt>
    <dgm:pt modelId="{E1BEBEC1-EC1D-44F3-84BD-8C9510A44FB2}" type="sibTrans" cxnId="{B610E09F-DEA8-4A87-A100-E6A81CB657E6}">
      <dgm:prSet/>
      <dgm:spPr>
        <a:solidFill>
          <a:schemeClr val="tx2">
            <a:lumMod val="75000"/>
          </a:schemeClr>
        </a:solidFill>
      </dgm:spPr>
      <dgm:t>
        <a:bodyPr/>
        <a:lstStyle/>
        <a:p>
          <a:endParaRPr lang="en-CA"/>
        </a:p>
      </dgm:t>
    </dgm:pt>
    <dgm:pt modelId="{891AC1FF-EA55-4C1D-8878-97BA5435454F}">
      <dgm:prSet phldrT="[Text]" custT="1"/>
      <dgm:spPr/>
      <dgm:t>
        <a:bodyPr/>
        <a:lstStyle/>
        <a:p>
          <a:pPr>
            <a:buFontTx/>
            <a:buNone/>
          </a:pPr>
          <a:r>
            <a:rPr lang="en-CA" sz="900" b="0" dirty="0">
              <a:solidFill>
                <a:schemeClr val="tx1"/>
              </a:solidFill>
            </a:rPr>
            <a:t>Steady level of support at 14% to 18% from 1999 to 2014</a:t>
          </a:r>
        </a:p>
      </dgm:t>
    </dgm:pt>
    <dgm:pt modelId="{7FCF1C32-13D2-4AFE-A855-AEC1FEEB918F}" type="parTrans" cxnId="{ADEC4146-BB1E-4106-B301-A2D485D14D4C}">
      <dgm:prSet/>
      <dgm:spPr/>
      <dgm:t>
        <a:bodyPr/>
        <a:lstStyle/>
        <a:p>
          <a:endParaRPr lang="en-CA"/>
        </a:p>
      </dgm:t>
    </dgm:pt>
    <dgm:pt modelId="{D2EB03EC-5692-480F-9F9E-1D00448FA419}" type="sibTrans" cxnId="{ADEC4146-BB1E-4106-B301-A2D485D14D4C}">
      <dgm:prSet/>
      <dgm:spPr/>
      <dgm:t>
        <a:bodyPr/>
        <a:lstStyle/>
        <a:p>
          <a:endParaRPr lang="en-CA"/>
        </a:p>
      </dgm:t>
    </dgm:pt>
    <dgm:pt modelId="{96E224E1-CD8C-4FC7-A322-9362A1915DE5}">
      <dgm:prSet phldrT="[Text]" custT="1"/>
      <dgm:spPr/>
      <dgm:t>
        <a:bodyPr/>
        <a:lstStyle/>
        <a:p>
          <a:pPr>
            <a:buFont typeface="Arial" panose="020B0604020202020204" pitchFamily="34" charset="0"/>
            <a:buNone/>
          </a:pPr>
          <a:r>
            <a:rPr lang="en-CA" sz="900" b="0" dirty="0">
              <a:solidFill>
                <a:schemeClr val="tx1"/>
              </a:solidFill>
            </a:rPr>
            <a:t>After Year 2 of Budget 2018 Implementation</a:t>
          </a:r>
        </a:p>
      </dgm:t>
    </dgm:pt>
    <dgm:pt modelId="{754CA34B-5D76-4B36-AC53-58582E00B159}" type="parTrans" cxnId="{44AF5175-03B5-4661-9925-16BEC9BC64AF}">
      <dgm:prSet/>
      <dgm:spPr/>
      <dgm:t>
        <a:bodyPr/>
        <a:lstStyle/>
        <a:p>
          <a:endParaRPr lang="en-CA"/>
        </a:p>
      </dgm:t>
    </dgm:pt>
    <dgm:pt modelId="{E03AD9D8-DB45-4967-8EDE-F6955102E567}" type="sibTrans" cxnId="{44AF5175-03B5-4661-9925-16BEC9BC64AF}">
      <dgm:prSet/>
      <dgm:spPr/>
      <dgm:t>
        <a:bodyPr/>
        <a:lstStyle/>
        <a:p>
          <a:endParaRPr lang="en-CA"/>
        </a:p>
      </dgm:t>
    </dgm:pt>
    <dgm:pt modelId="{88E3858D-715D-4878-B69D-68EA557DAE49}" type="pres">
      <dgm:prSet presAssocID="{D3D42340-32B4-4B81-ACCA-77E915A64B57}" presName="Name0" presStyleCnt="0">
        <dgm:presLayoutVars>
          <dgm:chMax val="7"/>
          <dgm:chPref val="7"/>
          <dgm:dir/>
        </dgm:presLayoutVars>
      </dgm:prSet>
      <dgm:spPr/>
      <dgm:t>
        <a:bodyPr/>
        <a:lstStyle/>
        <a:p>
          <a:endParaRPr lang="en-US"/>
        </a:p>
      </dgm:t>
    </dgm:pt>
    <dgm:pt modelId="{38DA1878-8025-404B-844A-8AD08CE5261E}" type="pres">
      <dgm:prSet presAssocID="{D3D42340-32B4-4B81-ACCA-77E915A64B57}" presName="dot1" presStyleLbl="alignNode1" presStyleIdx="0" presStyleCnt="12"/>
      <dgm:spPr/>
    </dgm:pt>
    <dgm:pt modelId="{57D120B1-8761-47E3-9A92-3D06789D0DA1}" type="pres">
      <dgm:prSet presAssocID="{D3D42340-32B4-4B81-ACCA-77E915A64B57}" presName="dot2" presStyleLbl="alignNode1" presStyleIdx="1" presStyleCnt="12"/>
      <dgm:spPr/>
    </dgm:pt>
    <dgm:pt modelId="{F2265F74-2728-45EA-BB50-9D36B7BFF838}" type="pres">
      <dgm:prSet presAssocID="{D3D42340-32B4-4B81-ACCA-77E915A64B57}" presName="dot3" presStyleLbl="alignNode1" presStyleIdx="2" presStyleCnt="12"/>
      <dgm:spPr/>
    </dgm:pt>
    <dgm:pt modelId="{D9FBC268-0123-42DC-9922-7492FABE9430}" type="pres">
      <dgm:prSet presAssocID="{D3D42340-32B4-4B81-ACCA-77E915A64B57}" presName="dot4" presStyleLbl="alignNode1" presStyleIdx="3" presStyleCnt="12"/>
      <dgm:spPr/>
    </dgm:pt>
    <dgm:pt modelId="{D07B50B3-4EF8-492A-89BC-E06FC8E2CBC5}" type="pres">
      <dgm:prSet presAssocID="{D3D42340-32B4-4B81-ACCA-77E915A64B57}" presName="dot5" presStyleLbl="alignNode1" presStyleIdx="4" presStyleCnt="12"/>
      <dgm:spPr/>
    </dgm:pt>
    <dgm:pt modelId="{C648CF64-F8A9-44DB-AD21-17A6A856D6E6}" type="pres">
      <dgm:prSet presAssocID="{D3D42340-32B4-4B81-ACCA-77E915A64B57}" presName="dotArrow1" presStyleLbl="alignNode1" presStyleIdx="5" presStyleCnt="12"/>
      <dgm:spPr/>
    </dgm:pt>
    <dgm:pt modelId="{95907790-A251-488A-AF9C-0269187163BA}" type="pres">
      <dgm:prSet presAssocID="{D3D42340-32B4-4B81-ACCA-77E915A64B57}" presName="dotArrow2" presStyleLbl="alignNode1" presStyleIdx="6" presStyleCnt="12"/>
      <dgm:spPr/>
    </dgm:pt>
    <dgm:pt modelId="{8EC94CCA-6848-44D5-B431-50BF5ABAC270}" type="pres">
      <dgm:prSet presAssocID="{D3D42340-32B4-4B81-ACCA-77E915A64B57}" presName="dotArrow3" presStyleLbl="alignNode1" presStyleIdx="7" presStyleCnt="12"/>
      <dgm:spPr/>
    </dgm:pt>
    <dgm:pt modelId="{5F2A5ED5-7BA5-42B7-B235-BFFEA714685E}" type="pres">
      <dgm:prSet presAssocID="{D3D42340-32B4-4B81-ACCA-77E915A64B57}" presName="dotArrow4" presStyleLbl="alignNode1" presStyleIdx="8" presStyleCnt="12"/>
      <dgm:spPr/>
    </dgm:pt>
    <dgm:pt modelId="{5F476B5B-F190-40D1-8160-5DF6E59FA2E3}" type="pres">
      <dgm:prSet presAssocID="{D3D42340-32B4-4B81-ACCA-77E915A64B57}" presName="dotArrow5" presStyleLbl="alignNode1" presStyleIdx="9" presStyleCnt="12"/>
      <dgm:spPr/>
    </dgm:pt>
    <dgm:pt modelId="{4E11E79C-FA2E-45AC-A68A-D72EAEF0ED36}" type="pres">
      <dgm:prSet presAssocID="{D3D42340-32B4-4B81-ACCA-77E915A64B57}" presName="dotArrow6" presStyleLbl="alignNode1" presStyleIdx="10" presStyleCnt="12"/>
      <dgm:spPr/>
    </dgm:pt>
    <dgm:pt modelId="{C55D1150-7DD8-4F85-B6E9-E1DB1B024DE4}" type="pres">
      <dgm:prSet presAssocID="{D3D42340-32B4-4B81-ACCA-77E915A64B57}" presName="dotArrow7" presStyleLbl="alignNode1" presStyleIdx="11" presStyleCnt="12"/>
      <dgm:spPr/>
    </dgm:pt>
    <dgm:pt modelId="{B43CFF51-6255-436E-A5FE-58E930FFB388}" type="pres">
      <dgm:prSet presAssocID="{70E7FAE9-B9B0-4C2D-9C12-81DED47B34D9}" presName="parTx1" presStyleLbl="node1" presStyleIdx="0" presStyleCnt="3"/>
      <dgm:spPr/>
      <dgm:t>
        <a:bodyPr/>
        <a:lstStyle/>
        <a:p>
          <a:endParaRPr lang="en-US"/>
        </a:p>
      </dgm:t>
    </dgm:pt>
    <dgm:pt modelId="{13E78ACD-5691-4AFE-91B6-49C5027E6B16}" type="pres">
      <dgm:prSet presAssocID="{70E7FAE9-B9B0-4C2D-9C12-81DED47B34D9}" presName="desTx1" presStyleLbl="revTx" presStyleIdx="0" presStyleCnt="3">
        <dgm:presLayoutVars>
          <dgm:bulletEnabled val="1"/>
        </dgm:presLayoutVars>
      </dgm:prSet>
      <dgm:spPr/>
      <dgm:t>
        <a:bodyPr/>
        <a:lstStyle/>
        <a:p>
          <a:endParaRPr lang="en-US"/>
        </a:p>
      </dgm:t>
    </dgm:pt>
    <dgm:pt modelId="{A39D39E8-2830-4DB6-A814-224D8708F142}" type="pres">
      <dgm:prSet presAssocID="{3FD69B94-2BDF-488D-BD0B-CD9C4EFE8E0B}" presName="picture1" presStyleCnt="0"/>
      <dgm:spPr/>
    </dgm:pt>
    <dgm:pt modelId="{EC84C596-AB33-4740-9D4E-1E5C0216886A}" type="pres">
      <dgm:prSet presAssocID="{3FD69B94-2BDF-488D-BD0B-CD9C4EFE8E0B}" presName="imageRepeatNode" presStyleLbl="fgImgPlace1" presStyleIdx="0" presStyleCnt="3"/>
      <dgm:spPr/>
      <dgm:t>
        <a:bodyPr/>
        <a:lstStyle/>
        <a:p>
          <a:endParaRPr lang="en-US"/>
        </a:p>
      </dgm:t>
    </dgm:pt>
    <dgm:pt modelId="{F0CD546B-075A-4750-AA62-99449A4FE7C2}" type="pres">
      <dgm:prSet presAssocID="{953111BE-C6F4-430F-A2F7-B92B2D96A14F}" presName="parTx2" presStyleLbl="node1" presStyleIdx="1" presStyleCnt="3"/>
      <dgm:spPr/>
      <dgm:t>
        <a:bodyPr/>
        <a:lstStyle/>
        <a:p>
          <a:endParaRPr lang="en-US"/>
        </a:p>
      </dgm:t>
    </dgm:pt>
    <dgm:pt modelId="{85FE1CF9-D9F1-4DA5-98AA-3EADD138D373}" type="pres">
      <dgm:prSet presAssocID="{953111BE-C6F4-430F-A2F7-B92B2D96A14F}" presName="desTx2" presStyleLbl="revTx" presStyleIdx="1" presStyleCnt="3">
        <dgm:presLayoutVars>
          <dgm:bulletEnabled val="1"/>
        </dgm:presLayoutVars>
      </dgm:prSet>
      <dgm:spPr/>
      <dgm:t>
        <a:bodyPr/>
        <a:lstStyle/>
        <a:p>
          <a:endParaRPr lang="en-US"/>
        </a:p>
      </dgm:t>
    </dgm:pt>
    <dgm:pt modelId="{F634B66A-BA00-4329-85F5-E0FA3A44E4A2}" type="pres">
      <dgm:prSet presAssocID="{1FFF9360-6D62-4EA9-9F9E-0A7B4B4A49F3}" presName="picture2" presStyleCnt="0"/>
      <dgm:spPr/>
    </dgm:pt>
    <dgm:pt modelId="{72C1A031-378E-45C3-B7D6-4922A26CC640}" type="pres">
      <dgm:prSet presAssocID="{1FFF9360-6D62-4EA9-9F9E-0A7B4B4A49F3}" presName="imageRepeatNode" presStyleLbl="fgImgPlace1" presStyleIdx="1" presStyleCnt="3"/>
      <dgm:spPr/>
      <dgm:t>
        <a:bodyPr/>
        <a:lstStyle/>
        <a:p>
          <a:endParaRPr lang="en-US"/>
        </a:p>
      </dgm:t>
    </dgm:pt>
    <dgm:pt modelId="{DBCACC0F-1EFC-45F3-8D87-D9CC9628096B}" type="pres">
      <dgm:prSet presAssocID="{80BFDB16-D492-466D-9381-33D5BE2332CD}" presName="parTx3" presStyleLbl="node1" presStyleIdx="2" presStyleCnt="3"/>
      <dgm:spPr/>
      <dgm:t>
        <a:bodyPr/>
        <a:lstStyle/>
        <a:p>
          <a:endParaRPr lang="en-US"/>
        </a:p>
      </dgm:t>
    </dgm:pt>
    <dgm:pt modelId="{F2103CA3-C008-4361-B157-8F9DA03DAEC7}" type="pres">
      <dgm:prSet presAssocID="{80BFDB16-D492-466D-9381-33D5BE2332CD}" presName="desTx3" presStyleLbl="revTx" presStyleIdx="2" presStyleCnt="3">
        <dgm:presLayoutVars>
          <dgm:bulletEnabled val="1"/>
        </dgm:presLayoutVars>
      </dgm:prSet>
      <dgm:spPr/>
      <dgm:t>
        <a:bodyPr/>
        <a:lstStyle/>
        <a:p>
          <a:endParaRPr lang="en-US"/>
        </a:p>
      </dgm:t>
    </dgm:pt>
    <dgm:pt modelId="{67A80910-F2F7-4E5C-A1F5-7D3BC25303E6}" type="pres">
      <dgm:prSet presAssocID="{E1BEBEC1-EC1D-44F3-84BD-8C9510A44FB2}" presName="picture3" presStyleCnt="0"/>
      <dgm:spPr/>
    </dgm:pt>
    <dgm:pt modelId="{D5041F1B-2CE5-4557-B062-CD4FF810188B}" type="pres">
      <dgm:prSet presAssocID="{E1BEBEC1-EC1D-44F3-84BD-8C9510A44FB2}" presName="imageRepeatNode" presStyleLbl="fgImgPlace1" presStyleIdx="2" presStyleCnt="3"/>
      <dgm:spPr/>
      <dgm:t>
        <a:bodyPr/>
        <a:lstStyle/>
        <a:p>
          <a:endParaRPr lang="en-US"/>
        </a:p>
      </dgm:t>
    </dgm:pt>
  </dgm:ptLst>
  <dgm:cxnLst>
    <dgm:cxn modelId="{BA306857-9A05-4EF7-A114-6CD9320866C1}" type="presOf" srcId="{D3D42340-32B4-4B81-ACCA-77E915A64B57}" destId="{88E3858D-715D-4878-B69D-68EA557DAE49}" srcOrd="0" destOrd="0" presId="urn:microsoft.com/office/officeart/2008/layout/AscendingPictureAccentProcess"/>
    <dgm:cxn modelId="{893A4FFC-CB33-4BF9-88BA-C5F0E3A64940}" type="presOf" srcId="{70E7FAE9-B9B0-4C2D-9C12-81DED47B34D9}" destId="{B43CFF51-6255-436E-A5FE-58E930FFB388}" srcOrd="0" destOrd="0" presId="urn:microsoft.com/office/officeart/2008/layout/AscendingPictureAccentProcess"/>
    <dgm:cxn modelId="{6B432ED3-B4E7-4B7B-AA54-2EC923A409DB}" type="presOf" srcId="{3FD69B94-2BDF-488D-BD0B-CD9C4EFE8E0B}" destId="{EC84C596-AB33-4740-9D4E-1E5C0216886A}" srcOrd="0" destOrd="0" presId="urn:microsoft.com/office/officeart/2008/layout/AscendingPictureAccentProcess"/>
    <dgm:cxn modelId="{64CF9922-0ACD-4847-8081-8B27BFA55D73}" type="presOf" srcId="{953111BE-C6F4-430F-A2F7-B92B2D96A14F}" destId="{F0CD546B-075A-4750-AA62-99449A4FE7C2}" srcOrd="0" destOrd="0" presId="urn:microsoft.com/office/officeart/2008/layout/AscendingPictureAccentProcess"/>
    <dgm:cxn modelId="{F37680ED-C98E-4235-B3C9-21EE1F64E245}" srcId="{D3D42340-32B4-4B81-ACCA-77E915A64B57}" destId="{953111BE-C6F4-430F-A2F7-B92B2D96A14F}" srcOrd="1" destOrd="0" parTransId="{59E02813-D409-44B0-B741-150B8A60EEF6}" sibTransId="{1FFF9360-6D62-4EA9-9F9E-0A7B4B4A49F3}"/>
    <dgm:cxn modelId="{ADEC4146-BB1E-4106-B301-A2D485D14D4C}" srcId="{70E7FAE9-B9B0-4C2D-9C12-81DED47B34D9}" destId="{891AC1FF-EA55-4C1D-8878-97BA5435454F}" srcOrd="0" destOrd="0" parTransId="{7FCF1C32-13D2-4AFE-A855-AEC1FEEB918F}" sibTransId="{D2EB03EC-5692-480F-9F9E-1D00448FA419}"/>
    <dgm:cxn modelId="{A85F6874-B3AC-4D32-8A55-DD04D7927446}" type="presOf" srcId="{80BFDB16-D492-466D-9381-33D5BE2332CD}" destId="{DBCACC0F-1EFC-45F3-8D87-D9CC9628096B}" srcOrd="0" destOrd="0" presId="urn:microsoft.com/office/officeart/2008/layout/AscendingPictureAccentProcess"/>
    <dgm:cxn modelId="{44AF5175-03B5-4661-9925-16BEC9BC64AF}" srcId="{80BFDB16-D492-466D-9381-33D5BE2332CD}" destId="{96E224E1-CD8C-4FC7-A322-9362A1915DE5}" srcOrd="0" destOrd="0" parTransId="{754CA34B-5D76-4B36-AC53-58582E00B159}" sibTransId="{E03AD9D8-DB45-4967-8EDE-F6955102E567}"/>
    <dgm:cxn modelId="{D4E4C9B4-7C8C-4326-B1AF-B18F853906C6}" type="presOf" srcId="{F87CC301-F560-4999-8D7B-A690870C33E7}" destId="{85FE1CF9-D9F1-4DA5-98AA-3EADD138D373}" srcOrd="0" destOrd="0" presId="urn:microsoft.com/office/officeart/2008/layout/AscendingPictureAccentProcess"/>
    <dgm:cxn modelId="{E248904A-5B49-44F7-8C4E-F0ECA69AA506}" type="presOf" srcId="{E1BEBEC1-EC1D-44F3-84BD-8C9510A44FB2}" destId="{D5041F1B-2CE5-4557-B062-CD4FF810188B}" srcOrd="0" destOrd="0" presId="urn:microsoft.com/office/officeart/2008/layout/AscendingPictureAccentProcess"/>
    <dgm:cxn modelId="{676169CD-56E4-402E-9FAC-F4ABEFB86327}" srcId="{953111BE-C6F4-430F-A2F7-B92B2D96A14F}" destId="{F87CC301-F560-4999-8D7B-A690870C33E7}" srcOrd="0" destOrd="0" parTransId="{E841DD2E-BA4E-4586-B1C7-AAA35D772A7B}" sibTransId="{BD737F14-0A9D-44E9-9C1B-A3E9AD16F9E3}"/>
    <dgm:cxn modelId="{BEAB4411-3CFF-49C4-ACF4-BA7C512E54AB}" type="presOf" srcId="{1FFF9360-6D62-4EA9-9F9E-0A7B4B4A49F3}" destId="{72C1A031-378E-45C3-B7D6-4922A26CC640}" srcOrd="0" destOrd="0" presId="urn:microsoft.com/office/officeart/2008/layout/AscendingPictureAccentProcess"/>
    <dgm:cxn modelId="{365AC97B-4C58-4A74-A99E-14E0582AF170}" type="presOf" srcId="{96E224E1-CD8C-4FC7-A322-9362A1915DE5}" destId="{F2103CA3-C008-4361-B157-8F9DA03DAEC7}" srcOrd="0" destOrd="0" presId="urn:microsoft.com/office/officeart/2008/layout/AscendingPictureAccentProcess"/>
    <dgm:cxn modelId="{BE64796E-B12F-45E3-BDD0-0677A1F93EE6}" type="presOf" srcId="{891AC1FF-EA55-4C1D-8878-97BA5435454F}" destId="{13E78ACD-5691-4AFE-91B6-49C5027E6B16}" srcOrd="0" destOrd="0" presId="urn:microsoft.com/office/officeart/2008/layout/AscendingPictureAccentProcess"/>
    <dgm:cxn modelId="{B610E09F-DEA8-4A87-A100-E6A81CB657E6}" srcId="{D3D42340-32B4-4B81-ACCA-77E915A64B57}" destId="{80BFDB16-D492-466D-9381-33D5BE2332CD}" srcOrd="2" destOrd="0" parTransId="{2478C73B-3707-4581-A01A-2F6F91E5A509}" sibTransId="{E1BEBEC1-EC1D-44F3-84BD-8C9510A44FB2}"/>
    <dgm:cxn modelId="{12F8F59C-7A1F-492F-B07E-AFA6E9104363}" srcId="{D3D42340-32B4-4B81-ACCA-77E915A64B57}" destId="{70E7FAE9-B9B0-4C2D-9C12-81DED47B34D9}" srcOrd="0" destOrd="0" parTransId="{8E2936D2-6F3C-4646-83CA-22BAC1F550E0}" sibTransId="{3FD69B94-2BDF-488D-BD0B-CD9C4EFE8E0B}"/>
    <dgm:cxn modelId="{A151C744-0E36-4BBC-BBED-2CF1D758493F}" type="presParOf" srcId="{88E3858D-715D-4878-B69D-68EA557DAE49}" destId="{38DA1878-8025-404B-844A-8AD08CE5261E}" srcOrd="0" destOrd="0" presId="urn:microsoft.com/office/officeart/2008/layout/AscendingPictureAccentProcess"/>
    <dgm:cxn modelId="{113C559D-0069-45B2-BDF2-EAEEB25A70C2}" type="presParOf" srcId="{88E3858D-715D-4878-B69D-68EA557DAE49}" destId="{57D120B1-8761-47E3-9A92-3D06789D0DA1}" srcOrd="1" destOrd="0" presId="urn:microsoft.com/office/officeart/2008/layout/AscendingPictureAccentProcess"/>
    <dgm:cxn modelId="{A3D242B1-5802-4239-A244-1B9D042D1211}" type="presParOf" srcId="{88E3858D-715D-4878-B69D-68EA557DAE49}" destId="{F2265F74-2728-45EA-BB50-9D36B7BFF838}" srcOrd="2" destOrd="0" presId="urn:microsoft.com/office/officeart/2008/layout/AscendingPictureAccentProcess"/>
    <dgm:cxn modelId="{8EF35B7B-9D3E-4D77-B494-3385ED5D5478}" type="presParOf" srcId="{88E3858D-715D-4878-B69D-68EA557DAE49}" destId="{D9FBC268-0123-42DC-9922-7492FABE9430}" srcOrd="3" destOrd="0" presId="urn:microsoft.com/office/officeart/2008/layout/AscendingPictureAccentProcess"/>
    <dgm:cxn modelId="{7506A499-93E2-4D4D-8CC2-A88CC730722D}" type="presParOf" srcId="{88E3858D-715D-4878-B69D-68EA557DAE49}" destId="{D07B50B3-4EF8-492A-89BC-E06FC8E2CBC5}" srcOrd="4" destOrd="0" presId="urn:microsoft.com/office/officeart/2008/layout/AscendingPictureAccentProcess"/>
    <dgm:cxn modelId="{D737A1E8-182D-45AE-BDB5-F8286D73CE90}" type="presParOf" srcId="{88E3858D-715D-4878-B69D-68EA557DAE49}" destId="{C648CF64-F8A9-44DB-AD21-17A6A856D6E6}" srcOrd="5" destOrd="0" presId="urn:microsoft.com/office/officeart/2008/layout/AscendingPictureAccentProcess"/>
    <dgm:cxn modelId="{077457F3-B625-48E7-8AF0-C5229D56EB62}" type="presParOf" srcId="{88E3858D-715D-4878-B69D-68EA557DAE49}" destId="{95907790-A251-488A-AF9C-0269187163BA}" srcOrd="6" destOrd="0" presId="urn:microsoft.com/office/officeart/2008/layout/AscendingPictureAccentProcess"/>
    <dgm:cxn modelId="{A9A223D2-6F26-473C-BDAF-74201F3BE354}" type="presParOf" srcId="{88E3858D-715D-4878-B69D-68EA557DAE49}" destId="{8EC94CCA-6848-44D5-B431-50BF5ABAC270}" srcOrd="7" destOrd="0" presId="urn:microsoft.com/office/officeart/2008/layout/AscendingPictureAccentProcess"/>
    <dgm:cxn modelId="{8C67AC9A-EA10-401D-9F49-47FF043BB98F}" type="presParOf" srcId="{88E3858D-715D-4878-B69D-68EA557DAE49}" destId="{5F2A5ED5-7BA5-42B7-B235-BFFEA714685E}" srcOrd="8" destOrd="0" presId="urn:microsoft.com/office/officeart/2008/layout/AscendingPictureAccentProcess"/>
    <dgm:cxn modelId="{BD89B71F-2B1B-4C4F-83C2-2BB99C4A0BCE}" type="presParOf" srcId="{88E3858D-715D-4878-B69D-68EA557DAE49}" destId="{5F476B5B-F190-40D1-8160-5DF6E59FA2E3}" srcOrd="9" destOrd="0" presId="urn:microsoft.com/office/officeart/2008/layout/AscendingPictureAccentProcess"/>
    <dgm:cxn modelId="{AE3BF910-9611-49DE-A87A-9D28A90A16A8}" type="presParOf" srcId="{88E3858D-715D-4878-B69D-68EA557DAE49}" destId="{4E11E79C-FA2E-45AC-A68A-D72EAEF0ED36}" srcOrd="10" destOrd="0" presId="urn:microsoft.com/office/officeart/2008/layout/AscendingPictureAccentProcess"/>
    <dgm:cxn modelId="{3FAE110B-5F18-429A-9191-52F403676524}" type="presParOf" srcId="{88E3858D-715D-4878-B69D-68EA557DAE49}" destId="{C55D1150-7DD8-4F85-B6E9-E1DB1B024DE4}" srcOrd="11" destOrd="0" presId="urn:microsoft.com/office/officeart/2008/layout/AscendingPictureAccentProcess"/>
    <dgm:cxn modelId="{7A27EFE2-529A-4173-B0C8-9A3763D7D1BD}" type="presParOf" srcId="{88E3858D-715D-4878-B69D-68EA557DAE49}" destId="{B43CFF51-6255-436E-A5FE-58E930FFB388}" srcOrd="12" destOrd="0" presId="urn:microsoft.com/office/officeart/2008/layout/AscendingPictureAccentProcess"/>
    <dgm:cxn modelId="{8AC74C8F-5B4A-4A42-9012-B44CD4E3421B}" type="presParOf" srcId="{88E3858D-715D-4878-B69D-68EA557DAE49}" destId="{13E78ACD-5691-4AFE-91B6-49C5027E6B16}" srcOrd="13" destOrd="0" presId="urn:microsoft.com/office/officeart/2008/layout/AscendingPictureAccentProcess"/>
    <dgm:cxn modelId="{0591E6D7-E98E-4A32-B657-E594C2F5E512}" type="presParOf" srcId="{88E3858D-715D-4878-B69D-68EA557DAE49}" destId="{A39D39E8-2830-4DB6-A814-224D8708F142}" srcOrd="14" destOrd="0" presId="urn:microsoft.com/office/officeart/2008/layout/AscendingPictureAccentProcess"/>
    <dgm:cxn modelId="{B407C31B-C45C-4E24-8DAE-F056CFEEA716}" type="presParOf" srcId="{A39D39E8-2830-4DB6-A814-224D8708F142}" destId="{EC84C596-AB33-4740-9D4E-1E5C0216886A}" srcOrd="0" destOrd="0" presId="urn:microsoft.com/office/officeart/2008/layout/AscendingPictureAccentProcess"/>
    <dgm:cxn modelId="{CACFEB18-074B-467F-B16C-D934717F2308}" type="presParOf" srcId="{88E3858D-715D-4878-B69D-68EA557DAE49}" destId="{F0CD546B-075A-4750-AA62-99449A4FE7C2}" srcOrd="15" destOrd="0" presId="urn:microsoft.com/office/officeart/2008/layout/AscendingPictureAccentProcess"/>
    <dgm:cxn modelId="{18E85A41-C575-4883-A568-F7D686057907}" type="presParOf" srcId="{88E3858D-715D-4878-B69D-68EA557DAE49}" destId="{85FE1CF9-D9F1-4DA5-98AA-3EADD138D373}" srcOrd="16" destOrd="0" presId="urn:microsoft.com/office/officeart/2008/layout/AscendingPictureAccentProcess"/>
    <dgm:cxn modelId="{7B45BF32-277C-4674-8F52-9CF17318C6C3}" type="presParOf" srcId="{88E3858D-715D-4878-B69D-68EA557DAE49}" destId="{F634B66A-BA00-4329-85F5-E0FA3A44E4A2}" srcOrd="17" destOrd="0" presId="urn:microsoft.com/office/officeart/2008/layout/AscendingPictureAccentProcess"/>
    <dgm:cxn modelId="{925BEA86-4E2A-4988-A013-48E7FCD0A51E}" type="presParOf" srcId="{F634B66A-BA00-4329-85F5-E0FA3A44E4A2}" destId="{72C1A031-378E-45C3-B7D6-4922A26CC640}" srcOrd="0" destOrd="0" presId="urn:microsoft.com/office/officeart/2008/layout/AscendingPictureAccentProcess"/>
    <dgm:cxn modelId="{AF95EBD6-8BF1-41DD-910B-34EA3E2757C7}" type="presParOf" srcId="{88E3858D-715D-4878-B69D-68EA557DAE49}" destId="{DBCACC0F-1EFC-45F3-8D87-D9CC9628096B}" srcOrd="18" destOrd="0" presId="urn:microsoft.com/office/officeart/2008/layout/AscendingPictureAccentProcess"/>
    <dgm:cxn modelId="{3EBCD216-8523-4332-81B2-2B5437BAFDB9}" type="presParOf" srcId="{88E3858D-715D-4878-B69D-68EA557DAE49}" destId="{F2103CA3-C008-4361-B157-8F9DA03DAEC7}" srcOrd="19" destOrd="0" presId="urn:microsoft.com/office/officeart/2008/layout/AscendingPictureAccentProcess"/>
    <dgm:cxn modelId="{80AE56E5-3BCB-4F18-A4DA-6D51F7F5A9DC}" type="presParOf" srcId="{88E3858D-715D-4878-B69D-68EA557DAE49}" destId="{67A80910-F2F7-4E5C-A1F5-7D3BC25303E6}" srcOrd="20" destOrd="0" presId="urn:microsoft.com/office/officeart/2008/layout/AscendingPictureAccentProcess"/>
    <dgm:cxn modelId="{6FAF0776-4431-4804-94F8-36182B7400E8}" type="presParOf" srcId="{67A80910-F2F7-4E5C-A1F5-7D3BC25303E6}" destId="{D5041F1B-2CE5-4557-B062-CD4FF810188B}" srcOrd="0" destOrd="0" presId="urn:microsoft.com/office/officeart/2008/layout/AscendingPictureAccen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6DB1921-AEE1-44CE-AF4C-9034331A00A7}" type="doc">
      <dgm:prSet loTypeId="urn:microsoft.com/office/officeart/2005/8/layout/hProcess11" loCatId="process" qsTypeId="urn:microsoft.com/office/officeart/2005/8/quickstyle/simple1" qsCatId="simple" csTypeId="urn:microsoft.com/office/officeart/2005/8/colors/accent1_2" csCatId="accent1" phldr="1"/>
      <dgm:spPr/>
    </dgm:pt>
    <dgm:pt modelId="{879728BE-E795-44C5-B199-D8DD3C871523}">
      <dgm:prSet phldrT="[Text]" custT="1"/>
      <dgm:spPr/>
      <dgm:t>
        <a:bodyPr/>
        <a:lstStyle/>
        <a:p>
          <a:r>
            <a:rPr lang="en-CA" sz="1200" dirty="0"/>
            <a:t>CONNECTION GRANTS ($7-50K)</a:t>
          </a:r>
        </a:p>
      </dgm:t>
    </dgm:pt>
    <dgm:pt modelId="{EF2029CD-7DE1-43D7-8401-08B9C91B162D}" type="parTrans" cxnId="{91F0975A-EF6F-46DA-9D5F-5BDB132EAE5C}">
      <dgm:prSet/>
      <dgm:spPr/>
      <dgm:t>
        <a:bodyPr/>
        <a:lstStyle/>
        <a:p>
          <a:endParaRPr lang="en-CA"/>
        </a:p>
      </dgm:t>
    </dgm:pt>
    <dgm:pt modelId="{1D27524D-D804-4D21-B517-9D6C606052AB}" type="sibTrans" cxnId="{91F0975A-EF6F-46DA-9D5F-5BDB132EAE5C}">
      <dgm:prSet/>
      <dgm:spPr/>
      <dgm:t>
        <a:bodyPr/>
        <a:lstStyle/>
        <a:p>
          <a:endParaRPr lang="en-CA"/>
        </a:p>
      </dgm:t>
    </dgm:pt>
    <dgm:pt modelId="{5CC2179F-594A-4E1C-8220-98AE0C6C717B}" type="pres">
      <dgm:prSet presAssocID="{C6DB1921-AEE1-44CE-AF4C-9034331A00A7}" presName="Name0" presStyleCnt="0">
        <dgm:presLayoutVars>
          <dgm:dir/>
          <dgm:resizeHandles val="exact"/>
        </dgm:presLayoutVars>
      </dgm:prSet>
      <dgm:spPr/>
    </dgm:pt>
    <dgm:pt modelId="{295B8B51-A6DA-42A2-B810-73746446453C}" type="pres">
      <dgm:prSet presAssocID="{C6DB1921-AEE1-44CE-AF4C-9034331A00A7}" presName="arrow" presStyleLbl="bgShp" presStyleIdx="0" presStyleCnt="1" custLinFactNeighborX="14649" custLinFactNeighborY="-8663"/>
      <dgm:spPr>
        <a:solidFill>
          <a:schemeClr val="accent4">
            <a:alpha val="48000"/>
          </a:schemeClr>
        </a:solidFill>
      </dgm:spPr>
    </dgm:pt>
    <dgm:pt modelId="{57A23E7D-CE54-4C3C-961B-162AF8063092}" type="pres">
      <dgm:prSet presAssocID="{C6DB1921-AEE1-44CE-AF4C-9034331A00A7}" presName="points" presStyleCnt="0"/>
      <dgm:spPr/>
    </dgm:pt>
    <dgm:pt modelId="{774E0A38-37F9-41D9-9CBC-D682AE7481D0}" type="pres">
      <dgm:prSet presAssocID="{879728BE-E795-44C5-B199-D8DD3C871523}" presName="compositeA" presStyleCnt="0"/>
      <dgm:spPr/>
    </dgm:pt>
    <dgm:pt modelId="{65BB1BD9-BF90-4454-A80B-A85A1C0A9DE0}" type="pres">
      <dgm:prSet presAssocID="{879728BE-E795-44C5-B199-D8DD3C871523}" presName="textA" presStyleLbl="revTx" presStyleIdx="0" presStyleCnt="1" custScaleX="80588" custScaleY="81302" custLinFactNeighborX="3703" custLinFactNeighborY="9683">
        <dgm:presLayoutVars>
          <dgm:bulletEnabled val="1"/>
        </dgm:presLayoutVars>
      </dgm:prSet>
      <dgm:spPr/>
      <dgm:t>
        <a:bodyPr/>
        <a:lstStyle/>
        <a:p>
          <a:endParaRPr lang="en-CA"/>
        </a:p>
      </dgm:t>
    </dgm:pt>
    <dgm:pt modelId="{A436C4E3-69B8-4F3E-9DEC-1EA9EEFBAC79}" type="pres">
      <dgm:prSet presAssocID="{879728BE-E795-44C5-B199-D8DD3C871523}" presName="circleA" presStyleLbl="node1" presStyleIdx="0" presStyleCnt="1"/>
      <dgm:spPr/>
    </dgm:pt>
    <dgm:pt modelId="{5E5C1748-4FBA-496E-A4BD-1AD5B94F5A3D}" type="pres">
      <dgm:prSet presAssocID="{879728BE-E795-44C5-B199-D8DD3C871523}" presName="spaceA" presStyleCnt="0"/>
      <dgm:spPr/>
    </dgm:pt>
  </dgm:ptLst>
  <dgm:cxnLst>
    <dgm:cxn modelId="{F1249C7A-FA8F-4D88-8E9F-07F4EE9A0BAA}" type="presOf" srcId="{879728BE-E795-44C5-B199-D8DD3C871523}" destId="{65BB1BD9-BF90-4454-A80B-A85A1C0A9DE0}" srcOrd="0" destOrd="0" presId="urn:microsoft.com/office/officeart/2005/8/layout/hProcess11"/>
    <dgm:cxn modelId="{000785F0-731C-4E33-AAE1-4A0C3E53CDEE}" type="presOf" srcId="{C6DB1921-AEE1-44CE-AF4C-9034331A00A7}" destId="{5CC2179F-594A-4E1C-8220-98AE0C6C717B}" srcOrd="0" destOrd="0" presId="urn:microsoft.com/office/officeart/2005/8/layout/hProcess11"/>
    <dgm:cxn modelId="{91F0975A-EF6F-46DA-9D5F-5BDB132EAE5C}" srcId="{C6DB1921-AEE1-44CE-AF4C-9034331A00A7}" destId="{879728BE-E795-44C5-B199-D8DD3C871523}" srcOrd="0" destOrd="0" parTransId="{EF2029CD-7DE1-43D7-8401-08B9C91B162D}" sibTransId="{1D27524D-D804-4D21-B517-9D6C606052AB}"/>
    <dgm:cxn modelId="{304E10E3-6068-4163-9C43-68384D18BF17}" type="presParOf" srcId="{5CC2179F-594A-4E1C-8220-98AE0C6C717B}" destId="{295B8B51-A6DA-42A2-B810-73746446453C}" srcOrd="0" destOrd="0" presId="urn:microsoft.com/office/officeart/2005/8/layout/hProcess11"/>
    <dgm:cxn modelId="{D22000A6-EE7C-4476-9011-861640377E9D}" type="presParOf" srcId="{5CC2179F-594A-4E1C-8220-98AE0C6C717B}" destId="{57A23E7D-CE54-4C3C-961B-162AF8063092}" srcOrd="1" destOrd="0" presId="urn:microsoft.com/office/officeart/2005/8/layout/hProcess11"/>
    <dgm:cxn modelId="{4234AF76-E509-42E7-BEFE-48139A969E45}" type="presParOf" srcId="{57A23E7D-CE54-4C3C-961B-162AF8063092}" destId="{774E0A38-37F9-41D9-9CBC-D682AE7481D0}" srcOrd="0" destOrd="0" presId="urn:microsoft.com/office/officeart/2005/8/layout/hProcess11"/>
    <dgm:cxn modelId="{BF7F425A-6B2E-4B00-944C-65CC2002DF49}" type="presParOf" srcId="{774E0A38-37F9-41D9-9CBC-D682AE7481D0}" destId="{65BB1BD9-BF90-4454-A80B-A85A1C0A9DE0}" srcOrd="0" destOrd="0" presId="urn:microsoft.com/office/officeart/2005/8/layout/hProcess11"/>
    <dgm:cxn modelId="{BADBA7F4-2EAC-4785-A85C-2C02EE0D99BE}" type="presParOf" srcId="{774E0A38-37F9-41D9-9CBC-D682AE7481D0}" destId="{A436C4E3-69B8-4F3E-9DEC-1EA9EEFBAC79}" srcOrd="1" destOrd="0" presId="urn:microsoft.com/office/officeart/2005/8/layout/hProcess11"/>
    <dgm:cxn modelId="{F644F951-54EC-43E5-BE24-052C6A527325}" type="presParOf" srcId="{774E0A38-37F9-41D9-9CBC-D682AE7481D0}" destId="{5E5C1748-4FBA-496E-A4BD-1AD5B94F5A3D}"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6DB1921-AEE1-44CE-AF4C-9034331A00A7}" type="doc">
      <dgm:prSet loTypeId="urn:microsoft.com/office/officeart/2005/8/layout/hProcess11" loCatId="process" qsTypeId="urn:microsoft.com/office/officeart/2005/8/quickstyle/simple1" qsCatId="simple" csTypeId="urn:microsoft.com/office/officeart/2005/8/colors/accent1_2" csCatId="accent1" phldr="1"/>
      <dgm:spPr/>
    </dgm:pt>
    <dgm:pt modelId="{879728BE-E795-44C5-B199-D8DD3C871523}">
      <dgm:prSet phldrT="[Text]"/>
      <dgm:spPr/>
      <dgm:t>
        <a:bodyPr/>
        <a:lstStyle/>
        <a:p>
          <a:r>
            <a:rPr lang="en-CA" dirty="0"/>
            <a:t>INSIGHT DEVELOPMENT </a:t>
          </a:r>
        </a:p>
        <a:p>
          <a:r>
            <a:rPr lang="en-CA" dirty="0"/>
            <a:t>($7-75K)</a:t>
          </a:r>
        </a:p>
      </dgm:t>
    </dgm:pt>
    <dgm:pt modelId="{EF2029CD-7DE1-43D7-8401-08B9C91B162D}" type="parTrans" cxnId="{91F0975A-EF6F-46DA-9D5F-5BDB132EAE5C}">
      <dgm:prSet/>
      <dgm:spPr/>
      <dgm:t>
        <a:bodyPr/>
        <a:lstStyle/>
        <a:p>
          <a:endParaRPr lang="en-CA"/>
        </a:p>
      </dgm:t>
    </dgm:pt>
    <dgm:pt modelId="{1D27524D-D804-4D21-B517-9D6C606052AB}" type="sibTrans" cxnId="{91F0975A-EF6F-46DA-9D5F-5BDB132EAE5C}">
      <dgm:prSet/>
      <dgm:spPr/>
      <dgm:t>
        <a:bodyPr/>
        <a:lstStyle/>
        <a:p>
          <a:endParaRPr lang="en-CA"/>
        </a:p>
      </dgm:t>
    </dgm:pt>
    <dgm:pt modelId="{506902C7-0E82-4A80-8018-C6EF7D70ECA9}">
      <dgm:prSet phldrT="[Text]"/>
      <dgm:spPr/>
      <dgm:t>
        <a:bodyPr/>
        <a:lstStyle/>
        <a:p>
          <a:r>
            <a:rPr lang="en-CA" dirty="0"/>
            <a:t>INSIGHT GRANTS (A) ($7-100K)</a:t>
          </a:r>
        </a:p>
      </dgm:t>
    </dgm:pt>
    <dgm:pt modelId="{876B6089-81AE-4C5E-B40B-D9812FAFA0DB}" type="parTrans" cxnId="{5F613143-3195-4B30-8C78-3324B2FA6200}">
      <dgm:prSet/>
      <dgm:spPr/>
      <dgm:t>
        <a:bodyPr/>
        <a:lstStyle/>
        <a:p>
          <a:endParaRPr lang="en-CA"/>
        </a:p>
      </dgm:t>
    </dgm:pt>
    <dgm:pt modelId="{5AC6CC7B-269B-4046-AD49-9057177D622F}" type="sibTrans" cxnId="{5F613143-3195-4B30-8C78-3324B2FA6200}">
      <dgm:prSet/>
      <dgm:spPr/>
      <dgm:t>
        <a:bodyPr/>
        <a:lstStyle/>
        <a:p>
          <a:endParaRPr lang="en-CA"/>
        </a:p>
      </dgm:t>
    </dgm:pt>
    <dgm:pt modelId="{3D47B130-B8A2-40F3-AB15-5FED9F4026E0}">
      <dgm:prSet phldrT="[Text]"/>
      <dgm:spPr/>
      <dgm:t>
        <a:bodyPr/>
        <a:lstStyle/>
        <a:p>
          <a:r>
            <a:rPr lang="en-CA" dirty="0"/>
            <a:t>INSIGHT GRANTS (B) ($100-400K)</a:t>
          </a:r>
        </a:p>
      </dgm:t>
    </dgm:pt>
    <dgm:pt modelId="{D9E459E6-1E6C-4719-BCA9-9E7C126F68BF}" type="parTrans" cxnId="{2D80D046-0565-4AFA-9780-2FF26B71C705}">
      <dgm:prSet/>
      <dgm:spPr/>
      <dgm:t>
        <a:bodyPr/>
        <a:lstStyle/>
        <a:p>
          <a:endParaRPr lang="en-CA"/>
        </a:p>
      </dgm:t>
    </dgm:pt>
    <dgm:pt modelId="{EA2FFB3E-B204-49FA-BF46-563ABD622FFE}" type="sibTrans" cxnId="{2D80D046-0565-4AFA-9780-2FF26B71C705}">
      <dgm:prSet/>
      <dgm:spPr/>
      <dgm:t>
        <a:bodyPr/>
        <a:lstStyle/>
        <a:p>
          <a:endParaRPr lang="en-CA"/>
        </a:p>
      </dgm:t>
    </dgm:pt>
    <dgm:pt modelId="{5CC2179F-594A-4E1C-8220-98AE0C6C717B}" type="pres">
      <dgm:prSet presAssocID="{C6DB1921-AEE1-44CE-AF4C-9034331A00A7}" presName="Name0" presStyleCnt="0">
        <dgm:presLayoutVars>
          <dgm:dir/>
          <dgm:resizeHandles val="exact"/>
        </dgm:presLayoutVars>
      </dgm:prSet>
      <dgm:spPr/>
    </dgm:pt>
    <dgm:pt modelId="{295B8B51-A6DA-42A2-B810-73746446453C}" type="pres">
      <dgm:prSet presAssocID="{C6DB1921-AEE1-44CE-AF4C-9034331A00A7}" presName="arrow" presStyleLbl="bgShp" presStyleIdx="0" presStyleCnt="1" custLinFactNeighborX="14649" custLinFactNeighborY="-8663"/>
      <dgm:spPr>
        <a:solidFill>
          <a:schemeClr val="tx2">
            <a:lumMod val="20000"/>
            <a:lumOff val="80000"/>
            <a:alpha val="48000"/>
          </a:schemeClr>
        </a:solidFill>
      </dgm:spPr>
    </dgm:pt>
    <dgm:pt modelId="{57A23E7D-CE54-4C3C-961B-162AF8063092}" type="pres">
      <dgm:prSet presAssocID="{C6DB1921-AEE1-44CE-AF4C-9034331A00A7}" presName="points" presStyleCnt="0"/>
      <dgm:spPr/>
    </dgm:pt>
    <dgm:pt modelId="{774E0A38-37F9-41D9-9CBC-D682AE7481D0}" type="pres">
      <dgm:prSet presAssocID="{879728BE-E795-44C5-B199-D8DD3C871523}" presName="compositeA" presStyleCnt="0"/>
      <dgm:spPr/>
    </dgm:pt>
    <dgm:pt modelId="{65BB1BD9-BF90-4454-A80B-A85A1C0A9DE0}" type="pres">
      <dgm:prSet presAssocID="{879728BE-E795-44C5-B199-D8DD3C871523}" presName="textA" presStyleLbl="revTx" presStyleIdx="0" presStyleCnt="3" custScaleX="163690">
        <dgm:presLayoutVars>
          <dgm:bulletEnabled val="1"/>
        </dgm:presLayoutVars>
      </dgm:prSet>
      <dgm:spPr/>
      <dgm:t>
        <a:bodyPr/>
        <a:lstStyle/>
        <a:p>
          <a:endParaRPr lang="en-CA"/>
        </a:p>
      </dgm:t>
    </dgm:pt>
    <dgm:pt modelId="{A436C4E3-69B8-4F3E-9DEC-1EA9EEFBAC79}" type="pres">
      <dgm:prSet presAssocID="{879728BE-E795-44C5-B199-D8DD3C871523}" presName="circleA" presStyleLbl="node1" presStyleIdx="0" presStyleCnt="3"/>
      <dgm:spPr/>
    </dgm:pt>
    <dgm:pt modelId="{5E5C1748-4FBA-496E-A4BD-1AD5B94F5A3D}" type="pres">
      <dgm:prSet presAssocID="{879728BE-E795-44C5-B199-D8DD3C871523}" presName="spaceA" presStyleCnt="0"/>
      <dgm:spPr/>
    </dgm:pt>
    <dgm:pt modelId="{959B3B45-D521-4252-B834-51B707FABDAD}" type="pres">
      <dgm:prSet presAssocID="{1D27524D-D804-4D21-B517-9D6C606052AB}" presName="space" presStyleCnt="0"/>
      <dgm:spPr/>
    </dgm:pt>
    <dgm:pt modelId="{3F285109-9885-4D07-9E72-10A0804EBB59}" type="pres">
      <dgm:prSet presAssocID="{506902C7-0E82-4A80-8018-C6EF7D70ECA9}" presName="compositeB" presStyleCnt="0"/>
      <dgm:spPr/>
    </dgm:pt>
    <dgm:pt modelId="{1EB6007E-0197-4EA6-95D7-E3844A2589DD}" type="pres">
      <dgm:prSet presAssocID="{506902C7-0E82-4A80-8018-C6EF7D70ECA9}" presName="textB" presStyleLbl="revTx" presStyleIdx="1" presStyleCnt="3" custScaleX="132393" custScaleY="69002" custLinFactY="-35583" custLinFactNeighborX="-24825" custLinFactNeighborY="-100000">
        <dgm:presLayoutVars>
          <dgm:bulletEnabled val="1"/>
        </dgm:presLayoutVars>
      </dgm:prSet>
      <dgm:spPr/>
      <dgm:t>
        <a:bodyPr/>
        <a:lstStyle/>
        <a:p>
          <a:endParaRPr lang="en-CA"/>
        </a:p>
      </dgm:t>
    </dgm:pt>
    <dgm:pt modelId="{F801EE37-D572-422B-999D-C3B9926F485B}" type="pres">
      <dgm:prSet presAssocID="{506902C7-0E82-4A80-8018-C6EF7D70ECA9}" presName="circleB" presStyleLbl="node1" presStyleIdx="1" presStyleCnt="3" custLinFactX="-27842" custLinFactNeighborX="-100000" custLinFactNeighborY="-25887"/>
      <dgm:spPr/>
    </dgm:pt>
    <dgm:pt modelId="{1BBE1122-97DA-4D25-8B0F-24B4619C7097}" type="pres">
      <dgm:prSet presAssocID="{506902C7-0E82-4A80-8018-C6EF7D70ECA9}" presName="spaceB" presStyleCnt="0"/>
      <dgm:spPr/>
    </dgm:pt>
    <dgm:pt modelId="{8BF47045-34CF-40DC-AB68-D9DD200FFBC0}" type="pres">
      <dgm:prSet presAssocID="{5AC6CC7B-269B-4046-AD49-9057177D622F}" presName="space" presStyleCnt="0"/>
      <dgm:spPr/>
    </dgm:pt>
    <dgm:pt modelId="{7FFB405B-8E17-4FB2-913F-5EDAB22E8456}" type="pres">
      <dgm:prSet presAssocID="{3D47B130-B8A2-40F3-AB15-5FED9F4026E0}" presName="compositeA" presStyleCnt="0"/>
      <dgm:spPr/>
    </dgm:pt>
    <dgm:pt modelId="{120C9D59-5464-492A-8EDF-E680497111C8}" type="pres">
      <dgm:prSet presAssocID="{3D47B130-B8A2-40F3-AB15-5FED9F4026E0}" presName="textA" presStyleLbl="revTx" presStyleIdx="2" presStyleCnt="3" custScaleX="139772" custLinFactNeighborX="-31011" custLinFactNeighborY="-5796">
        <dgm:presLayoutVars>
          <dgm:bulletEnabled val="1"/>
        </dgm:presLayoutVars>
      </dgm:prSet>
      <dgm:spPr/>
      <dgm:t>
        <a:bodyPr/>
        <a:lstStyle/>
        <a:p>
          <a:endParaRPr lang="en-CA"/>
        </a:p>
      </dgm:t>
    </dgm:pt>
    <dgm:pt modelId="{E7593671-887B-437B-BFB6-3C191A4AB09C}" type="pres">
      <dgm:prSet presAssocID="{3D47B130-B8A2-40F3-AB15-5FED9F4026E0}" presName="circleA" presStyleLbl="node1" presStyleIdx="2" presStyleCnt="3" custLinFactX="-30491" custLinFactNeighborX="-100000" custLinFactNeighborY="5111"/>
      <dgm:spPr/>
    </dgm:pt>
    <dgm:pt modelId="{8055BEF6-B32F-4EC5-ACD0-D904278F3E17}" type="pres">
      <dgm:prSet presAssocID="{3D47B130-B8A2-40F3-AB15-5FED9F4026E0}" presName="spaceA" presStyleCnt="0"/>
      <dgm:spPr/>
    </dgm:pt>
  </dgm:ptLst>
  <dgm:cxnLst>
    <dgm:cxn modelId="{DFDAB59D-5CED-406A-A35B-B56067135B9C}" type="presOf" srcId="{3D47B130-B8A2-40F3-AB15-5FED9F4026E0}" destId="{120C9D59-5464-492A-8EDF-E680497111C8}" srcOrd="0" destOrd="0" presId="urn:microsoft.com/office/officeart/2005/8/layout/hProcess11"/>
    <dgm:cxn modelId="{90C6F933-CC0C-44B5-9398-42C97E2DC4DD}" type="presOf" srcId="{506902C7-0E82-4A80-8018-C6EF7D70ECA9}" destId="{1EB6007E-0197-4EA6-95D7-E3844A2589DD}" srcOrd="0" destOrd="0" presId="urn:microsoft.com/office/officeart/2005/8/layout/hProcess11"/>
    <dgm:cxn modelId="{91F0975A-EF6F-46DA-9D5F-5BDB132EAE5C}" srcId="{C6DB1921-AEE1-44CE-AF4C-9034331A00A7}" destId="{879728BE-E795-44C5-B199-D8DD3C871523}" srcOrd="0" destOrd="0" parTransId="{EF2029CD-7DE1-43D7-8401-08B9C91B162D}" sibTransId="{1D27524D-D804-4D21-B517-9D6C606052AB}"/>
    <dgm:cxn modelId="{2D80D046-0565-4AFA-9780-2FF26B71C705}" srcId="{C6DB1921-AEE1-44CE-AF4C-9034331A00A7}" destId="{3D47B130-B8A2-40F3-AB15-5FED9F4026E0}" srcOrd="2" destOrd="0" parTransId="{D9E459E6-1E6C-4719-BCA9-9E7C126F68BF}" sibTransId="{EA2FFB3E-B204-49FA-BF46-563ABD622FFE}"/>
    <dgm:cxn modelId="{5F613143-3195-4B30-8C78-3324B2FA6200}" srcId="{C6DB1921-AEE1-44CE-AF4C-9034331A00A7}" destId="{506902C7-0E82-4A80-8018-C6EF7D70ECA9}" srcOrd="1" destOrd="0" parTransId="{876B6089-81AE-4C5E-B40B-D9812FAFA0DB}" sibTransId="{5AC6CC7B-269B-4046-AD49-9057177D622F}"/>
    <dgm:cxn modelId="{BF7AA476-F504-4B82-8F19-9BA279FAF2EF}" type="presOf" srcId="{879728BE-E795-44C5-B199-D8DD3C871523}" destId="{65BB1BD9-BF90-4454-A80B-A85A1C0A9DE0}" srcOrd="0" destOrd="0" presId="urn:microsoft.com/office/officeart/2005/8/layout/hProcess11"/>
    <dgm:cxn modelId="{4111A8B8-3C84-499E-8BAD-8061FB174876}" type="presOf" srcId="{C6DB1921-AEE1-44CE-AF4C-9034331A00A7}" destId="{5CC2179F-594A-4E1C-8220-98AE0C6C717B}" srcOrd="0" destOrd="0" presId="urn:microsoft.com/office/officeart/2005/8/layout/hProcess11"/>
    <dgm:cxn modelId="{AB5B00E0-8E72-451C-811F-0B155C0E263B}" type="presParOf" srcId="{5CC2179F-594A-4E1C-8220-98AE0C6C717B}" destId="{295B8B51-A6DA-42A2-B810-73746446453C}" srcOrd="0" destOrd="0" presId="urn:microsoft.com/office/officeart/2005/8/layout/hProcess11"/>
    <dgm:cxn modelId="{66205A67-F6AD-46C2-8754-17C5629BDE44}" type="presParOf" srcId="{5CC2179F-594A-4E1C-8220-98AE0C6C717B}" destId="{57A23E7D-CE54-4C3C-961B-162AF8063092}" srcOrd="1" destOrd="0" presId="urn:microsoft.com/office/officeart/2005/8/layout/hProcess11"/>
    <dgm:cxn modelId="{FE899970-EA4A-4C84-AE45-475A77DB0367}" type="presParOf" srcId="{57A23E7D-CE54-4C3C-961B-162AF8063092}" destId="{774E0A38-37F9-41D9-9CBC-D682AE7481D0}" srcOrd="0" destOrd="0" presId="urn:microsoft.com/office/officeart/2005/8/layout/hProcess11"/>
    <dgm:cxn modelId="{5EECDFA2-8EC7-441C-BD7C-28BD21A5D2E6}" type="presParOf" srcId="{774E0A38-37F9-41D9-9CBC-D682AE7481D0}" destId="{65BB1BD9-BF90-4454-A80B-A85A1C0A9DE0}" srcOrd="0" destOrd="0" presId="urn:microsoft.com/office/officeart/2005/8/layout/hProcess11"/>
    <dgm:cxn modelId="{9BE990C8-251B-42FD-A008-DE19DD63194D}" type="presParOf" srcId="{774E0A38-37F9-41D9-9CBC-D682AE7481D0}" destId="{A436C4E3-69B8-4F3E-9DEC-1EA9EEFBAC79}" srcOrd="1" destOrd="0" presId="urn:microsoft.com/office/officeart/2005/8/layout/hProcess11"/>
    <dgm:cxn modelId="{7AF01BF6-C05E-4632-9D4A-13F44D25C319}" type="presParOf" srcId="{774E0A38-37F9-41D9-9CBC-D682AE7481D0}" destId="{5E5C1748-4FBA-496E-A4BD-1AD5B94F5A3D}" srcOrd="2" destOrd="0" presId="urn:microsoft.com/office/officeart/2005/8/layout/hProcess11"/>
    <dgm:cxn modelId="{79837EDF-E055-4953-AF59-8B6F45CFB983}" type="presParOf" srcId="{57A23E7D-CE54-4C3C-961B-162AF8063092}" destId="{959B3B45-D521-4252-B834-51B707FABDAD}" srcOrd="1" destOrd="0" presId="urn:microsoft.com/office/officeart/2005/8/layout/hProcess11"/>
    <dgm:cxn modelId="{8C62A9C1-EEC1-48A5-8435-B66768A9EB10}" type="presParOf" srcId="{57A23E7D-CE54-4C3C-961B-162AF8063092}" destId="{3F285109-9885-4D07-9E72-10A0804EBB59}" srcOrd="2" destOrd="0" presId="urn:microsoft.com/office/officeart/2005/8/layout/hProcess11"/>
    <dgm:cxn modelId="{9A0CDE14-DDC1-43AD-B917-46CCF8AF9608}" type="presParOf" srcId="{3F285109-9885-4D07-9E72-10A0804EBB59}" destId="{1EB6007E-0197-4EA6-95D7-E3844A2589DD}" srcOrd="0" destOrd="0" presId="urn:microsoft.com/office/officeart/2005/8/layout/hProcess11"/>
    <dgm:cxn modelId="{5B7F7DAD-452A-4713-8937-8DA29BF63AF0}" type="presParOf" srcId="{3F285109-9885-4D07-9E72-10A0804EBB59}" destId="{F801EE37-D572-422B-999D-C3B9926F485B}" srcOrd="1" destOrd="0" presId="urn:microsoft.com/office/officeart/2005/8/layout/hProcess11"/>
    <dgm:cxn modelId="{B1A4F295-76E7-4334-8DBC-05BFF295D9E1}" type="presParOf" srcId="{3F285109-9885-4D07-9E72-10A0804EBB59}" destId="{1BBE1122-97DA-4D25-8B0F-24B4619C7097}" srcOrd="2" destOrd="0" presId="urn:microsoft.com/office/officeart/2005/8/layout/hProcess11"/>
    <dgm:cxn modelId="{BB6F023A-3E9B-4FFD-BE18-2F7FDDFC2A6E}" type="presParOf" srcId="{57A23E7D-CE54-4C3C-961B-162AF8063092}" destId="{8BF47045-34CF-40DC-AB68-D9DD200FFBC0}" srcOrd="3" destOrd="0" presId="urn:microsoft.com/office/officeart/2005/8/layout/hProcess11"/>
    <dgm:cxn modelId="{EB59BA2D-CFE0-473E-86C8-BCDDF30478F7}" type="presParOf" srcId="{57A23E7D-CE54-4C3C-961B-162AF8063092}" destId="{7FFB405B-8E17-4FB2-913F-5EDAB22E8456}" srcOrd="4" destOrd="0" presId="urn:microsoft.com/office/officeart/2005/8/layout/hProcess11"/>
    <dgm:cxn modelId="{084E4038-657A-4D57-9C1D-749989D39D52}" type="presParOf" srcId="{7FFB405B-8E17-4FB2-913F-5EDAB22E8456}" destId="{120C9D59-5464-492A-8EDF-E680497111C8}" srcOrd="0" destOrd="0" presId="urn:microsoft.com/office/officeart/2005/8/layout/hProcess11"/>
    <dgm:cxn modelId="{3F8ACF00-FE76-489E-8EAA-9AA7AB79D4DD}" type="presParOf" srcId="{7FFB405B-8E17-4FB2-913F-5EDAB22E8456}" destId="{E7593671-887B-437B-BFB6-3C191A4AB09C}" srcOrd="1" destOrd="0" presId="urn:microsoft.com/office/officeart/2005/8/layout/hProcess11"/>
    <dgm:cxn modelId="{FD4249F7-314F-485D-872F-28042CBA207F}" type="presParOf" srcId="{7FFB405B-8E17-4FB2-913F-5EDAB22E8456}" destId="{8055BEF6-B32F-4EC5-ACD0-D904278F3E17}" srcOrd="2" destOrd="0" presId="urn:microsoft.com/office/officeart/2005/8/layout/hProcess1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4B06344-3150-4D9B-B55E-45D3198FE0D1}"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en-CA"/>
        </a:p>
      </dgm:t>
    </dgm:pt>
    <dgm:pt modelId="{F2BB341E-8AE4-4DF3-A259-A38447F0EC9E}">
      <dgm:prSet phldrT="[Text]" custT="1"/>
      <dgm:spPr/>
      <dgm:t>
        <a:bodyPr/>
        <a:lstStyle/>
        <a:p>
          <a:r>
            <a:rPr lang="en-CA" sz="1200" dirty="0"/>
            <a:t>Small Scale</a:t>
          </a:r>
        </a:p>
      </dgm:t>
    </dgm:pt>
    <dgm:pt modelId="{DD967836-88D9-4E0D-A02C-19F05896D928}" type="parTrans" cxnId="{BE15EF15-1EED-4DF8-8A79-62CD80AB6854}">
      <dgm:prSet/>
      <dgm:spPr/>
      <dgm:t>
        <a:bodyPr/>
        <a:lstStyle/>
        <a:p>
          <a:endParaRPr lang="en-CA"/>
        </a:p>
      </dgm:t>
    </dgm:pt>
    <dgm:pt modelId="{2ED10DB6-725A-45DD-8A39-75623F726ABA}" type="sibTrans" cxnId="{BE15EF15-1EED-4DF8-8A79-62CD80AB6854}">
      <dgm:prSet/>
      <dgm:spPr/>
      <dgm:t>
        <a:bodyPr/>
        <a:lstStyle/>
        <a:p>
          <a:endParaRPr lang="en-CA"/>
        </a:p>
      </dgm:t>
    </dgm:pt>
    <dgm:pt modelId="{D99C6967-1EDF-403A-A085-4EEDE7D59B54}">
      <dgm:prSet phldrT="[Text]" custT="1"/>
      <dgm:spPr/>
      <dgm:t>
        <a:bodyPr/>
        <a:lstStyle/>
        <a:p>
          <a:r>
            <a:rPr lang="en-CA" sz="1100" dirty="0"/>
            <a:t>Short-term</a:t>
          </a:r>
        </a:p>
      </dgm:t>
    </dgm:pt>
    <dgm:pt modelId="{13D3FFFA-13B4-4B2B-84EF-95294070DCA9}" type="parTrans" cxnId="{173ECBDC-7C90-4AD9-8C05-1FD0809CA1AC}">
      <dgm:prSet/>
      <dgm:spPr/>
      <dgm:t>
        <a:bodyPr/>
        <a:lstStyle/>
        <a:p>
          <a:endParaRPr lang="en-CA"/>
        </a:p>
      </dgm:t>
    </dgm:pt>
    <dgm:pt modelId="{C0947248-A1A4-4D25-B181-D9BD2FBBE61F}" type="sibTrans" cxnId="{173ECBDC-7C90-4AD9-8C05-1FD0809CA1AC}">
      <dgm:prSet/>
      <dgm:spPr/>
      <dgm:t>
        <a:bodyPr/>
        <a:lstStyle/>
        <a:p>
          <a:endParaRPr lang="en-CA"/>
        </a:p>
      </dgm:t>
    </dgm:pt>
    <dgm:pt modelId="{A8EE5255-7542-4FE1-825F-259DAB506125}">
      <dgm:prSet phldrT="[Text]" custT="1"/>
      <dgm:spPr/>
      <dgm:t>
        <a:bodyPr/>
        <a:lstStyle/>
        <a:p>
          <a:r>
            <a:rPr lang="en-CA" sz="1100" dirty="0"/>
            <a:t>≤ 1 Year</a:t>
          </a:r>
        </a:p>
      </dgm:t>
    </dgm:pt>
    <dgm:pt modelId="{CD0C4172-A663-42B7-8925-EE60F29ADB0A}" type="parTrans" cxnId="{F7EC0AC1-2C8D-496C-AB1E-749415AEA8C1}">
      <dgm:prSet/>
      <dgm:spPr/>
      <dgm:t>
        <a:bodyPr/>
        <a:lstStyle/>
        <a:p>
          <a:endParaRPr lang="en-CA"/>
        </a:p>
      </dgm:t>
    </dgm:pt>
    <dgm:pt modelId="{178EBE67-930F-44D1-9F20-D20211FD5BE1}" type="sibTrans" cxnId="{F7EC0AC1-2C8D-496C-AB1E-749415AEA8C1}">
      <dgm:prSet/>
      <dgm:spPr/>
      <dgm:t>
        <a:bodyPr/>
        <a:lstStyle/>
        <a:p>
          <a:endParaRPr lang="en-CA"/>
        </a:p>
      </dgm:t>
    </dgm:pt>
    <dgm:pt modelId="{4E3CFF57-B1F8-414C-BA4A-CC3E5006792A}">
      <dgm:prSet phldrT="[Text]" custT="1"/>
      <dgm:spPr/>
      <dgm:t>
        <a:bodyPr/>
        <a:lstStyle/>
        <a:p>
          <a:r>
            <a:rPr lang="en-CA" sz="1200" dirty="0"/>
            <a:t>Med- Scale</a:t>
          </a:r>
        </a:p>
      </dgm:t>
    </dgm:pt>
    <dgm:pt modelId="{40697A59-18E5-4B46-8596-7F51EC84095E}" type="parTrans" cxnId="{70819A03-4159-4B2A-BCFF-E961AFE4F784}">
      <dgm:prSet/>
      <dgm:spPr/>
      <dgm:t>
        <a:bodyPr/>
        <a:lstStyle/>
        <a:p>
          <a:endParaRPr lang="en-CA"/>
        </a:p>
      </dgm:t>
    </dgm:pt>
    <dgm:pt modelId="{314A67D3-A8BE-42A2-A67F-85EAD4481873}" type="sibTrans" cxnId="{70819A03-4159-4B2A-BCFF-E961AFE4F784}">
      <dgm:prSet/>
      <dgm:spPr/>
      <dgm:t>
        <a:bodyPr/>
        <a:lstStyle/>
        <a:p>
          <a:endParaRPr lang="en-CA"/>
        </a:p>
      </dgm:t>
    </dgm:pt>
    <dgm:pt modelId="{63074BE2-3263-4298-A002-F4A16E74C737}">
      <dgm:prSet phldrT="[Text]" custT="1"/>
      <dgm:spPr/>
      <dgm:t>
        <a:bodyPr/>
        <a:lstStyle/>
        <a:p>
          <a:r>
            <a:rPr lang="en-CA" sz="1100" dirty="0"/>
            <a:t>Medium-term</a:t>
          </a:r>
        </a:p>
      </dgm:t>
    </dgm:pt>
    <dgm:pt modelId="{1131CB46-6EA1-49F7-99FD-3B474C653CD5}" type="parTrans" cxnId="{A5646568-6A8C-484C-ADB2-5587BE511188}">
      <dgm:prSet/>
      <dgm:spPr/>
      <dgm:t>
        <a:bodyPr/>
        <a:lstStyle/>
        <a:p>
          <a:endParaRPr lang="en-CA"/>
        </a:p>
      </dgm:t>
    </dgm:pt>
    <dgm:pt modelId="{2CCF85EE-88AE-429C-852F-7D1EBE5370E9}" type="sibTrans" cxnId="{A5646568-6A8C-484C-ADB2-5587BE511188}">
      <dgm:prSet/>
      <dgm:spPr/>
      <dgm:t>
        <a:bodyPr/>
        <a:lstStyle/>
        <a:p>
          <a:endParaRPr lang="en-CA"/>
        </a:p>
      </dgm:t>
    </dgm:pt>
    <dgm:pt modelId="{24489C86-13F5-427E-9611-AB4069FB8929}">
      <dgm:prSet phldrT="[Text]" custT="1"/>
      <dgm:spPr/>
      <dgm:t>
        <a:bodyPr/>
        <a:lstStyle/>
        <a:p>
          <a:r>
            <a:rPr lang="en-CA" sz="1200" dirty="0"/>
            <a:t>Large Scale</a:t>
          </a:r>
        </a:p>
      </dgm:t>
    </dgm:pt>
    <dgm:pt modelId="{D8BB3D0C-425A-471C-BCE9-E5F794A6E233}" type="parTrans" cxnId="{DB696BDF-6E25-407F-924D-2FA6B39537E8}">
      <dgm:prSet/>
      <dgm:spPr/>
      <dgm:t>
        <a:bodyPr/>
        <a:lstStyle/>
        <a:p>
          <a:endParaRPr lang="en-CA"/>
        </a:p>
      </dgm:t>
    </dgm:pt>
    <dgm:pt modelId="{5D9B09BE-EAC2-41CA-B03C-2FAAB6FF04DE}" type="sibTrans" cxnId="{DB696BDF-6E25-407F-924D-2FA6B39537E8}">
      <dgm:prSet/>
      <dgm:spPr/>
      <dgm:t>
        <a:bodyPr/>
        <a:lstStyle/>
        <a:p>
          <a:endParaRPr lang="en-CA"/>
        </a:p>
      </dgm:t>
    </dgm:pt>
    <dgm:pt modelId="{7F531504-9B03-48D4-94EF-81A8EAA1EFAF}">
      <dgm:prSet phldrT="[Text]" custT="1"/>
      <dgm:spPr/>
      <dgm:t>
        <a:bodyPr/>
        <a:lstStyle/>
        <a:p>
          <a:r>
            <a:rPr lang="en-CA" sz="1100" dirty="0"/>
            <a:t>Longer-term</a:t>
          </a:r>
        </a:p>
      </dgm:t>
    </dgm:pt>
    <dgm:pt modelId="{890AF716-0698-4803-9D30-E21903FC2E71}" type="parTrans" cxnId="{95158701-51FB-45DE-BC6F-1D6C29E17196}">
      <dgm:prSet/>
      <dgm:spPr/>
      <dgm:t>
        <a:bodyPr/>
        <a:lstStyle/>
        <a:p>
          <a:endParaRPr lang="en-CA"/>
        </a:p>
      </dgm:t>
    </dgm:pt>
    <dgm:pt modelId="{314EE61E-82BA-4F2C-BE76-544FD05C97CD}" type="sibTrans" cxnId="{95158701-51FB-45DE-BC6F-1D6C29E17196}">
      <dgm:prSet/>
      <dgm:spPr/>
      <dgm:t>
        <a:bodyPr/>
        <a:lstStyle/>
        <a:p>
          <a:endParaRPr lang="en-CA"/>
        </a:p>
      </dgm:t>
    </dgm:pt>
    <dgm:pt modelId="{3759F77A-73EE-4067-89FF-20174620AE7C}">
      <dgm:prSet phldrT="[Text]" custT="1"/>
      <dgm:spPr/>
      <dgm:t>
        <a:bodyPr/>
        <a:lstStyle/>
        <a:p>
          <a:r>
            <a:rPr lang="en-CA" sz="1100" dirty="0"/>
            <a:t>2 – 3 Years</a:t>
          </a:r>
        </a:p>
      </dgm:t>
    </dgm:pt>
    <dgm:pt modelId="{7B269DF1-AD02-47AD-BB07-A86E5D2A9196}" type="sibTrans" cxnId="{FEB11F74-E671-4749-ADC7-0E1773AA28BA}">
      <dgm:prSet/>
      <dgm:spPr/>
      <dgm:t>
        <a:bodyPr/>
        <a:lstStyle/>
        <a:p>
          <a:endParaRPr lang="en-CA"/>
        </a:p>
      </dgm:t>
    </dgm:pt>
    <dgm:pt modelId="{C0DD69D9-5DE2-4BF1-AB89-9C7188B003C6}" type="parTrans" cxnId="{FEB11F74-E671-4749-ADC7-0E1773AA28BA}">
      <dgm:prSet/>
      <dgm:spPr/>
      <dgm:t>
        <a:bodyPr/>
        <a:lstStyle/>
        <a:p>
          <a:endParaRPr lang="en-CA"/>
        </a:p>
      </dgm:t>
    </dgm:pt>
    <dgm:pt modelId="{81B32904-E504-468C-8FD6-BE85FFB8A567}">
      <dgm:prSet phldrT="[Text]" custT="1"/>
      <dgm:spPr/>
      <dgm:t>
        <a:bodyPr/>
        <a:lstStyle/>
        <a:p>
          <a:r>
            <a:rPr lang="en-CA" sz="1100" dirty="0"/>
            <a:t> 4+ Years</a:t>
          </a:r>
        </a:p>
      </dgm:t>
    </dgm:pt>
    <dgm:pt modelId="{C4E53012-1C6A-4EF2-8341-0F420DD66E8A}" type="sibTrans" cxnId="{62D96418-7261-4EEE-B286-D57700FD5D51}">
      <dgm:prSet/>
      <dgm:spPr/>
      <dgm:t>
        <a:bodyPr/>
        <a:lstStyle/>
        <a:p>
          <a:endParaRPr lang="en-CA"/>
        </a:p>
      </dgm:t>
    </dgm:pt>
    <dgm:pt modelId="{F8DF509F-9A85-4E55-954D-C2A01E96AA21}" type="parTrans" cxnId="{62D96418-7261-4EEE-B286-D57700FD5D51}">
      <dgm:prSet/>
      <dgm:spPr/>
      <dgm:t>
        <a:bodyPr/>
        <a:lstStyle/>
        <a:p>
          <a:endParaRPr lang="en-CA"/>
        </a:p>
      </dgm:t>
    </dgm:pt>
    <dgm:pt modelId="{721EE7B2-41E4-466A-A427-36F734981421}" type="pres">
      <dgm:prSet presAssocID="{54B06344-3150-4D9B-B55E-45D3198FE0D1}" presName="theList" presStyleCnt="0">
        <dgm:presLayoutVars>
          <dgm:dir/>
          <dgm:animLvl val="lvl"/>
          <dgm:resizeHandles val="exact"/>
        </dgm:presLayoutVars>
      </dgm:prSet>
      <dgm:spPr/>
      <dgm:t>
        <a:bodyPr/>
        <a:lstStyle/>
        <a:p>
          <a:endParaRPr lang="en-CA"/>
        </a:p>
      </dgm:t>
    </dgm:pt>
    <dgm:pt modelId="{E9A2FFD0-2993-40EE-9519-7C58870675D6}" type="pres">
      <dgm:prSet presAssocID="{F2BB341E-8AE4-4DF3-A259-A38447F0EC9E}" presName="compNode" presStyleCnt="0"/>
      <dgm:spPr/>
    </dgm:pt>
    <dgm:pt modelId="{13792D00-9C22-42E6-85B9-5330770054AE}" type="pres">
      <dgm:prSet presAssocID="{F2BB341E-8AE4-4DF3-A259-A38447F0EC9E}" presName="noGeometry" presStyleCnt="0"/>
      <dgm:spPr/>
    </dgm:pt>
    <dgm:pt modelId="{B6DE3CF8-3FCC-4E6C-9CA5-ED69CFD62BB5}" type="pres">
      <dgm:prSet presAssocID="{F2BB341E-8AE4-4DF3-A259-A38447F0EC9E}" presName="childTextVisible" presStyleLbl="bgAccFollowNode1" presStyleIdx="0" presStyleCnt="3" custScaleX="208434" custLinFactX="-45925" custLinFactNeighborX="-100000">
        <dgm:presLayoutVars>
          <dgm:bulletEnabled val="1"/>
        </dgm:presLayoutVars>
      </dgm:prSet>
      <dgm:spPr/>
      <dgm:t>
        <a:bodyPr/>
        <a:lstStyle/>
        <a:p>
          <a:endParaRPr lang="en-CA"/>
        </a:p>
      </dgm:t>
    </dgm:pt>
    <dgm:pt modelId="{361EBAEC-E700-488B-9BB8-DB4C43B7FADD}" type="pres">
      <dgm:prSet presAssocID="{F2BB341E-8AE4-4DF3-A259-A38447F0EC9E}" presName="childTextHidden" presStyleLbl="bgAccFollowNode1" presStyleIdx="0" presStyleCnt="3"/>
      <dgm:spPr/>
      <dgm:t>
        <a:bodyPr/>
        <a:lstStyle/>
        <a:p>
          <a:endParaRPr lang="en-CA"/>
        </a:p>
      </dgm:t>
    </dgm:pt>
    <dgm:pt modelId="{C164ACE6-5DA6-4AF9-AA40-9E2BBBB0804E}" type="pres">
      <dgm:prSet presAssocID="{F2BB341E-8AE4-4DF3-A259-A38447F0EC9E}" presName="parentText" presStyleLbl="node1" presStyleIdx="0" presStyleCnt="3" custScaleX="180615" custScaleY="168431" custLinFactX="-200000" custLinFactNeighborX="-253395" custLinFactNeighborY="-3197">
        <dgm:presLayoutVars>
          <dgm:chMax val="1"/>
          <dgm:bulletEnabled val="1"/>
        </dgm:presLayoutVars>
      </dgm:prSet>
      <dgm:spPr/>
      <dgm:t>
        <a:bodyPr/>
        <a:lstStyle/>
        <a:p>
          <a:endParaRPr lang="en-CA"/>
        </a:p>
      </dgm:t>
    </dgm:pt>
    <dgm:pt modelId="{9DF49FBC-CCB9-4144-B9FB-1F5F2CE1CF11}" type="pres">
      <dgm:prSet presAssocID="{F2BB341E-8AE4-4DF3-A259-A38447F0EC9E}" presName="aSpace" presStyleCnt="0"/>
      <dgm:spPr/>
    </dgm:pt>
    <dgm:pt modelId="{FF6C29BC-0943-43CD-B4EE-A32C6108C9D7}" type="pres">
      <dgm:prSet presAssocID="{4E3CFF57-B1F8-414C-BA4A-CC3E5006792A}" presName="compNode" presStyleCnt="0"/>
      <dgm:spPr/>
    </dgm:pt>
    <dgm:pt modelId="{DEC7BAE0-1BCE-4D5B-B216-3E546232BBB0}" type="pres">
      <dgm:prSet presAssocID="{4E3CFF57-B1F8-414C-BA4A-CC3E5006792A}" presName="noGeometry" presStyleCnt="0"/>
      <dgm:spPr/>
    </dgm:pt>
    <dgm:pt modelId="{6157DC32-8311-4514-A258-3B763DA98442}" type="pres">
      <dgm:prSet presAssocID="{4E3CFF57-B1F8-414C-BA4A-CC3E5006792A}" presName="childTextVisible" presStyleLbl="bgAccFollowNode1" presStyleIdx="1" presStyleCnt="3" custScaleX="260957" custLinFactNeighborX="11100">
        <dgm:presLayoutVars>
          <dgm:bulletEnabled val="1"/>
        </dgm:presLayoutVars>
      </dgm:prSet>
      <dgm:spPr/>
      <dgm:t>
        <a:bodyPr/>
        <a:lstStyle/>
        <a:p>
          <a:endParaRPr lang="en-CA"/>
        </a:p>
      </dgm:t>
    </dgm:pt>
    <dgm:pt modelId="{514D2F53-6EB3-4491-AC82-1268094FC886}" type="pres">
      <dgm:prSet presAssocID="{4E3CFF57-B1F8-414C-BA4A-CC3E5006792A}" presName="childTextHidden" presStyleLbl="bgAccFollowNode1" presStyleIdx="1" presStyleCnt="3"/>
      <dgm:spPr/>
      <dgm:t>
        <a:bodyPr/>
        <a:lstStyle/>
        <a:p>
          <a:endParaRPr lang="en-CA"/>
        </a:p>
      </dgm:t>
    </dgm:pt>
    <dgm:pt modelId="{04693C63-F465-4421-9B08-96FB35603A43}" type="pres">
      <dgm:prSet presAssocID="{4E3CFF57-B1F8-414C-BA4A-CC3E5006792A}" presName="parentText" presStyleLbl="node1" presStyleIdx="1" presStyleCnt="3" custScaleX="192156" custScaleY="174825" custLinFactX="-9505" custLinFactNeighborX="-100000" custLinFactNeighborY="-3197">
        <dgm:presLayoutVars>
          <dgm:chMax val="1"/>
          <dgm:bulletEnabled val="1"/>
        </dgm:presLayoutVars>
      </dgm:prSet>
      <dgm:spPr/>
      <dgm:t>
        <a:bodyPr/>
        <a:lstStyle/>
        <a:p>
          <a:endParaRPr lang="en-CA"/>
        </a:p>
      </dgm:t>
    </dgm:pt>
    <dgm:pt modelId="{85ABB07B-F963-4D49-9131-C90A530AEA0F}" type="pres">
      <dgm:prSet presAssocID="{4E3CFF57-B1F8-414C-BA4A-CC3E5006792A}" presName="aSpace" presStyleCnt="0"/>
      <dgm:spPr/>
    </dgm:pt>
    <dgm:pt modelId="{FA78434B-5E98-43CB-8B59-A956139AE1B6}" type="pres">
      <dgm:prSet presAssocID="{24489C86-13F5-427E-9611-AB4069FB8929}" presName="compNode" presStyleCnt="0"/>
      <dgm:spPr/>
    </dgm:pt>
    <dgm:pt modelId="{FA3A05E2-8413-4841-A841-022F17031B62}" type="pres">
      <dgm:prSet presAssocID="{24489C86-13F5-427E-9611-AB4069FB8929}" presName="noGeometry" presStyleCnt="0"/>
      <dgm:spPr/>
    </dgm:pt>
    <dgm:pt modelId="{B9D383A9-B8ED-40F1-97F8-05B9BB64126A}" type="pres">
      <dgm:prSet presAssocID="{24489C86-13F5-427E-9611-AB4069FB8929}" presName="childTextVisible" presStyleLbl="bgAccFollowNode1" presStyleIdx="2" presStyleCnt="3" custScaleX="231019" custLinFactX="100000" custLinFactNeighborX="138910">
        <dgm:presLayoutVars>
          <dgm:bulletEnabled val="1"/>
        </dgm:presLayoutVars>
      </dgm:prSet>
      <dgm:spPr/>
      <dgm:t>
        <a:bodyPr/>
        <a:lstStyle/>
        <a:p>
          <a:endParaRPr lang="en-CA"/>
        </a:p>
      </dgm:t>
    </dgm:pt>
    <dgm:pt modelId="{052A6D32-E97C-4710-B597-76CC5F2CBAF4}" type="pres">
      <dgm:prSet presAssocID="{24489C86-13F5-427E-9611-AB4069FB8929}" presName="childTextHidden" presStyleLbl="bgAccFollowNode1" presStyleIdx="2" presStyleCnt="3"/>
      <dgm:spPr/>
      <dgm:t>
        <a:bodyPr/>
        <a:lstStyle/>
        <a:p>
          <a:endParaRPr lang="en-CA"/>
        </a:p>
      </dgm:t>
    </dgm:pt>
    <dgm:pt modelId="{92A3BEBF-1BC8-4DB0-AB25-7A8CDF3F48A2}" type="pres">
      <dgm:prSet presAssocID="{24489C86-13F5-427E-9611-AB4069FB8929}" presName="parentText" presStyleLbl="node1" presStyleIdx="2" presStyleCnt="3" custScaleX="177880" custScaleY="174825" custLinFactX="100000" custLinFactNeighborX="169809" custLinFactNeighborY="-3197">
        <dgm:presLayoutVars>
          <dgm:chMax val="1"/>
          <dgm:bulletEnabled val="1"/>
        </dgm:presLayoutVars>
      </dgm:prSet>
      <dgm:spPr/>
      <dgm:t>
        <a:bodyPr/>
        <a:lstStyle/>
        <a:p>
          <a:endParaRPr lang="en-CA"/>
        </a:p>
      </dgm:t>
    </dgm:pt>
  </dgm:ptLst>
  <dgm:cxnLst>
    <dgm:cxn modelId="{62D96418-7261-4EEE-B286-D57700FD5D51}" srcId="{24489C86-13F5-427E-9611-AB4069FB8929}" destId="{81B32904-E504-468C-8FD6-BE85FFB8A567}" srcOrd="1" destOrd="0" parTransId="{F8DF509F-9A85-4E55-954D-C2A01E96AA21}" sibTransId="{C4E53012-1C6A-4EF2-8341-0F420DD66E8A}"/>
    <dgm:cxn modelId="{BE15EF15-1EED-4DF8-8A79-62CD80AB6854}" srcId="{54B06344-3150-4D9B-B55E-45D3198FE0D1}" destId="{F2BB341E-8AE4-4DF3-A259-A38447F0EC9E}" srcOrd="0" destOrd="0" parTransId="{DD967836-88D9-4E0D-A02C-19F05896D928}" sibTransId="{2ED10DB6-725A-45DD-8A39-75623F726ABA}"/>
    <dgm:cxn modelId="{70819A03-4159-4B2A-BCFF-E961AFE4F784}" srcId="{54B06344-3150-4D9B-B55E-45D3198FE0D1}" destId="{4E3CFF57-B1F8-414C-BA4A-CC3E5006792A}" srcOrd="1" destOrd="0" parTransId="{40697A59-18E5-4B46-8596-7F51EC84095E}" sibTransId="{314A67D3-A8BE-42A2-A67F-85EAD4481873}"/>
    <dgm:cxn modelId="{DB696BDF-6E25-407F-924D-2FA6B39537E8}" srcId="{54B06344-3150-4D9B-B55E-45D3198FE0D1}" destId="{24489C86-13F5-427E-9611-AB4069FB8929}" srcOrd="2" destOrd="0" parTransId="{D8BB3D0C-425A-471C-BCE9-E5F794A6E233}" sibTransId="{5D9B09BE-EAC2-41CA-B03C-2FAAB6FF04DE}"/>
    <dgm:cxn modelId="{FEB11F74-E671-4749-ADC7-0E1773AA28BA}" srcId="{4E3CFF57-B1F8-414C-BA4A-CC3E5006792A}" destId="{3759F77A-73EE-4067-89FF-20174620AE7C}" srcOrd="1" destOrd="0" parTransId="{C0DD69D9-5DE2-4BF1-AB89-9C7188B003C6}" sibTransId="{7B269DF1-AD02-47AD-BB07-A86E5D2A9196}"/>
    <dgm:cxn modelId="{95158701-51FB-45DE-BC6F-1D6C29E17196}" srcId="{24489C86-13F5-427E-9611-AB4069FB8929}" destId="{7F531504-9B03-48D4-94EF-81A8EAA1EFAF}" srcOrd="0" destOrd="0" parTransId="{890AF716-0698-4803-9D30-E21903FC2E71}" sibTransId="{314EE61E-82BA-4F2C-BE76-544FD05C97CD}"/>
    <dgm:cxn modelId="{BCE43097-5728-4F55-BFAA-DF086B8E691F}" type="presOf" srcId="{F2BB341E-8AE4-4DF3-A259-A38447F0EC9E}" destId="{C164ACE6-5DA6-4AF9-AA40-9E2BBBB0804E}" srcOrd="0" destOrd="0" presId="urn:microsoft.com/office/officeart/2005/8/layout/hProcess6"/>
    <dgm:cxn modelId="{E3083D32-9C95-4AD3-8017-D208EEC7CEAC}" type="presOf" srcId="{54B06344-3150-4D9B-B55E-45D3198FE0D1}" destId="{721EE7B2-41E4-466A-A427-36F734981421}" srcOrd="0" destOrd="0" presId="urn:microsoft.com/office/officeart/2005/8/layout/hProcess6"/>
    <dgm:cxn modelId="{173ECBDC-7C90-4AD9-8C05-1FD0809CA1AC}" srcId="{F2BB341E-8AE4-4DF3-A259-A38447F0EC9E}" destId="{D99C6967-1EDF-403A-A085-4EEDE7D59B54}" srcOrd="0" destOrd="0" parTransId="{13D3FFFA-13B4-4B2B-84EF-95294070DCA9}" sibTransId="{C0947248-A1A4-4D25-B181-D9BD2FBBE61F}"/>
    <dgm:cxn modelId="{E34FFA5A-A5EE-474D-8830-DD3653D4EFCB}" type="presOf" srcId="{7F531504-9B03-48D4-94EF-81A8EAA1EFAF}" destId="{052A6D32-E97C-4710-B597-76CC5F2CBAF4}" srcOrd="1" destOrd="0" presId="urn:microsoft.com/office/officeart/2005/8/layout/hProcess6"/>
    <dgm:cxn modelId="{960C7C61-20D3-43F5-84D9-84D6FF9FB8D6}" type="presOf" srcId="{63074BE2-3263-4298-A002-F4A16E74C737}" destId="{514D2F53-6EB3-4491-AC82-1268094FC886}" srcOrd="1" destOrd="0" presId="urn:microsoft.com/office/officeart/2005/8/layout/hProcess6"/>
    <dgm:cxn modelId="{F7EC0AC1-2C8D-496C-AB1E-749415AEA8C1}" srcId="{F2BB341E-8AE4-4DF3-A259-A38447F0EC9E}" destId="{A8EE5255-7542-4FE1-825F-259DAB506125}" srcOrd="1" destOrd="0" parTransId="{CD0C4172-A663-42B7-8925-EE60F29ADB0A}" sibTransId="{178EBE67-930F-44D1-9F20-D20211FD5BE1}"/>
    <dgm:cxn modelId="{7429E327-7B1E-4DB0-B492-73EB93119AE4}" type="presOf" srcId="{A8EE5255-7542-4FE1-825F-259DAB506125}" destId="{B6DE3CF8-3FCC-4E6C-9CA5-ED69CFD62BB5}" srcOrd="0" destOrd="1" presId="urn:microsoft.com/office/officeart/2005/8/layout/hProcess6"/>
    <dgm:cxn modelId="{EF713CE8-A087-4903-B431-934F1BD8C980}" type="presOf" srcId="{4E3CFF57-B1F8-414C-BA4A-CC3E5006792A}" destId="{04693C63-F465-4421-9B08-96FB35603A43}" srcOrd="0" destOrd="0" presId="urn:microsoft.com/office/officeart/2005/8/layout/hProcess6"/>
    <dgm:cxn modelId="{C4C1B651-1774-4F64-8DCE-417DA3286B83}" type="presOf" srcId="{81B32904-E504-468C-8FD6-BE85FFB8A567}" destId="{052A6D32-E97C-4710-B597-76CC5F2CBAF4}" srcOrd="1" destOrd="1" presId="urn:microsoft.com/office/officeart/2005/8/layout/hProcess6"/>
    <dgm:cxn modelId="{A5646568-6A8C-484C-ADB2-5587BE511188}" srcId="{4E3CFF57-B1F8-414C-BA4A-CC3E5006792A}" destId="{63074BE2-3263-4298-A002-F4A16E74C737}" srcOrd="0" destOrd="0" parTransId="{1131CB46-6EA1-49F7-99FD-3B474C653CD5}" sibTransId="{2CCF85EE-88AE-429C-852F-7D1EBE5370E9}"/>
    <dgm:cxn modelId="{DFE76FFA-86DA-4817-9513-B0F6CD209744}" type="presOf" srcId="{7F531504-9B03-48D4-94EF-81A8EAA1EFAF}" destId="{B9D383A9-B8ED-40F1-97F8-05B9BB64126A}" srcOrd="0" destOrd="0" presId="urn:microsoft.com/office/officeart/2005/8/layout/hProcess6"/>
    <dgm:cxn modelId="{0AB77588-8CC3-486F-A196-DBFD4AC0B75B}" type="presOf" srcId="{63074BE2-3263-4298-A002-F4A16E74C737}" destId="{6157DC32-8311-4514-A258-3B763DA98442}" srcOrd="0" destOrd="0" presId="urn:microsoft.com/office/officeart/2005/8/layout/hProcess6"/>
    <dgm:cxn modelId="{ED769777-7A68-4C34-8712-AC7059E6E97F}" type="presOf" srcId="{3759F77A-73EE-4067-89FF-20174620AE7C}" destId="{6157DC32-8311-4514-A258-3B763DA98442}" srcOrd="0" destOrd="1" presId="urn:microsoft.com/office/officeart/2005/8/layout/hProcess6"/>
    <dgm:cxn modelId="{B1EFC7F9-87EC-4913-A008-108824D06633}" type="presOf" srcId="{3759F77A-73EE-4067-89FF-20174620AE7C}" destId="{514D2F53-6EB3-4491-AC82-1268094FC886}" srcOrd="1" destOrd="1" presId="urn:microsoft.com/office/officeart/2005/8/layout/hProcess6"/>
    <dgm:cxn modelId="{BCBAD138-F4EE-4A3C-BBF6-C8D30A3A0C28}" type="presOf" srcId="{D99C6967-1EDF-403A-A085-4EEDE7D59B54}" destId="{B6DE3CF8-3FCC-4E6C-9CA5-ED69CFD62BB5}" srcOrd="0" destOrd="0" presId="urn:microsoft.com/office/officeart/2005/8/layout/hProcess6"/>
    <dgm:cxn modelId="{93D71F41-A218-4883-9E7A-56A807DA3F15}" type="presOf" srcId="{D99C6967-1EDF-403A-A085-4EEDE7D59B54}" destId="{361EBAEC-E700-488B-9BB8-DB4C43B7FADD}" srcOrd="1" destOrd="0" presId="urn:microsoft.com/office/officeart/2005/8/layout/hProcess6"/>
    <dgm:cxn modelId="{082A5F03-F980-4FD6-B645-32F029D1F7F9}" type="presOf" srcId="{81B32904-E504-468C-8FD6-BE85FFB8A567}" destId="{B9D383A9-B8ED-40F1-97F8-05B9BB64126A}" srcOrd="0" destOrd="1" presId="urn:microsoft.com/office/officeart/2005/8/layout/hProcess6"/>
    <dgm:cxn modelId="{B83CA174-076A-4748-84EE-6AB37D6B4326}" type="presOf" srcId="{24489C86-13F5-427E-9611-AB4069FB8929}" destId="{92A3BEBF-1BC8-4DB0-AB25-7A8CDF3F48A2}" srcOrd="0" destOrd="0" presId="urn:microsoft.com/office/officeart/2005/8/layout/hProcess6"/>
    <dgm:cxn modelId="{B507019E-194F-43FC-8C1B-BC3D2444559A}" type="presOf" srcId="{A8EE5255-7542-4FE1-825F-259DAB506125}" destId="{361EBAEC-E700-488B-9BB8-DB4C43B7FADD}" srcOrd="1" destOrd="1" presId="urn:microsoft.com/office/officeart/2005/8/layout/hProcess6"/>
    <dgm:cxn modelId="{A36C1D65-1B7C-41A6-B786-82645B56DC17}" type="presParOf" srcId="{721EE7B2-41E4-466A-A427-36F734981421}" destId="{E9A2FFD0-2993-40EE-9519-7C58870675D6}" srcOrd="0" destOrd="0" presId="urn:microsoft.com/office/officeart/2005/8/layout/hProcess6"/>
    <dgm:cxn modelId="{017B0368-A731-46C6-9575-9CD077941663}" type="presParOf" srcId="{E9A2FFD0-2993-40EE-9519-7C58870675D6}" destId="{13792D00-9C22-42E6-85B9-5330770054AE}" srcOrd="0" destOrd="0" presId="urn:microsoft.com/office/officeart/2005/8/layout/hProcess6"/>
    <dgm:cxn modelId="{649B3296-EB6F-4335-8CB3-140B2400E306}" type="presParOf" srcId="{E9A2FFD0-2993-40EE-9519-7C58870675D6}" destId="{B6DE3CF8-3FCC-4E6C-9CA5-ED69CFD62BB5}" srcOrd="1" destOrd="0" presId="urn:microsoft.com/office/officeart/2005/8/layout/hProcess6"/>
    <dgm:cxn modelId="{5C89C5A9-8FB8-4E3A-9FE1-B836B455D38C}" type="presParOf" srcId="{E9A2FFD0-2993-40EE-9519-7C58870675D6}" destId="{361EBAEC-E700-488B-9BB8-DB4C43B7FADD}" srcOrd="2" destOrd="0" presId="urn:microsoft.com/office/officeart/2005/8/layout/hProcess6"/>
    <dgm:cxn modelId="{8DD078C3-E8CE-4B42-82F8-10D3472339B0}" type="presParOf" srcId="{E9A2FFD0-2993-40EE-9519-7C58870675D6}" destId="{C164ACE6-5DA6-4AF9-AA40-9E2BBBB0804E}" srcOrd="3" destOrd="0" presId="urn:microsoft.com/office/officeart/2005/8/layout/hProcess6"/>
    <dgm:cxn modelId="{8046D575-1C02-4FC4-BBC0-AC3072BF5570}" type="presParOf" srcId="{721EE7B2-41E4-466A-A427-36F734981421}" destId="{9DF49FBC-CCB9-4144-B9FB-1F5F2CE1CF11}" srcOrd="1" destOrd="0" presId="urn:microsoft.com/office/officeart/2005/8/layout/hProcess6"/>
    <dgm:cxn modelId="{02F05E73-0A69-41DB-81FA-1FD2CC010093}" type="presParOf" srcId="{721EE7B2-41E4-466A-A427-36F734981421}" destId="{FF6C29BC-0943-43CD-B4EE-A32C6108C9D7}" srcOrd="2" destOrd="0" presId="urn:microsoft.com/office/officeart/2005/8/layout/hProcess6"/>
    <dgm:cxn modelId="{FB4F7DC5-6714-454D-B024-5B52A29B8559}" type="presParOf" srcId="{FF6C29BC-0943-43CD-B4EE-A32C6108C9D7}" destId="{DEC7BAE0-1BCE-4D5B-B216-3E546232BBB0}" srcOrd="0" destOrd="0" presId="urn:microsoft.com/office/officeart/2005/8/layout/hProcess6"/>
    <dgm:cxn modelId="{2F58E1AF-5584-452B-BC39-34D14E385776}" type="presParOf" srcId="{FF6C29BC-0943-43CD-B4EE-A32C6108C9D7}" destId="{6157DC32-8311-4514-A258-3B763DA98442}" srcOrd="1" destOrd="0" presId="urn:microsoft.com/office/officeart/2005/8/layout/hProcess6"/>
    <dgm:cxn modelId="{31D5207F-C8E1-428B-81F3-0D5B49380523}" type="presParOf" srcId="{FF6C29BC-0943-43CD-B4EE-A32C6108C9D7}" destId="{514D2F53-6EB3-4491-AC82-1268094FC886}" srcOrd="2" destOrd="0" presId="urn:microsoft.com/office/officeart/2005/8/layout/hProcess6"/>
    <dgm:cxn modelId="{341BE072-3FC5-4352-B455-8E7F5C1D8440}" type="presParOf" srcId="{FF6C29BC-0943-43CD-B4EE-A32C6108C9D7}" destId="{04693C63-F465-4421-9B08-96FB35603A43}" srcOrd="3" destOrd="0" presId="urn:microsoft.com/office/officeart/2005/8/layout/hProcess6"/>
    <dgm:cxn modelId="{6CCE239C-201A-4AA7-BE29-EF99948F421C}" type="presParOf" srcId="{721EE7B2-41E4-466A-A427-36F734981421}" destId="{85ABB07B-F963-4D49-9131-C90A530AEA0F}" srcOrd="3" destOrd="0" presId="urn:microsoft.com/office/officeart/2005/8/layout/hProcess6"/>
    <dgm:cxn modelId="{706B72CE-8D43-4022-BD2A-F78A6C23267A}" type="presParOf" srcId="{721EE7B2-41E4-466A-A427-36F734981421}" destId="{FA78434B-5E98-43CB-8B59-A956139AE1B6}" srcOrd="4" destOrd="0" presId="urn:microsoft.com/office/officeart/2005/8/layout/hProcess6"/>
    <dgm:cxn modelId="{8929C4AE-0C35-4417-A172-008821370E6F}" type="presParOf" srcId="{FA78434B-5E98-43CB-8B59-A956139AE1B6}" destId="{FA3A05E2-8413-4841-A841-022F17031B62}" srcOrd="0" destOrd="0" presId="urn:microsoft.com/office/officeart/2005/8/layout/hProcess6"/>
    <dgm:cxn modelId="{AB1C3DC9-8CBA-4784-815F-B2B0CCC6282E}" type="presParOf" srcId="{FA78434B-5E98-43CB-8B59-A956139AE1B6}" destId="{B9D383A9-B8ED-40F1-97F8-05B9BB64126A}" srcOrd="1" destOrd="0" presId="urn:microsoft.com/office/officeart/2005/8/layout/hProcess6"/>
    <dgm:cxn modelId="{DB596BCA-0D10-4FE1-8C29-DCA4C857D592}" type="presParOf" srcId="{FA78434B-5E98-43CB-8B59-A956139AE1B6}" destId="{052A6D32-E97C-4710-B597-76CC5F2CBAF4}" srcOrd="2" destOrd="0" presId="urn:microsoft.com/office/officeart/2005/8/layout/hProcess6"/>
    <dgm:cxn modelId="{64C81955-6CD9-4FE1-AC97-7FE2080088BA}" type="presParOf" srcId="{FA78434B-5E98-43CB-8B59-A956139AE1B6}" destId="{92A3BEBF-1BC8-4DB0-AB25-7A8CDF3F48A2}" srcOrd="3" destOrd="0" presId="urn:microsoft.com/office/officeart/2005/8/layout/hProcess6"/>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6DB1921-AEE1-44CE-AF4C-9034331A00A7}" type="doc">
      <dgm:prSet loTypeId="urn:microsoft.com/office/officeart/2005/8/layout/hProcess11" loCatId="process" qsTypeId="urn:microsoft.com/office/officeart/2005/8/quickstyle/simple1" qsCatId="simple" csTypeId="urn:microsoft.com/office/officeart/2005/8/colors/accent1_2" csCatId="accent1" phldr="1"/>
      <dgm:spPr/>
    </dgm:pt>
    <dgm:pt modelId="{879728BE-E795-44C5-B199-D8DD3C871523}">
      <dgm:prSet phldrT="[Text]"/>
      <dgm:spPr/>
      <dgm:t>
        <a:bodyPr/>
        <a:lstStyle/>
        <a:p>
          <a:r>
            <a:rPr lang="en-CA" dirty="0"/>
            <a:t>PARTNERSHIP ENGAGE GRANTS ($7-25K)</a:t>
          </a:r>
        </a:p>
      </dgm:t>
    </dgm:pt>
    <dgm:pt modelId="{EF2029CD-7DE1-43D7-8401-08B9C91B162D}" type="parTrans" cxnId="{91F0975A-EF6F-46DA-9D5F-5BDB132EAE5C}">
      <dgm:prSet/>
      <dgm:spPr/>
      <dgm:t>
        <a:bodyPr/>
        <a:lstStyle/>
        <a:p>
          <a:endParaRPr lang="en-CA"/>
        </a:p>
      </dgm:t>
    </dgm:pt>
    <dgm:pt modelId="{1D27524D-D804-4D21-B517-9D6C606052AB}" type="sibTrans" cxnId="{91F0975A-EF6F-46DA-9D5F-5BDB132EAE5C}">
      <dgm:prSet/>
      <dgm:spPr/>
      <dgm:t>
        <a:bodyPr/>
        <a:lstStyle/>
        <a:p>
          <a:endParaRPr lang="en-CA"/>
        </a:p>
      </dgm:t>
    </dgm:pt>
    <dgm:pt modelId="{506902C7-0E82-4A80-8018-C6EF7D70ECA9}">
      <dgm:prSet phldrT="[Text]"/>
      <dgm:spPr/>
      <dgm:t>
        <a:bodyPr/>
        <a:lstStyle/>
        <a:p>
          <a:r>
            <a:rPr lang="en-CA" dirty="0"/>
            <a:t>PARTNERSHIP DEVELOPMENT ($75-200K)</a:t>
          </a:r>
        </a:p>
      </dgm:t>
    </dgm:pt>
    <dgm:pt modelId="{876B6089-81AE-4C5E-B40B-D9812FAFA0DB}" type="parTrans" cxnId="{5F613143-3195-4B30-8C78-3324B2FA6200}">
      <dgm:prSet/>
      <dgm:spPr/>
      <dgm:t>
        <a:bodyPr/>
        <a:lstStyle/>
        <a:p>
          <a:endParaRPr lang="en-CA"/>
        </a:p>
      </dgm:t>
    </dgm:pt>
    <dgm:pt modelId="{5AC6CC7B-269B-4046-AD49-9057177D622F}" type="sibTrans" cxnId="{5F613143-3195-4B30-8C78-3324B2FA6200}">
      <dgm:prSet/>
      <dgm:spPr/>
      <dgm:t>
        <a:bodyPr/>
        <a:lstStyle/>
        <a:p>
          <a:endParaRPr lang="en-CA"/>
        </a:p>
      </dgm:t>
    </dgm:pt>
    <dgm:pt modelId="{3D47B130-B8A2-40F3-AB15-5FED9F4026E0}">
      <dgm:prSet phldrT="[Text]"/>
      <dgm:spPr/>
      <dgm:t>
        <a:bodyPr/>
        <a:lstStyle/>
        <a:p>
          <a:r>
            <a:rPr lang="en-CA" dirty="0"/>
            <a:t>PARTNERSHIP GRANTS ($500K-$2.5M)</a:t>
          </a:r>
        </a:p>
      </dgm:t>
    </dgm:pt>
    <dgm:pt modelId="{D9E459E6-1E6C-4719-BCA9-9E7C126F68BF}" type="parTrans" cxnId="{2D80D046-0565-4AFA-9780-2FF26B71C705}">
      <dgm:prSet/>
      <dgm:spPr/>
      <dgm:t>
        <a:bodyPr/>
        <a:lstStyle/>
        <a:p>
          <a:endParaRPr lang="en-CA"/>
        </a:p>
      </dgm:t>
    </dgm:pt>
    <dgm:pt modelId="{EA2FFB3E-B204-49FA-BF46-563ABD622FFE}" type="sibTrans" cxnId="{2D80D046-0565-4AFA-9780-2FF26B71C705}">
      <dgm:prSet/>
      <dgm:spPr/>
      <dgm:t>
        <a:bodyPr/>
        <a:lstStyle/>
        <a:p>
          <a:endParaRPr lang="en-CA"/>
        </a:p>
      </dgm:t>
    </dgm:pt>
    <dgm:pt modelId="{5CC2179F-594A-4E1C-8220-98AE0C6C717B}" type="pres">
      <dgm:prSet presAssocID="{C6DB1921-AEE1-44CE-AF4C-9034331A00A7}" presName="Name0" presStyleCnt="0">
        <dgm:presLayoutVars>
          <dgm:dir/>
          <dgm:resizeHandles val="exact"/>
        </dgm:presLayoutVars>
      </dgm:prSet>
      <dgm:spPr/>
    </dgm:pt>
    <dgm:pt modelId="{295B8B51-A6DA-42A2-B810-73746446453C}" type="pres">
      <dgm:prSet presAssocID="{C6DB1921-AEE1-44CE-AF4C-9034331A00A7}" presName="arrow" presStyleLbl="bgShp" presStyleIdx="0" presStyleCnt="1" custScaleY="72822" custLinFactNeighborX="-967" custLinFactNeighborY="-1449"/>
      <dgm:spPr>
        <a:solidFill>
          <a:schemeClr val="tx2">
            <a:lumMod val="75000"/>
          </a:schemeClr>
        </a:solidFill>
      </dgm:spPr>
    </dgm:pt>
    <dgm:pt modelId="{57A23E7D-CE54-4C3C-961B-162AF8063092}" type="pres">
      <dgm:prSet presAssocID="{C6DB1921-AEE1-44CE-AF4C-9034331A00A7}" presName="points" presStyleCnt="0"/>
      <dgm:spPr/>
    </dgm:pt>
    <dgm:pt modelId="{774E0A38-37F9-41D9-9CBC-D682AE7481D0}" type="pres">
      <dgm:prSet presAssocID="{879728BE-E795-44C5-B199-D8DD3C871523}" presName="compositeA" presStyleCnt="0"/>
      <dgm:spPr/>
    </dgm:pt>
    <dgm:pt modelId="{65BB1BD9-BF90-4454-A80B-A85A1C0A9DE0}" type="pres">
      <dgm:prSet presAssocID="{879728BE-E795-44C5-B199-D8DD3C871523}" presName="textA" presStyleLbl="revTx" presStyleIdx="0" presStyleCnt="3" custScaleX="149844">
        <dgm:presLayoutVars>
          <dgm:bulletEnabled val="1"/>
        </dgm:presLayoutVars>
      </dgm:prSet>
      <dgm:spPr/>
      <dgm:t>
        <a:bodyPr/>
        <a:lstStyle/>
        <a:p>
          <a:endParaRPr lang="en-CA"/>
        </a:p>
      </dgm:t>
    </dgm:pt>
    <dgm:pt modelId="{A436C4E3-69B8-4F3E-9DEC-1EA9EEFBAC79}" type="pres">
      <dgm:prSet presAssocID="{879728BE-E795-44C5-B199-D8DD3C871523}" presName="circleA" presStyleLbl="node1" presStyleIdx="0" presStyleCnt="3" custScaleX="67268" custScaleY="62685"/>
      <dgm:spPr/>
    </dgm:pt>
    <dgm:pt modelId="{5E5C1748-4FBA-496E-A4BD-1AD5B94F5A3D}" type="pres">
      <dgm:prSet presAssocID="{879728BE-E795-44C5-B199-D8DD3C871523}" presName="spaceA" presStyleCnt="0"/>
      <dgm:spPr/>
    </dgm:pt>
    <dgm:pt modelId="{959B3B45-D521-4252-B834-51B707FABDAD}" type="pres">
      <dgm:prSet presAssocID="{1D27524D-D804-4D21-B517-9D6C606052AB}" presName="space" presStyleCnt="0"/>
      <dgm:spPr/>
    </dgm:pt>
    <dgm:pt modelId="{3F285109-9885-4D07-9E72-10A0804EBB59}" type="pres">
      <dgm:prSet presAssocID="{506902C7-0E82-4A80-8018-C6EF7D70ECA9}" presName="compositeB" presStyleCnt="0"/>
      <dgm:spPr/>
    </dgm:pt>
    <dgm:pt modelId="{1EB6007E-0197-4EA6-95D7-E3844A2589DD}" type="pres">
      <dgm:prSet presAssocID="{506902C7-0E82-4A80-8018-C6EF7D70ECA9}" presName="textB" presStyleLbl="revTx" presStyleIdx="1" presStyleCnt="3" custLinFactY="-21902" custLinFactNeighborX="8506" custLinFactNeighborY="-100000">
        <dgm:presLayoutVars>
          <dgm:bulletEnabled val="1"/>
        </dgm:presLayoutVars>
      </dgm:prSet>
      <dgm:spPr/>
      <dgm:t>
        <a:bodyPr/>
        <a:lstStyle/>
        <a:p>
          <a:endParaRPr lang="en-CA"/>
        </a:p>
      </dgm:t>
    </dgm:pt>
    <dgm:pt modelId="{F801EE37-D572-422B-999D-C3B9926F485B}" type="pres">
      <dgm:prSet presAssocID="{506902C7-0E82-4A80-8018-C6EF7D70ECA9}" presName="circleB" presStyleLbl="node1" presStyleIdx="1" presStyleCnt="3" custScaleX="39230" custScaleY="57764" custLinFactNeighborX="38126" custLinFactNeighborY="-1830"/>
      <dgm:spPr/>
    </dgm:pt>
    <dgm:pt modelId="{1BBE1122-97DA-4D25-8B0F-24B4619C7097}" type="pres">
      <dgm:prSet presAssocID="{506902C7-0E82-4A80-8018-C6EF7D70ECA9}" presName="spaceB" presStyleCnt="0"/>
      <dgm:spPr/>
    </dgm:pt>
    <dgm:pt modelId="{8BF47045-34CF-40DC-AB68-D9DD200FFBC0}" type="pres">
      <dgm:prSet presAssocID="{5AC6CC7B-269B-4046-AD49-9057177D622F}" presName="space" presStyleCnt="0"/>
      <dgm:spPr/>
    </dgm:pt>
    <dgm:pt modelId="{7FFB405B-8E17-4FB2-913F-5EDAB22E8456}" type="pres">
      <dgm:prSet presAssocID="{3D47B130-B8A2-40F3-AB15-5FED9F4026E0}" presName="compositeA" presStyleCnt="0"/>
      <dgm:spPr/>
    </dgm:pt>
    <dgm:pt modelId="{120C9D59-5464-492A-8EDF-E680497111C8}" type="pres">
      <dgm:prSet presAssocID="{3D47B130-B8A2-40F3-AB15-5FED9F4026E0}" presName="textA" presStyleLbl="revTx" presStyleIdx="2" presStyleCnt="3" custScaleX="166693">
        <dgm:presLayoutVars>
          <dgm:bulletEnabled val="1"/>
        </dgm:presLayoutVars>
      </dgm:prSet>
      <dgm:spPr/>
      <dgm:t>
        <a:bodyPr/>
        <a:lstStyle/>
        <a:p>
          <a:endParaRPr lang="en-CA"/>
        </a:p>
      </dgm:t>
    </dgm:pt>
    <dgm:pt modelId="{E7593671-887B-437B-BFB6-3C191A4AB09C}" type="pres">
      <dgm:prSet presAssocID="{3D47B130-B8A2-40F3-AB15-5FED9F4026E0}" presName="circleA" presStyleLbl="node1" presStyleIdx="2" presStyleCnt="3" custFlipVert="1" custScaleX="36885" custScaleY="17518" custLinFactNeighborX="3650" custLinFactNeighborY="3650"/>
      <dgm:spPr/>
    </dgm:pt>
    <dgm:pt modelId="{8055BEF6-B32F-4EC5-ACD0-D904278F3E17}" type="pres">
      <dgm:prSet presAssocID="{3D47B130-B8A2-40F3-AB15-5FED9F4026E0}" presName="spaceA" presStyleCnt="0"/>
      <dgm:spPr/>
    </dgm:pt>
  </dgm:ptLst>
  <dgm:cxnLst>
    <dgm:cxn modelId="{1A6FC2C7-A47E-428B-A7EE-8F13FC282F87}" type="presOf" srcId="{C6DB1921-AEE1-44CE-AF4C-9034331A00A7}" destId="{5CC2179F-594A-4E1C-8220-98AE0C6C717B}" srcOrd="0" destOrd="0" presId="urn:microsoft.com/office/officeart/2005/8/layout/hProcess11"/>
    <dgm:cxn modelId="{91F0975A-EF6F-46DA-9D5F-5BDB132EAE5C}" srcId="{C6DB1921-AEE1-44CE-AF4C-9034331A00A7}" destId="{879728BE-E795-44C5-B199-D8DD3C871523}" srcOrd="0" destOrd="0" parTransId="{EF2029CD-7DE1-43D7-8401-08B9C91B162D}" sibTransId="{1D27524D-D804-4D21-B517-9D6C606052AB}"/>
    <dgm:cxn modelId="{3AB1B865-AE1E-4E2E-8375-7F7ED6BBD1BB}" type="presOf" srcId="{3D47B130-B8A2-40F3-AB15-5FED9F4026E0}" destId="{120C9D59-5464-492A-8EDF-E680497111C8}" srcOrd="0" destOrd="0" presId="urn:microsoft.com/office/officeart/2005/8/layout/hProcess11"/>
    <dgm:cxn modelId="{2D80D046-0565-4AFA-9780-2FF26B71C705}" srcId="{C6DB1921-AEE1-44CE-AF4C-9034331A00A7}" destId="{3D47B130-B8A2-40F3-AB15-5FED9F4026E0}" srcOrd="2" destOrd="0" parTransId="{D9E459E6-1E6C-4719-BCA9-9E7C126F68BF}" sibTransId="{EA2FFB3E-B204-49FA-BF46-563ABD622FFE}"/>
    <dgm:cxn modelId="{07106B0F-F9BF-4B8C-AE88-850D5C5BF00A}" type="presOf" srcId="{506902C7-0E82-4A80-8018-C6EF7D70ECA9}" destId="{1EB6007E-0197-4EA6-95D7-E3844A2589DD}" srcOrd="0" destOrd="0" presId="urn:microsoft.com/office/officeart/2005/8/layout/hProcess11"/>
    <dgm:cxn modelId="{5F613143-3195-4B30-8C78-3324B2FA6200}" srcId="{C6DB1921-AEE1-44CE-AF4C-9034331A00A7}" destId="{506902C7-0E82-4A80-8018-C6EF7D70ECA9}" srcOrd="1" destOrd="0" parTransId="{876B6089-81AE-4C5E-B40B-D9812FAFA0DB}" sibTransId="{5AC6CC7B-269B-4046-AD49-9057177D622F}"/>
    <dgm:cxn modelId="{E97A6E85-E10B-4282-8A91-D6C762B5053B}" type="presOf" srcId="{879728BE-E795-44C5-B199-D8DD3C871523}" destId="{65BB1BD9-BF90-4454-A80B-A85A1C0A9DE0}" srcOrd="0" destOrd="0" presId="urn:microsoft.com/office/officeart/2005/8/layout/hProcess11"/>
    <dgm:cxn modelId="{778DC446-E545-4DF4-A324-1A5278240D9E}" type="presParOf" srcId="{5CC2179F-594A-4E1C-8220-98AE0C6C717B}" destId="{295B8B51-A6DA-42A2-B810-73746446453C}" srcOrd="0" destOrd="0" presId="urn:microsoft.com/office/officeart/2005/8/layout/hProcess11"/>
    <dgm:cxn modelId="{0DB39DA4-537C-442A-80B0-1E1826FFD869}" type="presParOf" srcId="{5CC2179F-594A-4E1C-8220-98AE0C6C717B}" destId="{57A23E7D-CE54-4C3C-961B-162AF8063092}" srcOrd="1" destOrd="0" presId="urn:microsoft.com/office/officeart/2005/8/layout/hProcess11"/>
    <dgm:cxn modelId="{0F4728F3-F436-4857-91BA-C3677BD2B862}" type="presParOf" srcId="{57A23E7D-CE54-4C3C-961B-162AF8063092}" destId="{774E0A38-37F9-41D9-9CBC-D682AE7481D0}" srcOrd="0" destOrd="0" presId="urn:microsoft.com/office/officeart/2005/8/layout/hProcess11"/>
    <dgm:cxn modelId="{8EA26DF5-0099-4F66-9E1C-9A12ACE212D0}" type="presParOf" srcId="{774E0A38-37F9-41D9-9CBC-D682AE7481D0}" destId="{65BB1BD9-BF90-4454-A80B-A85A1C0A9DE0}" srcOrd="0" destOrd="0" presId="urn:microsoft.com/office/officeart/2005/8/layout/hProcess11"/>
    <dgm:cxn modelId="{215B397E-130B-47C1-9257-325A9A13B02F}" type="presParOf" srcId="{774E0A38-37F9-41D9-9CBC-D682AE7481D0}" destId="{A436C4E3-69B8-4F3E-9DEC-1EA9EEFBAC79}" srcOrd="1" destOrd="0" presId="urn:microsoft.com/office/officeart/2005/8/layout/hProcess11"/>
    <dgm:cxn modelId="{94A302D6-0FA1-41AC-B6E2-2E720B68EA11}" type="presParOf" srcId="{774E0A38-37F9-41D9-9CBC-D682AE7481D0}" destId="{5E5C1748-4FBA-496E-A4BD-1AD5B94F5A3D}" srcOrd="2" destOrd="0" presId="urn:microsoft.com/office/officeart/2005/8/layout/hProcess11"/>
    <dgm:cxn modelId="{1EBCBF1A-B214-4934-AB0F-BF46A9333C85}" type="presParOf" srcId="{57A23E7D-CE54-4C3C-961B-162AF8063092}" destId="{959B3B45-D521-4252-B834-51B707FABDAD}" srcOrd="1" destOrd="0" presId="urn:microsoft.com/office/officeart/2005/8/layout/hProcess11"/>
    <dgm:cxn modelId="{C558563E-49B3-4372-BE66-12A751F0715E}" type="presParOf" srcId="{57A23E7D-CE54-4C3C-961B-162AF8063092}" destId="{3F285109-9885-4D07-9E72-10A0804EBB59}" srcOrd="2" destOrd="0" presId="urn:microsoft.com/office/officeart/2005/8/layout/hProcess11"/>
    <dgm:cxn modelId="{9804D207-EDBF-4AB4-8507-4467FC7DFC77}" type="presParOf" srcId="{3F285109-9885-4D07-9E72-10A0804EBB59}" destId="{1EB6007E-0197-4EA6-95D7-E3844A2589DD}" srcOrd="0" destOrd="0" presId="urn:microsoft.com/office/officeart/2005/8/layout/hProcess11"/>
    <dgm:cxn modelId="{A458F4F8-25FD-4FD6-82F8-B1F15B0310AC}" type="presParOf" srcId="{3F285109-9885-4D07-9E72-10A0804EBB59}" destId="{F801EE37-D572-422B-999D-C3B9926F485B}" srcOrd="1" destOrd="0" presId="urn:microsoft.com/office/officeart/2005/8/layout/hProcess11"/>
    <dgm:cxn modelId="{2E9256EE-99D7-4253-83DC-BDF9E388A48B}" type="presParOf" srcId="{3F285109-9885-4D07-9E72-10A0804EBB59}" destId="{1BBE1122-97DA-4D25-8B0F-24B4619C7097}" srcOrd="2" destOrd="0" presId="urn:microsoft.com/office/officeart/2005/8/layout/hProcess11"/>
    <dgm:cxn modelId="{89C810F3-34EE-446F-8D88-E9CC340686E3}" type="presParOf" srcId="{57A23E7D-CE54-4C3C-961B-162AF8063092}" destId="{8BF47045-34CF-40DC-AB68-D9DD200FFBC0}" srcOrd="3" destOrd="0" presId="urn:microsoft.com/office/officeart/2005/8/layout/hProcess11"/>
    <dgm:cxn modelId="{CD758194-BD91-4334-82CD-FB07F526B689}" type="presParOf" srcId="{57A23E7D-CE54-4C3C-961B-162AF8063092}" destId="{7FFB405B-8E17-4FB2-913F-5EDAB22E8456}" srcOrd="4" destOrd="0" presId="urn:microsoft.com/office/officeart/2005/8/layout/hProcess11"/>
    <dgm:cxn modelId="{28F2FEF5-5BA5-4F84-A174-C95B74C0C7D4}" type="presParOf" srcId="{7FFB405B-8E17-4FB2-913F-5EDAB22E8456}" destId="{120C9D59-5464-492A-8EDF-E680497111C8}" srcOrd="0" destOrd="0" presId="urn:microsoft.com/office/officeart/2005/8/layout/hProcess11"/>
    <dgm:cxn modelId="{97C2A7AF-E101-432F-8188-EB2BCDDB75CE}" type="presParOf" srcId="{7FFB405B-8E17-4FB2-913F-5EDAB22E8456}" destId="{E7593671-887B-437B-BFB6-3C191A4AB09C}" srcOrd="1" destOrd="0" presId="urn:microsoft.com/office/officeart/2005/8/layout/hProcess11"/>
    <dgm:cxn modelId="{2A45CBC5-7C06-404B-976C-6EBF70043C1D}" type="presParOf" srcId="{7FFB405B-8E17-4FB2-913F-5EDAB22E8456}" destId="{8055BEF6-B32F-4EC5-ACD0-D904278F3E17}" srcOrd="2" destOrd="0" presId="urn:microsoft.com/office/officeart/2005/8/layout/hProcess1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DA1878-8025-404B-844A-8AD08CE5261E}">
      <dsp:nvSpPr>
        <dsp:cNvPr id="0" name=""/>
        <dsp:cNvSpPr/>
      </dsp:nvSpPr>
      <dsp:spPr>
        <a:xfrm>
          <a:off x="3052908" y="2607810"/>
          <a:ext cx="93597" cy="93597"/>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D120B1-8761-47E3-9A92-3D06789D0DA1}">
      <dsp:nvSpPr>
        <dsp:cNvPr id="0" name=""/>
        <dsp:cNvSpPr/>
      </dsp:nvSpPr>
      <dsp:spPr>
        <a:xfrm>
          <a:off x="2876691" y="2692658"/>
          <a:ext cx="93597" cy="93597"/>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265F74-2728-45EA-BB50-9D36B7BFF838}">
      <dsp:nvSpPr>
        <dsp:cNvPr id="0" name=""/>
        <dsp:cNvSpPr/>
      </dsp:nvSpPr>
      <dsp:spPr>
        <a:xfrm>
          <a:off x="2692385" y="2759679"/>
          <a:ext cx="93597" cy="93597"/>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FBC268-0123-42DC-9922-7492FABE9430}">
      <dsp:nvSpPr>
        <dsp:cNvPr id="0" name=""/>
        <dsp:cNvSpPr/>
      </dsp:nvSpPr>
      <dsp:spPr>
        <a:xfrm>
          <a:off x="3898751" y="1625616"/>
          <a:ext cx="93597" cy="93597"/>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07B50B3-4EF8-492A-89BC-E06FC8E2CBC5}">
      <dsp:nvSpPr>
        <dsp:cNvPr id="0" name=""/>
        <dsp:cNvSpPr/>
      </dsp:nvSpPr>
      <dsp:spPr>
        <a:xfrm>
          <a:off x="3828264" y="1798284"/>
          <a:ext cx="93597" cy="93597"/>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648CF64-F8A9-44DB-AD21-17A6A856D6E6}">
      <dsp:nvSpPr>
        <dsp:cNvPr id="0" name=""/>
        <dsp:cNvSpPr/>
      </dsp:nvSpPr>
      <dsp:spPr>
        <a:xfrm>
          <a:off x="3777999" y="325818"/>
          <a:ext cx="93597" cy="93597"/>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907790-A251-488A-AF9C-0269187163BA}">
      <dsp:nvSpPr>
        <dsp:cNvPr id="0" name=""/>
        <dsp:cNvSpPr/>
      </dsp:nvSpPr>
      <dsp:spPr>
        <a:xfrm>
          <a:off x="3907417" y="243281"/>
          <a:ext cx="93597" cy="93597"/>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EC94CCA-6848-44D5-B431-50BF5ABAC270}">
      <dsp:nvSpPr>
        <dsp:cNvPr id="0" name=""/>
        <dsp:cNvSpPr/>
      </dsp:nvSpPr>
      <dsp:spPr>
        <a:xfrm>
          <a:off x="4037413" y="160744"/>
          <a:ext cx="93597" cy="93597"/>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2A5ED5-7BA5-42B7-B235-BFFEA714685E}">
      <dsp:nvSpPr>
        <dsp:cNvPr id="0" name=""/>
        <dsp:cNvSpPr/>
      </dsp:nvSpPr>
      <dsp:spPr>
        <a:xfrm>
          <a:off x="4167410" y="243281"/>
          <a:ext cx="93597" cy="93597"/>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476B5B-F190-40D1-8160-5DF6E59FA2E3}">
      <dsp:nvSpPr>
        <dsp:cNvPr id="0" name=""/>
        <dsp:cNvSpPr/>
      </dsp:nvSpPr>
      <dsp:spPr>
        <a:xfrm>
          <a:off x="4297406" y="325818"/>
          <a:ext cx="93597" cy="93597"/>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11E79C-FA2E-45AC-A68A-D72EAEF0ED36}">
      <dsp:nvSpPr>
        <dsp:cNvPr id="0" name=""/>
        <dsp:cNvSpPr/>
      </dsp:nvSpPr>
      <dsp:spPr>
        <a:xfrm>
          <a:off x="4037413" y="334732"/>
          <a:ext cx="93597" cy="93597"/>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5D1150-7DD8-4F85-B6E9-E1DB1B024DE4}">
      <dsp:nvSpPr>
        <dsp:cNvPr id="0" name=""/>
        <dsp:cNvSpPr/>
      </dsp:nvSpPr>
      <dsp:spPr>
        <a:xfrm>
          <a:off x="4037413" y="509051"/>
          <a:ext cx="93597" cy="93597"/>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3CFF51-6255-436E-A5FE-58E930FFB388}">
      <dsp:nvSpPr>
        <dsp:cNvPr id="0" name=""/>
        <dsp:cNvSpPr/>
      </dsp:nvSpPr>
      <dsp:spPr>
        <a:xfrm>
          <a:off x="2236532" y="2973533"/>
          <a:ext cx="2016964" cy="54078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6924" tIns="91440" rIns="91440" bIns="91440" numCol="1" spcCol="1270" anchor="ctr" anchorCtr="0">
          <a:noAutofit/>
        </a:bodyPr>
        <a:lstStyle/>
        <a:p>
          <a:pPr lvl="0" algn="l" defTabSz="1066800">
            <a:lnSpc>
              <a:spcPct val="90000"/>
            </a:lnSpc>
            <a:spcBef>
              <a:spcPct val="0"/>
            </a:spcBef>
            <a:spcAft>
              <a:spcPct val="35000"/>
            </a:spcAft>
          </a:pPr>
          <a:r>
            <a:rPr lang="en-CA" sz="2400" b="1" kern="1200" dirty="0"/>
            <a:t>15.4%</a:t>
          </a:r>
        </a:p>
      </dsp:txBody>
      <dsp:txXfrm>
        <a:off x="2262931" y="2999932"/>
        <a:ext cx="1964166" cy="487986"/>
      </dsp:txXfrm>
    </dsp:sp>
    <dsp:sp modelId="{13E78ACD-5691-4AFE-91B6-49C5027E6B16}">
      <dsp:nvSpPr>
        <dsp:cNvPr id="0" name=""/>
        <dsp:cNvSpPr/>
      </dsp:nvSpPr>
      <dsp:spPr>
        <a:xfrm>
          <a:off x="4253496" y="2973533"/>
          <a:ext cx="2901517" cy="5407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22860" rIns="22860" bIns="22860" numCol="1" spcCol="1270" anchor="ctr" anchorCtr="0">
          <a:noAutofit/>
        </a:bodyPr>
        <a:lstStyle/>
        <a:p>
          <a:pPr lvl="0" algn="l" defTabSz="400050">
            <a:lnSpc>
              <a:spcPct val="90000"/>
            </a:lnSpc>
            <a:spcBef>
              <a:spcPct val="0"/>
            </a:spcBef>
            <a:spcAft>
              <a:spcPct val="35000"/>
            </a:spcAft>
            <a:buFontTx/>
            <a:buNone/>
          </a:pPr>
          <a:r>
            <a:rPr lang="en-CA" sz="900" b="0" kern="1200" dirty="0">
              <a:solidFill>
                <a:schemeClr val="tx1"/>
              </a:solidFill>
            </a:rPr>
            <a:t>Steady level of support at 14% to 18% from 1999 to 2014</a:t>
          </a:r>
        </a:p>
      </dsp:txBody>
      <dsp:txXfrm>
        <a:off x="4253496" y="2973533"/>
        <a:ext cx="2901517" cy="540784"/>
      </dsp:txXfrm>
    </dsp:sp>
    <dsp:sp modelId="{EC84C596-AB33-4740-9D4E-1E5C0216886A}">
      <dsp:nvSpPr>
        <dsp:cNvPr id="0" name=""/>
        <dsp:cNvSpPr/>
      </dsp:nvSpPr>
      <dsp:spPr>
        <a:xfrm>
          <a:off x="1677259" y="2428456"/>
          <a:ext cx="934817" cy="934982"/>
        </a:xfrm>
        <a:prstGeom prst="ellipse">
          <a:avLst/>
        </a:prstGeom>
        <a:solidFill>
          <a:schemeClr val="tx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0CD546B-075A-4750-AA62-99449A4FE7C2}">
      <dsp:nvSpPr>
        <dsp:cNvPr id="0" name=""/>
        <dsp:cNvSpPr/>
      </dsp:nvSpPr>
      <dsp:spPr>
        <a:xfrm>
          <a:off x="3533606" y="2271305"/>
          <a:ext cx="2016964" cy="54078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6924" tIns="91440" rIns="91440" bIns="91440" numCol="1" spcCol="1270" anchor="ctr" anchorCtr="0">
          <a:noAutofit/>
        </a:bodyPr>
        <a:lstStyle/>
        <a:p>
          <a:pPr lvl="0" algn="l" defTabSz="1066800">
            <a:lnSpc>
              <a:spcPct val="90000"/>
            </a:lnSpc>
            <a:spcBef>
              <a:spcPct val="0"/>
            </a:spcBef>
            <a:spcAft>
              <a:spcPct val="35000"/>
            </a:spcAft>
          </a:pPr>
          <a:r>
            <a:rPr lang="en-CA" sz="2400" b="1" kern="1200" dirty="0"/>
            <a:t>24.2%</a:t>
          </a:r>
        </a:p>
      </dsp:txBody>
      <dsp:txXfrm>
        <a:off x="3560005" y="2297704"/>
        <a:ext cx="1964166" cy="487986"/>
      </dsp:txXfrm>
    </dsp:sp>
    <dsp:sp modelId="{85FE1CF9-D9F1-4DA5-98AA-3EADD138D373}">
      <dsp:nvSpPr>
        <dsp:cNvPr id="0" name=""/>
        <dsp:cNvSpPr/>
      </dsp:nvSpPr>
      <dsp:spPr>
        <a:xfrm>
          <a:off x="5550570" y="2271305"/>
          <a:ext cx="1604443" cy="5407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22860" rIns="22860" bIns="22860" numCol="1" spcCol="1270" anchor="ctr" anchorCtr="0">
          <a:noAutofit/>
        </a:bodyPr>
        <a:lstStyle/>
        <a:p>
          <a:pPr marL="0" lvl="0" indent="0" algn="l" defTabSz="400050">
            <a:lnSpc>
              <a:spcPct val="90000"/>
            </a:lnSpc>
            <a:spcBef>
              <a:spcPct val="0"/>
            </a:spcBef>
            <a:spcAft>
              <a:spcPct val="35000"/>
            </a:spcAft>
            <a:buFont typeface="Arial" panose="020B0604020202020204" pitchFamily="34" charset="0"/>
            <a:buNone/>
          </a:pPr>
          <a:r>
            <a:rPr lang="en-CA" sz="900" kern="1200" dirty="0"/>
            <a:t>Program changes to IG and Budget 2016 ($16M for Insight) led to an increase by 2017</a:t>
          </a:r>
        </a:p>
      </dsp:txBody>
      <dsp:txXfrm>
        <a:off x="5550570" y="2271305"/>
        <a:ext cx="1604443" cy="540784"/>
      </dsp:txXfrm>
    </dsp:sp>
    <dsp:sp modelId="{72C1A031-378E-45C3-B7D6-4922A26CC640}">
      <dsp:nvSpPr>
        <dsp:cNvPr id="0" name=""/>
        <dsp:cNvSpPr/>
      </dsp:nvSpPr>
      <dsp:spPr>
        <a:xfrm>
          <a:off x="2974333" y="1726229"/>
          <a:ext cx="934817" cy="934982"/>
        </a:xfrm>
        <a:prstGeom prst="ellipse">
          <a:avLst/>
        </a:prstGeom>
        <a:solidFill>
          <a:schemeClr val="tx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BCACC0F-1EFC-45F3-8D87-D9CC9628096B}">
      <dsp:nvSpPr>
        <dsp:cNvPr id="0" name=""/>
        <dsp:cNvSpPr/>
      </dsp:nvSpPr>
      <dsp:spPr>
        <a:xfrm>
          <a:off x="4129278" y="1206244"/>
          <a:ext cx="2016964" cy="54078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6924" tIns="91440" rIns="91440" bIns="91440" numCol="1" spcCol="1270" anchor="ctr" anchorCtr="0">
          <a:noAutofit/>
        </a:bodyPr>
        <a:lstStyle/>
        <a:p>
          <a:pPr lvl="0" algn="l" defTabSz="1066800">
            <a:lnSpc>
              <a:spcPct val="90000"/>
            </a:lnSpc>
            <a:spcBef>
              <a:spcPct val="0"/>
            </a:spcBef>
            <a:spcAft>
              <a:spcPct val="35000"/>
            </a:spcAft>
          </a:pPr>
          <a:r>
            <a:rPr lang="en-CA" sz="2400" b="1" kern="1200" dirty="0"/>
            <a:t>28.4%</a:t>
          </a:r>
        </a:p>
      </dsp:txBody>
      <dsp:txXfrm>
        <a:off x="4155677" y="1232643"/>
        <a:ext cx="1964166" cy="487986"/>
      </dsp:txXfrm>
    </dsp:sp>
    <dsp:sp modelId="{F2103CA3-C008-4361-B157-8F9DA03DAEC7}">
      <dsp:nvSpPr>
        <dsp:cNvPr id="0" name=""/>
        <dsp:cNvSpPr/>
      </dsp:nvSpPr>
      <dsp:spPr>
        <a:xfrm>
          <a:off x="6146242" y="1206244"/>
          <a:ext cx="1008771" cy="5407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22860" rIns="22860" bIns="22860" numCol="1" spcCol="1270" anchor="ctr" anchorCtr="0">
          <a:noAutofit/>
        </a:bodyPr>
        <a:lstStyle/>
        <a:p>
          <a:pPr lvl="0" algn="l" defTabSz="400050">
            <a:lnSpc>
              <a:spcPct val="90000"/>
            </a:lnSpc>
            <a:spcBef>
              <a:spcPct val="0"/>
            </a:spcBef>
            <a:spcAft>
              <a:spcPct val="35000"/>
            </a:spcAft>
            <a:buFont typeface="Arial" panose="020B0604020202020204" pitchFamily="34" charset="0"/>
            <a:buNone/>
          </a:pPr>
          <a:r>
            <a:rPr lang="en-CA" sz="900" b="0" kern="1200" dirty="0">
              <a:solidFill>
                <a:schemeClr val="tx1"/>
              </a:solidFill>
            </a:rPr>
            <a:t>After Year 2 of Budget 2018 Implementation</a:t>
          </a:r>
        </a:p>
      </dsp:txBody>
      <dsp:txXfrm>
        <a:off x="6146242" y="1206244"/>
        <a:ext cx="1008771" cy="540784"/>
      </dsp:txXfrm>
    </dsp:sp>
    <dsp:sp modelId="{D5041F1B-2CE5-4557-B062-CD4FF810188B}">
      <dsp:nvSpPr>
        <dsp:cNvPr id="0" name=""/>
        <dsp:cNvSpPr/>
      </dsp:nvSpPr>
      <dsp:spPr>
        <a:xfrm>
          <a:off x="3570005" y="661167"/>
          <a:ext cx="934817" cy="934982"/>
        </a:xfrm>
        <a:prstGeom prst="ellipse">
          <a:avLst/>
        </a:prstGeom>
        <a:solidFill>
          <a:schemeClr val="tx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5B8B51-A6DA-42A2-B810-73746446453C}">
      <dsp:nvSpPr>
        <dsp:cNvPr id="0" name=""/>
        <dsp:cNvSpPr/>
      </dsp:nvSpPr>
      <dsp:spPr>
        <a:xfrm>
          <a:off x="0" y="423327"/>
          <a:ext cx="2304256" cy="638147"/>
        </a:xfrm>
        <a:prstGeom prst="notchedRightArrow">
          <a:avLst/>
        </a:prstGeom>
        <a:solidFill>
          <a:schemeClr val="accent4">
            <a:alpha val="48000"/>
          </a:schemeClr>
        </a:solidFill>
        <a:ln>
          <a:noFill/>
        </a:ln>
        <a:effectLst/>
      </dsp:spPr>
      <dsp:style>
        <a:lnRef idx="0">
          <a:scrgbClr r="0" g="0" b="0"/>
        </a:lnRef>
        <a:fillRef idx="1">
          <a:scrgbClr r="0" g="0" b="0"/>
        </a:fillRef>
        <a:effectRef idx="0">
          <a:scrgbClr r="0" g="0" b="0"/>
        </a:effectRef>
        <a:fontRef idx="minor"/>
      </dsp:style>
    </dsp:sp>
    <dsp:sp modelId="{65BB1BD9-BF90-4454-A80B-A85A1C0A9DE0}">
      <dsp:nvSpPr>
        <dsp:cNvPr id="0" name=""/>
        <dsp:cNvSpPr/>
      </dsp:nvSpPr>
      <dsp:spPr>
        <a:xfrm>
          <a:off x="278079" y="91622"/>
          <a:ext cx="1671258" cy="5188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lvl="0" algn="ctr" defTabSz="533400">
            <a:lnSpc>
              <a:spcPct val="90000"/>
            </a:lnSpc>
            <a:spcBef>
              <a:spcPct val="0"/>
            </a:spcBef>
            <a:spcAft>
              <a:spcPct val="35000"/>
            </a:spcAft>
          </a:pPr>
          <a:r>
            <a:rPr lang="en-CA" sz="1200" kern="1200" dirty="0"/>
            <a:t>CONNECTION GRANTS ($7-50K)</a:t>
          </a:r>
        </a:p>
      </dsp:txBody>
      <dsp:txXfrm>
        <a:off x="278079" y="91622"/>
        <a:ext cx="1671258" cy="518826"/>
      </dsp:txXfrm>
    </dsp:sp>
    <dsp:sp modelId="{A436C4E3-69B8-4F3E-9DEC-1EA9EEFBAC79}">
      <dsp:nvSpPr>
        <dsp:cNvPr id="0" name=""/>
        <dsp:cNvSpPr/>
      </dsp:nvSpPr>
      <dsp:spPr>
        <a:xfrm>
          <a:off x="957146" y="688085"/>
          <a:ext cx="159536" cy="15953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5B8B51-A6DA-42A2-B810-73746446453C}">
      <dsp:nvSpPr>
        <dsp:cNvPr id="0" name=""/>
        <dsp:cNvSpPr/>
      </dsp:nvSpPr>
      <dsp:spPr>
        <a:xfrm>
          <a:off x="0" y="495046"/>
          <a:ext cx="6096000" cy="746259"/>
        </a:xfrm>
        <a:prstGeom prst="notchedRightArrow">
          <a:avLst/>
        </a:prstGeom>
        <a:solidFill>
          <a:schemeClr val="tx2">
            <a:lumMod val="20000"/>
            <a:lumOff val="80000"/>
            <a:alpha val="48000"/>
          </a:schemeClr>
        </a:solidFill>
        <a:ln>
          <a:noFill/>
        </a:ln>
        <a:effectLst/>
      </dsp:spPr>
      <dsp:style>
        <a:lnRef idx="0">
          <a:scrgbClr r="0" g="0" b="0"/>
        </a:lnRef>
        <a:fillRef idx="1">
          <a:scrgbClr r="0" g="0" b="0"/>
        </a:fillRef>
        <a:effectRef idx="0">
          <a:scrgbClr r="0" g="0" b="0"/>
        </a:effectRef>
        <a:fontRef idx="minor"/>
      </dsp:style>
    </dsp:sp>
    <dsp:sp modelId="{65BB1BD9-BF90-4454-A80B-A85A1C0A9DE0}">
      <dsp:nvSpPr>
        <dsp:cNvPr id="0" name=""/>
        <dsp:cNvSpPr/>
      </dsp:nvSpPr>
      <dsp:spPr>
        <a:xfrm>
          <a:off x="2043" y="0"/>
          <a:ext cx="2012761" cy="7462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lvl="0" algn="ctr" defTabSz="533400">
            <a:lnSpc>
              <a:spcPct val="90000"/>
            </a:lnSpc>
            <a:spcBef>
              <a:spcPct val="0"/>
            </a:spcBef>
            <a:spcAft>
              <a:spcPct val="35000"/>
            </a:spcAft>
          </a:pPr>
          <a:r>
            <a:rPr lang="en-CA" sz="1200" kern="1200" dirty="0"/>
            <a:t>INSIGHT DEVELOPMENT </a:t>
          </a:r>
        </a:p>
        <a:p>
          <a:pPr lvl="0" algn="ctr" defTabSz="533400">
            <a:lnSpc>
              <a:spcPct val="90000"/>
            </a:lnSpc>
            <a:spcBef>
              <a:spcPct val="0"/>
            </a:spcBef>
            <a:spcAft>
              <a:spcPct val="35000"/>
            </a:spcAft>
          </a:pPr>
          <a:r>
            <a:rPr lang="en-CA" sz="1200" kern="1200" dirty="0"/>
            <a:t>($7-75K)</a:t>
          </a:r>
        </a:p>
      </dsp:txBody>
      <dsp:txXfrm>
        <a:off x="2043" y="0"/>
        <a:ext cx="2012761" cy="746259"/>
      </dsp:txXfrm>
    </dsp:sp>
    <dsp:sp modelId="{A436C4E3-69B8-4F3E-9DEC-1EA9EEFBAC79}">
      <dsp:nvSpPr>
        <dsp:cNvPr id="0" name=""/>
        <dsp:cNvSpPr/>
      </dsp:nvSpPr>
      <dsp:spPr>
        <a:xfrm>
          <a:off x="915141" y="839542"/>
          <a:ext cx="186564" cy="18656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B6007E-0197-4EA6-95D7-E3844A2589DD}">
      <dsp:nvSpPr>
        <dsp:cNvPr id="0" name=""/>
        <dsp:cNvSpPr/>
      </dsp:nvSpPr>
      <dsp:spPr>
        <a:xfrm>
          <a:off x="1771033" y="281082"/>
          <a:ext cx="1627928" cy="5149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lvl="0" algn="ctr" defTabSz="533400">
            <a:lnSpc>
              <a:spcPct val="90000"/>
            </a:lnSpc>
            <a:spcBef>
              <a:spcPct val="0"/>
            </a:spcBef>
            <a:spcAft>
              <a:spcPct val="35000"/>
            </a:spcAft>
          </a:pPr>
          <a:r>
            <a:rPr lang="en-CA" sz="1200" kern="1200" dirty="0"/>
            <a:t>INSIGHT GRANTS (A) ($7-100K)</a:t>
          </a:r>
        </a:p>
      </dsp:txBody>
      <dsp:txXfrm>
        <a:off x="1771033" y="281082"/>
        <a:ext cx="1627928" cy="514934"/>
      </dsp:txXfrm>
    </dsp:sp>
    <dsp:sp modelId="{F801EE37-D572-422B-999D-C3B9926F485B}">
      <dsp:nvSpPr>
        <dsp:cNvPr id="0" name=""/>
        <dsp:cNvSpPr/>
      </dsp:nvSpPr>
      <dsp:spPr>
        <a:xfrm>
          <a:off x="2558459" y="849077"/>
          <a:ext cx="186564" cy="18656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20C9D59-5464-492A-8EDF-E680497111C8}">
      <dsp:nvSpPr>
        <dsp:cNvPr id="0" name=""/>
        <dsp:cNvSpPr/>
      </dsp:nvSpPr>
      <dsp:spPr>
        <a:xfrm>
          <a:off x="3384378" y="0"/>
          <a:ext cx="1718661" cy="7462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lvl="0" algn="ctr" defTabSz="533400">
            <a:lnSpc>
              <a:spcPct val="90000"/>
            </a:lnSpc>
            <a:spcBef>
              <a:spcPct val="0"/>
            </a:spcBef>
            <a:spcAft>
              <a:spcPct val="35000"/>
            </a:spcAft>
          </a:pPr>
          <a:r>
            <a:rPr lang="en-CA" sz="1200" kern="1200" dirty="0"/>
            <a:t>INSIGHT GRANTS (B) ($100-400K)</a:t>
          </a:r>
        </a:p>
      </dsp:txBody>
      <dsp:txXfrm>
        <a:off x="3384378" y="0"/>
        <a:ext cx="1718661" cy="746259"/>
      </dsp:txXfrm>
    </dsp:sp>
    <dsp:sp modelId="{E7593671-887B-437B-BFB6-3C191A4AB09C}">
      <dsp:nvSpPr>
        <dsp:cNvPr id="0" name=""/>
        <dsp:cNvSpPr/>
      </dsp:nvSpPr>
      <dsp:spPr>
        <a:xfrm>
          <a:off x="4288292" y="849077"/>
          <a:ext cx="186564" cy="18656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DE3CF8-3FCC-4E6C-9CA5-ED69CFD62BB5}">
      <dsp:nvSpPr>
        <dsp:cNvPr id="0" name=""/>
        <dsp:cNvSpPr/>
      </dsp:nvSpPr>
      <dsp:spPr>
        <a:xfrm>
          <a:off x="1180201" y="0"/>
          <a:ext cx="1317196" cy="552402"/>
        </a:xfrm>
        <a:prstGeom prst="rightArrow">
          <a:avLst>
            <a:gd name="adj1" fmla="val 70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6985" rIns="13970" bIns="6985" numCol="1" spcCol="1270" anchor="ctr" anchorCtr="0">
          <a:noAutofit/>
        </a:bodyPr>
        <a:lstStyle/>
        <a:p>
          <a:pPr marL="57150" lvl="1" indent="-57150" algn="l" defTabSz="488950">
            <a:lnSpc>
              <a:spcPct val="90000"/>
            </a:lnSpc>
            <a:spcBef>
              <a:spcPct val="0"/>
            </a:spcBef>
            <a:spcAft>
              <a:spcPct val="15000"/>
            </a:spcAft>
            <a:buChar char="••"/>
          </a:pPr>
          <a:r>
            <a:rPr lang="en-CA" sz="1100" kern="1200" dirty="0"/>
            <a:t>Short-term</a:t>
          </a:r>
        </a:p>
        <a:p>
          <a:pPr marL="57150" lvl="1" indent="-57150" algn="l" defTabSz="488950">
            <a:lnSpc>
              <a:spcPct val="90000"/>
            </a:lnSpc>
            <a:spcBef>
              <a:spcPct val="0"/>
            </a:spcBef>
            <a:spcAft>
              <a:spcPct val="15000"/>
            </a:spcAft>
            <a:buChar char="••"/>
          </a:pPr>
          <a:r>
            <a:rPr lang="en-CA" sz="1100" kern="1200" dirty="0"/>
            <a:t>≤ 1 Year</a:t>
          </a:r>
        </a:p>
      </dsp:txBody>
      <dsp:txXfrm>
        <a:off x="1509500" y="82860"/>
        <a:ext cx="794556" cy="386682"/>
      </dsp:txXfrm>
    </dsp:sp>
    <dsp:sp modelId="{C164ACE6-5DA6-4AF9-AA40-9E2BBBB0804E}">
      <dsp:nvSpPr>
        <dsp:cNvPr id="0" name=""/>
        <dsp:cNvSpPr/>
      </dsp:nvSpPr>
      <dsp:spPr>
        <a:xfrm>
          <a:off x="727035" y="0"/>
          <a:ext cx="570697" cy="53219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CA" sz="1200" kern="1200" dirty="0"/>
            <a:t>Small Scale</a:t>
          </a:r>
        </a:p>
      </dsp:txBody>
      <dsp:txXfrm>
        <a:off x="810612" y="77939"/>
        <a:ext cx="403543" cy="376321"/>
      </dsp:txXfrm>
    </dsp:sp>
    <dsp:sp modelId="{6157DC32-8311-4514-A258-3B763DA98442}">
      <dsp:nvSpPr>
        <dsp:cNvPr id="0" name=""/>
        <dsp:cNvSpPr/>
      </dsp:nvSpPr>
      <dsp:spPr>
        <a:xfrm>
          <a:off x="3566713" y="0"/>
          <a:ext cx="1649115" cy="552402"/>
        </a:xfrm>
        <a:prstGeom prst="rightArrow">
          <a:avLst>
            <a:gd name="adj1" fmla="val 70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6985" rIns="13970" bIns="6985" numCol="1" spcCol="1270" anchor="ctr" anchorCtr="0">
          <a:noAutofit/>
        </a:bodyPr>
        <a:lstStyle/>
        <a:p>
          <a:pPr marL="57150" lvl="1" indent="-57150" algn="l" defTabSz="488950">
            <a:lnSpc>
              <a:spcPct val="90000"/>
            </a:lnSpc>
            <a:spcBef>
              <a:spcPct val="0"/>
            </a:spcBef>
            <a:spcAft>
              <a:spcPct val="15000"/>
            </a:spcAft>
            <a:buChar char="••"/>
          </a:pPr>
          <a:r>
            <a:rPr lang="en-CA" sz="1100" kern="1200" dirty="0"/>
            <a:t>Medium-term</a:t>
          </a:r>
        </a:p>
        <a:p>
          <a:pPr marL="57150" lvl="1" indent="-57150" algn="l" defTabSz="488950">
            <a:lnSpc>
              <a:spcPct val="90000"/>
            </a:lnSpc>
            <a:spcBef>
              <a:spcPct val="0"/>
            </a:spcBef>
            <a:spcAft>
              <a:spcPct val="15000"/>
            </a:spcAft>
            <a:buChar char="••"/>
          </a:pPr>
          <a:r>
            <a:rPr lang="en-CA" sz="1100" kern="1200" dirty="0"/>
            <a:t>2 – 3 Years</a:t>
          </a:r>
        </a:p>
      </dsp:txBody>
      <dsp:txXfrm>
        <a:off x="3978992" y="82860"/>
        <a:ext cx="1043495" cy="386682"/>
      </dsp:txXfrm>
    </dsp:sp>
    <dsp:sp modelId="{04693C63-F465-4421-9B08-96FB35603A43}">
      <dsp:nvSpPr>
        <dsp:cNvPr id="0" name=""/>
        <dsp:cNvSpPr/>
      </dsp:nvSpPr>
      <dsp:spPr>
        <a:xfrm>
          <a:off x="3355560" y="0"/>
          <a:ext cx="607163" cy="55240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CA" sz="1200" kern="1200" dirty="0"/>
            <a:t>Med- Scale</a:t>
          </a:r>
        </a:p>
      </dsp:txBody>
      <dsp:txXfrm>
        <a:off x="3444477" y="80897"/>
        <a:ext cx="429329" cy="390608"/>
      </dsp:txXfrm>
    </dsp:sp>
    <dsp:sp modelId="{B9D383A9-B8ED-40F1-97F8-05B9BB64126A}">
      <dsp:nvSpPr>
        <dsp:cNvPr id="0" name=""/>
        <dsp:cNvSpPr/>
      </dsp:nvSpPr>
      <dsp:spPr>
        <a:xfrm>
          <a:off x="6732468" y="0"/>
          <a:ext cx="1459922" cy="552402"/>
        </a:xfrm>
        <a:prstGeom prst="rightArrow">
          <a:avLst>
            <a:gd name="adj1" fmla="val 70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6985" rIns="13970" bIns="6985" numCol="1" spcCol="1270" anchor="ctr" anchorCtr="0">
          <a:noAutofit/>
        </a:bodyPr>
        <a:lstStyle/>
        <a:p>
          <a:pPr marL="57150" lvl="1" indent="-57150" algn="l" defTabSz="488950">
            <a:lnSpc>
              <a:spcPct val="90000"/>
            </a:lnSpc>
            <a:spcBef>
              <a:spcPct val="0"/>
            </a:spcBef>
            <a:spcAft>
              <a:spcPct val="15000"/>
            </a:spcAft>
            <a:buChar char="••"/>
          </a:pPr>
          <a:r>
            <a:rPr lang="en-CA" sz="1100" kern="1200" dirty="0"/>
            <a:t>Longer-term</a:t>
          </a:r>
        </a:p>
        <a:p>
          <a:pPr marL="57150" lvl="1" indent="-57150" algn="l" defTabSz="488950">
            <a:lnSpc>
              <a:spcPct val="90000"/>
            </a:lnSpc>
            <a:spcBef>
              <a:spcPct val="0"/>
            </a:spcBef>
            <a:spcAft>
              <a:spcPct val="15000"/>
            </a:spcAft>
            <a:buChar char="••"/>
          </a:pPr>
          <a:r>
            <a:rPr lang="en-CA" sz="1100" kern="1200" dirty="0"/>
            <a:t> 4+ Years</a:t>
          </a:r>
        </a:p>
      </dsp:txBody>
      <dsp:txXfrm>
        <a:off x="7097449" y="82860"/>
        <a:ext cx="901600" cy="386682"/>
      </dsp:txXfrm>
    </dsp:sp>
    <dsp:sp modelId="{92A3BEBF-1BC8-4DB0-AB25-7A8CDF3F48A2}">
      <dsp:nvSpPr>
        <dsp:cNvPr id="0" name=""/>
        <dsp:cNvSpPr/>
      </dsp:nvSpPr>
      <dsp:spPr>
        <a:xfrm>
          <a:off x="6208166" y="0"/>
          <a:ext cx="562055" cy="55240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CA" sz="1200" kern="1200" dirty="0"/>
            <a:t>Large Scale</a:t>
          </a:r>
        </a:p>
      </dsp:txBody>
      <dsp:txXfrm>
        <a:off x="6290477" y="80897"/>
        <a:ext cx="397433" cy="39060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5B8B51-A6DA-42A2-B810-73746446453C}">
      <dsp:nvSpPr>
        <dsp:cNvPr id="0" name=""/>
        <dsp:cNvSpPr/>
      </dsp:nvSpPr>
      <dsp:spPr>
        <a:xfrm>
          <a:off x="0" y="909691"/>
          <a:ext cx="6096000" cy="760220"/>
        </a:xfrm>
        <a:prstGeom prst="notchedRightArrow">
          <a:avLst/>
        </a:prstGeom>
        <a:solidFill>
          <a:schemeClr val="tx2">
            <a:lumMod val="75000"/>
          </a:schemeClr>
        </a:solidFill>
        <a:ln>
          <a:noFill/>
        </a:ln>
        <a:effectLst/>
      </dsp:spPr>
      <dsp:style>
        <a:lnRef idx="0">
          <a:scrgbClr r="0" g="0" b="0"/>
        </a:lnRef>
        <a:fillRef idx="1">
          <a:scrgbClr r="0" g="0" b="0"/>
        </a:fillRef>
        <a:effectRef idx="0">
          <a:scrgbClr r="0" g="0" b="0"/>
        </a:effectRef>
        <a:fontRef idx="minor"/>
      </dsp:style>
    </dsp:sp>
    <dsp:sp modelId="{65BB1BD9-BF90-4454-A80B-A85A1C0A9DE0}">
      <dsp:nvSpPr>
        <dsp:cNvPr id="0" name=""/>
        <dsp:cNvSpPr/>
      </dsp:nvSpPr>
      <dsp:spPr>
        <a:xfrm>
          <a:off x="833" y="0"/>
          <a:ext cx="1926806" cy="1043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b" anchorCtr="0">
          <a:noAutofit/>
        </a:bodyPr>
        <a:lstStyle/>
        <a:p>
          <a:pPr lvl="0" algn="ctr" defTabSz="577850">
            <a:lnSpc>
              <a:spcPct val="90000"/>
            </a:lnSpc>
            <a:spcBef>
              <a:spcPct val="0"/>
            </a:spcBef>
            <a:spcAft>
              <a:spcPct val="35000"/>
            </a:spcAft>
          </a:pPr>
          <a:r>
            <a:rPr lang="en-CA" sz="1300" kern="1200" dirty="0"/>
            <a:t>PARTNERSHIP ENGAGE GRANTS ($7-25K)</a:t>
          </a:r>
        </a:p>
      </dsp:txBody>
      <dsp:txXfrm>
        <a:off x="833" y="0"/>
        <a:ext cx="1926806" cy="1043942"/>
      </dsp:txXfrm>
    </dsp:sp>
    <dsp:sp modelId="{A436C4E3-69B8-4F3E-9DEC-1EA9EEFBAC79}">
      <dsp:nvSpPr>
        <dsp:cNvPr id="0" name=""/>
        <dsp:cNvSpPr/>
      </dsp:nvSpPr>
      <dsp:spPr>
        <a:xfrm>
          <a:off x="876457" y="1223129"/>
          <a:ext cx="175559" cy="16359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B6007E-0197-4EA6-95D7-E3844A2589DD}">
      <dsp:nvSpPr>
        <dsp:cNvPr id="0" name=""/>
        <dsp:cNvSpPr/>
      </dsp:nvSpPr>
      <dsp:spPr>
        <a:xfrm>
          <a:off x="2101310" y="293327"/>
          <a:ext cx="1285875" cy="1043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t" anchorCtr="0">
          <a:noAutofit/>
        </a:bodyPr>
        <a:lstStyle/>
        <a:p>
          <a:pPr lvl="0" algn="ctr" defTabSz="577850">
            <a:lnSpc>
              <a:spcPct val="90000"/>
            </a:lnSpc>
            <a:spcBef>
              <a:spcPct val="0"/>
            </a:spcBef>
            <a:spcAft>
              <a:spcPct val="35000"/>
            </a:spcAft>
          </a:pPr>
          <a:r>
            <a:rPr lang="en-CA" sz="1300" kern="1200" dirty="0"/>
            <a:t>PARTNERSHIP DEVELOPMENT ($75-200K)</a:t>
          </a:r>
        </a:p>
      </dsp:txBody>
      <dsp:txXfrm>
        <a:off x="2101310" y="293327"/>
        <a:ext cx="1285875" cy="1043942"/>
      </dsp:txXfrm>
    </dsp:sp>
    <dsp:sp modelId="{F801EE37-D572-422B-999D-C3B9926F485B}">
      <dsp:nvSpPr>
        <dsp:cNvPr id="0" name=""/>
        <dsp:cNvSpPr/>
      </dsp:nvSpPr>
      <dsp:spPr>
        <a:xfrm>
          <a:off x="2683182" y="1224774"/>
          <a:ext cx="102384" cy="15075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20C9D59-5464-492A-8EDF-E680497111C8}">
      <dsp:nvSpPr>
        <dsp:cNvPr id="0" name=""/>
        <dsp:cNvSpPr/>
      </dsp:nvSpPr>
      <dsp:spPr>
        <a:xfrm>
          <a:off x="3342102" y="0"/>
          <a:ext cx="2143463" cy="1043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b" anchorCtr="0">
          <a:noAutofit/>
        </a:bodyPr>
        <a:lstStyle/>
        <a:p>
          <a:pPr lvl="0" algn="ctr" defTabSz="577850">
            <a:lnSpc>
              <a:spcPct val="90000"/>
            </a:lnSpc>
            <a:spcBef>
              <a:spcPct val="0"/>
            </a:spcBef>
            <a:spcAft>
              <a:spcPct val="35000"/>
            </a:spcAft>
          </a:pPr>
          <a:r>
            <a:rPr lang="en-CA" sz="1300" kern="1200" dirty="0"/>
            <a:t>PARTNERSHIP GRANTS ($500K-$2.5M)</a:t>
          </a:r>
        </a:p>
      </dsp:txBody>
      <dsp:txXfrm>
        <a:off x="3342102" y="0"/>
        <a:ext cx="2143463" cy="1043942"/>
      </dsp:txXfrm>
    </dsp:sp>
    <dsp:sp modelId="{E7593671-887B-437B-BFB6-3C191A4AB09C}">
      <dsp:nvSpPr>
        <dsp:cNvPr id="0" name=""/>
        <dsp:cNvSpPr/>
      </dsp:nvSpPr>
      <dsp:spPr>
        <a:xfrm flipV="1">
          <a:off x="4375228" y="1291594"/>
          <a:ext cx="96264" cy="4571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0.42698</cdr:x>
      <cdr:y>0.16034</cdr:y>
    </cdr:from>
    <cdr:to>
      <cdr:x>0.57263</cdr:x>
      <cdr:y>0.22521</cdr:y>
    </cdr:to>
    <cdr:sp macro="" textlink="">
      <cdr:nvSpPr>
        <cdr:cNvPr id="2" name="TextBox 1"/>
        <cdr:cNvSpPr txBox="1"/>
      </cdr:nvSpPr>
      <cdr:spPr>
        <a:xfrm xmlns:a="http://schemas.openxmlformats.org/drawingml/2006/main" flipV="1">
          <a:off x="3536949" y="718819"/>
          <a:ext cx="1206500" cy="29083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0.23654</cdr:x>
      <cdr:y>0.10026</cdr:y>
    </cdr:from>
    <cdr:to>
      <cdr:x>0.36643</cdr:x>
      <cdr:y>0.21548</cdr:y>
    </cdr:to>
    <cdr:sp macro="" textlink="">
      <cdr:nvSpPr>
        <cdr:cNvPr id="3" name="TextBox 2"/>
        <cdr:cNvSpPr txBox="1"/>
      </cdr:nvSpPr>
      <cdr:spPr>
        <a:xfrm xmlns:a="http://schemas.openxmlformats.org/drawingml/2006/main">
          <a:off x="1909127" y="390223"/>
          <a:ext cx="1048356" cy="44846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0.48558</cdr:x>
      <cdr:y>0.07398</cdr:y>
    </cdr:from>
    <cdr:to>
      <cdr:x>0.64545</cdr:x>
      <cdr:y>0.11373</cdr:y>
    </cdr:to>
    <cdr:sp macro="" textlink="">
      <cdr:nvSpPr>
        <cdr:cNvPr id="5" name="Arrow: Left-Right 4">
          <a:extLst xmlns:a="http://schemas.openxmlformats.org/drawingml/2006/main">
            <a:ext uri="{FF2B5EF4-FFF2-40B4-BE49-F238E27FC236}">
              <a16:creationId xmlns:lc="http://schemas.openxmlformats.org/drawingml/2006/lockedCanvas" xmlns:a16="http://schemas.microsoft.com/office/drawing/2014/main" xmlns="" id="{13D5C846-59A7-4B38-924C-FCD7D6D23BE9}"/>
            </a:ext>
          </a:extLst>
        </cdr:cNvPr>
        <cdr:cNvSpPr/>
      </cdr:nvSpPr>
      <cdr:spPr>
        <a:xfrm xmlns:a="http://schemas.openxmlformats.org/drawingml/2006/main">
          <a:off x="3919221" y="287968"/>
          <a:ext cx="1290320" cy="154718"/>
        </a:xfrm>
        <a:prstGeom xmlns:a="http://schemas.openxmlformats.org/drawingml/2006/main" prst="leftRightArrow">
          <a:avLst/>
        </a:prstGeom>
        <a:solidFill xmlns:a="http://schemas.openxmlformats.org/drawingml/2006/main">
          <a:schemeClr val="tx2">
            <a:lumMod val="75000"/>
          </a:schemeClr>
        </a:solidFill>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0.31077</cdr:x>
      <cdr:y>0.12093</cdr:y>
    </cdr:from>
    <cdr:to>
      <cdr:x>0.47095</cdr:x>
      <cdr:y>0.24881</cdr:y>
    </cdr:to>
    <cdr:sp macro="" textlink="">
      <cdr:nvSpPr>
        <cdr:cNvPr id="6" name="TextBox 1"/>
        <cdr:cNvSpPr txBox="1"/>
      </cdr:nvSpPr>
      <cdr:spPr>
        <a:xfrm xmlns:a="http://schemas.openxmlformats.org/drawingml/2006/main">
          <a:off x="2508240" y="470673"/>
          <a:ext cx="1292871" cy="497764"/>
        </a:xfrm>
        <a:prstGeom xmlns:a="http://schemas.openxmlformats.org/drawingml/2006/main" prst="rect">
          <a:avLst/>
        </a:prstGeom>
        <a:solidFill xmlns:a="http://schemas.openxmlformats.org/drawingml/2006/main">
          <a:schemeClr val="tx2"/>
        </a:solidFill>
        <a:ln xmlns:a="http://schemas.openxmlformats.org/drawingml/2006/main">
          <a:solidFill>
            <a:schemeClr val="tx2"/>
          </a:solidFill>
        </a:ln>
      </cdr:spPr>
      <cdr:txBody>
        <a:bodyPr xmlns:a="http://schemas.openxmlformats.org/drawingml/2006/main" wrap="square" rtlCol="0">
          <a:norm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CA" sz="600" b="1" dirty="0">
              <a:solidFill>
                <a:schemeClr val="bg1"/>
              </a:solidFill>
            </a:rPr>
            <a:t>2009-10 to </a:t>
          </a:r>
          <a:r>
            <a:rPr lang="en-CA" sz="600" b="1" dirty="0" smtClean="0">
              <a:solidFill>
                <a:schemeClr val="bg1"/>
              </a:solidFill>
            </a:rPr>
            <a:t>2014-15: </a:t>
          </a:r>
          <a:r>
            <a:rPr lang="en-US" sz="600" dirty="0" smtClean="0">
              <a:solidFill>
                <a:schemeClr val="bg1"/>
              </a:solidFill>
            </a:rPr>
            <a:t>SSHRC Program Architecture Renewal and new Peer  Review Criteria result in higher success  for small and medium institutions   </a:t>
          </a:r>
          <a:endParaRPr lang="en-US" sz="600" dirty="0">
            <a:solidFill>
              <a:schemeClr val="bg1"/>
            </a:solidFill>
          </a:endParaRPr>
        </a:p>
      </cdr:txBody>
    </cdr:sp>
  </cdr:relSizeAnchor>
  <cdr:relSizeAnchor xmlns:cdr="http://schemas.openxmlformats.org/drawingml/2006/chartDrawing">
    <cdr:from>
      <cdr:x>0.30558</cdr:x>
      <cdr:y>0.07395</cdr:y>
    </cdr:from>
    <cdr:to>
      <cdr:x>0.473</cdr:x>
      <cdr:y>0.1137</cdr:y>
    </cdr:to>
    <cdr:sp macro="" textlink="">
      <cdr:nvSpPr>
        <cdr:cNvPr id="7" name="Arrow: Left-Right 4">
          <a:extLst xmlns:a="http://schemas.openxmlformats.org/drawingml/2006/main">
            <a:ext uri="{FF2B5EF4-FFF2-40B4-BE49-F238E27FC236}">
              <a16:creationId xmlns:lc="http://schemas.openxmlformats.org/drawingml/2006/lockedCanvas" xmlns="" xmlns:a16="http://schemas.microsoft.com/office/drawing/2014/main" id="{13D5C846-59A7-4B38-924C-FCD7D6D23BE9}"/>
            </a:ext>
          </a:extLst>
        </cdr:cNvPr>
        <cdr:cNvSpPr/>
      </cdr:nvSpPr>
      <cdr:spPr>
        <a:xfrm xmlns:a="http://schemas.openxmlformats.org/drawingml/2006/main">
          <a:off x="2466341" y="287851"/>
          <a:ext cx="1351280" cy="154717"/>
        </a:xfrm>
        <a:prstGeom xmlns:a="http://schemas.openxmlformats.org/drawingml/2006/main" prst="leftRightArrow">
          <a:avLst/>
        </a:prstGeom>
        <a:solidFill xmlns:a="http://schemas.openxmlformats.org/drawingml/2006/main">
          <a:schemeClr val="tx2">
            <a:lumMod val="75000"/>
          </a:schemeClr>
        </a:solidFill>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0.49188</cdr:x>
      <cdr:y>0.12093</cdr:y>
    </cdr:from>
    <cdr:to>
      <cdr:x>0.6486</cdr:x>
      <cdr:y>0.25012</cdr:y>
    </cdr:to>
    <cdr:sp macro="" textlink="">
      <cdr:nvSpPr>
        <cdr:cNvPr id="8" name="TextBox 1"/>
        <cdr:cNvSpPr txBox="1"/>
      </cdr:nvSpPr>
      <cdr:spPr>
        <a:xfrm xmlns:a="http://schemas.openxmlformats.org/drawingml/2006/main">
          <a:off x="3970021" y="470673"/>
          <a:ext cx="1264920" cy="502844"/>
        </a:xfrm>
        <a:prstGeom xmlns:a="http://schemas.openxmlformats.org/drawingml/2006/main" prst="rect">
          <a:avLst/>
        </a:prstGeom>
        <a:solidFill xmlns:a="http://schemas.openxmlformats.org/drawingml/2006/main">
          <a:schemeClr val="tx2"/>
        </a:solidFill>
        <a:ln xmlns:a="http://schemas.openxmlformats.org/drawingml/2006/main">
          <a:solidFill>
            <a:schemeClr val="tx2"/>
          </a:solidFill>
        </a:ln>
      </cdr:spPr>
      <cdr:txBody>
        <a:bodyPr xmlns:a="http://schemas.openxmlformats.org/drawingml/2006/main" wrap="square" rtlCol="0">
          <a:norm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CA" sz="600" b="1" dirty="0">
              <a:solidFill>
                <a:schemeClr val="bg1"/>
              </a:solidFill>
            </a:rPr>
            <a:t>2014-15 to 2017-18: </a:t>
          </a:r>
          <a:r>
            <a:rPr lang="en-CA" sz="600" b="1" dirty="0" smtClean="0">
              <a:solidFill>
                <a:schemeClr val="bg1"/>
              </a:solidFill>
            </a:rPr>
            <a:t>H</a:t>
          </a:r>
          <a:r>
            <a:rPr lang="en-CA" sz="600" dirty="0" smtClean="0">
              <a:solidFill>
                <a:schemeClr val="bg1"/>
              </a:solidFill>
            </a:rPr>
            <a:t>igher </a:t>
          </a:r>
          <a:r>
            <a:rPr lang="en-CA" sz="600" dirty="0">
              <a:solidFill>
                <a:schemeClr val="bg1"/>
              </a:solidFill>
            </a:rPr>
            <a:t>success rates </a:t>
          </a:r>
          <a:r>
            <a:rPr lang="en-CA" sz="600" dirty="0" smtClean="0">
              <a:solidFill>
                <a:schemeClr val="bg1"/>
              </a:solidFill>
            </a:rPr>
            <a:t>at small and medium institutions  due </a:t>
          </a:r>
          <a:r>
            <a:rPr lang="en-CA" sz="600" dirty="0">
              <a:solidFill>
                <a:schemeClr val="bg1"/>
              </a:solidFill>
            </a:rPr>
            <a:t>to changes in </a:t>
          </a:r>
          <a:r>
            <a:rPr lang="en-CA" sz="600" dirty="0" smtClean="0">
              <a:solidFill>
                <a:schemeClr val="bg1"/>
              </a:solidFill>
            </a:rPr>
            <a:t>programs</a:t>
          </a:r>
          <a:endParaRPr lang="en-US" sz="600" dirty="0">
            <a:solidFill>
              <a:schemeClr val="bg1"/>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A13B9814-5AD8-4DC7-895D-2D7F6520F497}" type="datetimeFigureOut">
              <a:rPr lang="en-US" smtClean="0"/>
              <a:t>5/7/2019</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62991C9D-D501-4352-91D7-548921ED59C8}" type="slidenum">
              <a:rPr lang="en-US" smtClean="0"/>
              <a:t>‹#›</a:t>
            </a:fld>
            <a:endParaRPr lang="en-US"/>
          </a:p>
        </p:txBody>
      </p:sp>
    </p:spTree>
    <p:extLst>
      <p:ext uri="{BB962C8B-B14F-4D97-AF65-F5344CB8AC3E}">
        <p14:creationId xmlns:p14="http://schemas.microsoft.com/office/powerpoint/2010/main" val="28968309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3BEAD36C-DFC8-434B-9AB1-055CF773BB95}" type="datetimeFigureOut">
              <a:rPr lang="en-US" smtClean="0"/>
              <a:t>5/7/2019</a:t>
            </a:fld>
            <a:endParaRPr lang="en-US"/>
          </a:p>
        </p:txBody>
      </p:sp>
      <p:sp>
        <p:nvSpPr>
          <p:cNvPr id="4" name="Slide Image Placeholder 3"/>
          <p:cNvSpPr>
            <a:spLocks noGrp="1" noRot="1" noChangeAspect="1"/>
          </p:cNvSpPr>
          <p:nvPr>
            <p:ph type="sldImg" idx="2"/>
          </p:nvPr>
        </p:nvSpPr>
        <p:spPr>
          <a:xfrm>
            <a:off x="409575" y="696913"/>
            <a:ext cx="619125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6C6EC0A3-B139-4AAE-A494-C4C0DF8E7384}" type="slidenum">
              <a:rPr lang="en-US" smtClean="0"/>
              <a:t>‹#›</a:t>
            </a:fld>
            <a:endParaRPr lang="en-US"/>
          </a:p>
        </p:txBody>
      </p:sp>
    </p:spTree>
    <p:extLst>
      <p:ext uri="{BB962C8B-B14F-4D97-AF65-F5344CB8AC3E}">
        <p14:creationId xmlns:p14="http://schemas.microsoft.com/office/powerpoint/2010/main" val="2556595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image" Target="cid:image004.png@01D4C46D.9912C310"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191250" cy="3486150"/>
          </a:xfrm>
        </p:spPr>
      </p:sp>
      <p:sp>
        <p:nvSpPr>
          <p:cNvPr id="3" name="Notes Placeholder 2"/>
          <p:cNvSpPr>
            <a:spLocks noGrp="1"/>
          </p:cNvSpPr>
          <p:nvPr>
            <p:ph type="body" idx="1"/>
          </p:nvPr>
        </p:nvSpPr>
        <p:spPr>
          <a:xfrm>
            <a:off x="701040" y="4415790"/>
            <a:ext cx="5608320" cy="4702810"/>
          </a:xfrm>
        </p:spPr>
        <p:txBody>
          <a:bodyPr/>
          <a:lstStyle/>
          <a:p>
            <a:endParaRPr lang="en-US" dirty="0"/>
          </a:p>
        </p:txBody>
      </p:sp>
      <p:sp>
        <p:nvSpPr>
          <p:cNvPr id="4" name="Slide Number Placeholder 3"/>
          <p:cNvSpPr>
            <a:spLocks noGrp="1"/>
          </p:cNvSpPr>
          <p:nvPr>
            <p:ph type="sldNum" sz="quarter" idx="10"/>
          </p:nvPr>
        </p:nvSpPr>
        <p:spPr/>
        <p:txBody>
          <a:bodyPr/>
          <a:lstStyle/>
          <a:p>
            <a:fld id="{6C6EC0A3-B139-4AAE-A494-C4C0DF8E7384}" type="slidenum">
              <a:rPr lang="en-US" smtClean="0"/>
              <a:t>1</a:t>
            </a:fld>
            <a:endParaRPr lang="en-US"/>
          </a:p>
        </p:txBody>
      </p:sp>
    </p:spTree>
    <p:extLst>
      <p:ext uri="{BB962C8B-B14F-4D97-AF65-F5344CB8AC3E}">
        <p14:creationId xmlns:p14="http://schemas.microsoft.com/office/powerpoint/2010/main" val="32300887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191250" cy="3486150"/>
          </a:xfrm>
        </p:spPr>
      </p:sp>
      <p:sp>
        <p:nvSpPr>
          <p:cNvPr id="3" name="Notes Placeholder 2"/>
          <p:cNvSpPr>
            <a:spLocks noGrp="1"/>
          </p:cNvSpPr>
          <p:nvPr>
            <p:ph type="body" idx="1"/>
          </p:nvPr>
        </p:nvSpPr>
        <p:spPr>
          <a:xfrm>
            <a:off x="409575" y="4273550"/>
            <a:ext cx="6330438" cy="11201400"/>
          </a:xfrm>
        </p:spPr>
        <p:txBody>
          <a:bodyPr/>
          <a:lstStyle/>
          <a:p>
            <a:pPr>
              <a:spcAft>
                <a:spcPts val="600"/>
              </a:spcAft>
            </a:pPr>
            <a:endParaRPr lang="en-CA" dirty="0"/>
          </a:p>
        </p:txBody>
      </p:sp>
      <p:sp>
        <p:nvSpPr>
          <p:cNvPr id="4" name="Slide Number Placeholder 3"/>
          <p:cNvSpPr>
            <a:spLocks noGrp="1"/>
          </p:cNvSpPr>
          <p:nvPr>
            <p:ph type="sldNum" sz="quarter" idx="10"/>
          </p:nvPr>
        </p:nvSpPr>
        <p:spPr>
          <a:xfrm>
            <a:off x="3970938" y="8887117"/>
            <a:ext cx="3037840" cy="464820"/>
          </a:xfrm>
        </p:spPr>
        <p:txBody>
          <a:bodyPr/>
          <a:lstStyle/>
          <a:p>
            <a:fld id="{6C6EC0A3-B139-4AAE-A494-C4C0DF8E7384}" type="slidenum">
              <a:rPr lang="en-US" smtClean="0"/>
              <a:t>10</a:t>
            </a:fld>
            <a:endParaRPr lang="en-US" dirty="0"/>
          </a:p>
        </p:txBody>
      </p:sp>
    </p:spTree>
    <p:extLst>
      <p:ext uri="{BB962C8B-B14F-4D97-AF65-F5344CB8AC3E}">
        <p14:creationId xmlns:p14="http://schemas.microsoft.com/office/powerpoint/2010/main" val="23050576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191250" cy="3486150"/>
          </a:xfrm>
        </p:spPr>
      </p:sp>
      <p:sp>
        <p:nvSpPr>
          <p:cNvPr id="3" name="Notes Placeholder 2"/>
          <p:cNvSpPr>
            <a:spLocks noGrp="1"/>
          </p:cNvSpPr>
          <p:nvPr>
            <p:ph type="body" idx="1"/>
          </p:nvPr>
        </p:nvSpPr>
        <p:spPr>
          <a:xfrm>
            <a:off x="409575" y="4415790"/>
            <a:ext cx="6343650" cy="4183380"/>
          </a:xfrm>
        </p:spPr>
        <p:txBody>
          <a:bodyPr/>
          <a:lstStyle/>
          <a:p>
            <a:endParaRPr lang="en-CA" dirty="0"/>
          </a:p>
        </p:txBody>
      </p:sp>
      <p:sp>
        <p:nvSpPr>
          <p:cNvPr id="4" name="Slide Number Placeholder 3"/>
          <p:cNvSpPr>
            <a:spLocks noGrp="1"/>
          </p:cNvSpPr>
          <p:nvPr>
            <p:ph type="sldNum" sz="quarter" idx="10"/>
          </p:nvPr>
        </p:nvSpPr>
        <p:spPr/>
        <p:txBody>
          <a:bodyPr/>
          <a:lstStyle/>
          <a:p>
            <a:fld id="{6C6EC0A3-B139-4AAE-A494-C4C0DF8E7384}" type="slidenum">
              <a:rPr lang="en-US" smtClean="0"/>
              <a:t>11</a:t>
            </a:fld>
            <a:endParaRPr lang="en-US" dirty="0"/>
          </a:p>
        </p:txBody>
      </p:sp>
    </p:spTree>
    <p:extLst>
      <p:ext uri="{BB962C8B-B14F-4D97-AF65-F5344CB8AC3E}">
        <p14:creationId xmlns:p14="http://schemas.microsoft.com/office/powerpoint/2010/main" val="9552293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191250" cy="3486150"/>
          </a:xfrm>
        </p:spPr>
      </p:sp>
      <p:sp>
        <p:nvSpPr>
          <p:cNvPr id="3" name="Notes Placeholder 2"/>
          <p:cNvSpPr>
            <a:spLocks noGrp="1"/>
          </p:cNvSpPr>
          <p:nvPr>
            <p:ph type="body" idx="1"/>
          </p:nvPr>
        </p:nvSpPr>
        <p:spPr>
          <a:xfrm>
            <a:off x="701040" y="4343400"/>
            <a:ext cx="5608320" cy="4255770"/>
          </a:xfrm>
        </p:spPr>
        <p:txBody>
          <a:bodyPr/>
          <a:lstStyle/>
          <a:p>
            <a:endParaRPr lang="en-CA" dirty="0"/>
          </a:p>
        </p:txBody>
      </p:sp>
      <p:sp>
        <p:nvSpPr>
          <p:cNvPr id="4" name="Slide Number Placeholder 3"/>
          <p:cNvSpPr>
            <a:spLocks noGrp="1"/>
          </p:cNvSpPr>
          <p:nvPr>
            <p:ph type="sldNum" sz="quarter" idx="10"/>
          </p:nvPr>
        </p:nvSpPr>
        <p:spPr/>
        <p:txBody>
          <a:bodyPr/>
          <a:lstStyle/>
          <a:p>
            <a:fld id="{6E5C1CA0-FF64-4F66-A765-C456CE67778E}" type="slidenum">
              <a:rPr lang="en-CA" smtClean="0">
                <a:solidFill>
                  <a:prstClr val="black"/>
                </a:solidFill>
              </a:rPr>
              <a:pPr/>
              <a:t>12</a:t>
            </a:fld>
            <a:endParaRPr lang="en-CA">
              <a:solidFill>
                <a:prstClr val="black"/>
              </a:solidFill>
            </a:endParaRPr>
          </a:p>
        </p:txBody>
      </p:sp>
    </p:spTree>
    <p:extLst>
      <p:ext uri="{BB962C8B-B14F-4D97-AF65-F5344CB8AC3E}">
        <p14:creationId xmlns:p14="http://schemas.microsoft.com/office/powerpoint/2010/main" val="6571720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191250" cy="3486150"/>
          </a:xfrm>
        </p:spPr>
      </p:sp>
      <p:sp>
        <p:nvSpPr>
          <p:cNvPr id="3" name="Notes Placeholder 2"/>
          <p:cNvSpPr>
            <a:spLocks noGrp="1"/>
          </p:cNvSpPr>
          <p:nvPr>
            <p:ph type="body" idx="1"/>
          </p:nvPr>
        </p:nvSpPr>
        <p:spPr>
          <a:xfrm>
            <a:off x="491489" y="4320540"/>
            <a:ext cx="6109335" cy="4183380"/>
          </a:xfrm>
        </p:spPr>
        <p:txBody>
          <a:bodyPr/>
          <a:lstStyle/>
          <a:p>
            <a:endParaRPr lang="en-US" dirty="0"/>
          </a:p>
        </p:txBody>
      </p:sp>
      <p:sp>
        <p:nvSpPr>
          <p:cNvPr id="4" name="Slide Number Placeholder 3"/>
          <p:cNvSpPr>
            <a:spLocks noGrp="1"/>
          </p:cNvSpPr>
          <p:nvPr>
            <p:ph type="sldNum" sz="quarter" idx="10"/>
          </p:nvPr>
        </p:nvSpPr>
        <p:spPr/>
        <p:txBody>
          <a:bodyPr/>
          <a:lstStyle/>
          <a:p>
            <a:fld id="{6C6EC0A3-B139-4AAE-A494-C4C0DF8E7384}" type="slidenum">
              <a:rPr lang="en-US" smtClean="0"/>
              <a:t>13</a:t>
            </a:fld>
            <a:endParaRPr lang="en-US"/>
          </a:p>
        </p:txBody>
      </p:sp>
    </p:spTree>
    <p:extLst>
      <p:ext uri="{BB962C8B-B14F-4D97-AF65-F5344CB8AC3E}">
        <p14:creationId xmlns:p14="http://schemas.microsoft.com/office/powerpoint/2010/main" val="2456079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191250" cy="348615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C6EC0A3-B139-4AAE-A494-C4C0DF8E7384}" type="slidenum">
              <a:rPr lang="en-US" smtClean="0"/>
              <a:t>14</a:t>
            </a:fld>
            <a:endParaRPr lang="en-US"/>
          </a:p>
        </p:txBody>
      </p:sp>
    </p:spTree>
    <p:extLst>
      <p:ext uri="{BB962C8B-B14F-4D97-AF65-F5344CB8AC3E}">
        <p14:creationId xmlns:p14="http://schemas.microsoft.com/office/powerpoint/2010/main" val="6420706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19125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6EC0A3-B139-4AAE-A494-C4C0DF8E7384}" type="slidenum">
              <a:rPr lang="en-US" smtClean="0"/>
              <a:t>15</a:t>
            </a:fld>
            <a:endParaRPr lang="en-US"/>
          </a:p>
        </p:txBody>
      </p:sp>
    </p:spTree>
    <p:extLst>
      <p:ext uri="{BB962C8B-B14F-4D97-AF65-F5344CB8AC3E}">
        <p14:creationId xmlns:p14="http://schemas.microsoft.com/office/powerpoint/2010/main" val="37698752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191250" cy="3486150"/>
          </a:xfrm>
        </p:spPr>
      </p:sp>
      <p:sp>
        <p:nvSpPr>
          <p:cNvPr id="3" name="Notes Placeholder 2"/>
          <p:cNvSpPr>
            <a:spLocks noGrp="1"/>
          </p:cNvSpPr>
          <p:nvPr>
            <p:ph type="body" idx="1"/>
          </p:nvPr>
        </p:nvSpPr>
        <p:spPr/>
        <p:txBody>
          <a:bodyPr/>
          <a:lstStyle/>
          <a:p>
            <a:pPr eaLnBrk="1" hangingPunct="1">
              <a:spcBef>
                <a:spcPct val="0"/>
              </a:spcBef>
              <a:defRPr/>
            </a:pPr>
            <a:endParaRPr lang="en-US" dirty="0"/>
          </a:p>
        </p:txBody>
      </p:sp>
      <p:sp>
        <p:nvSpPr>
          <p:cNvPr id="4" name="Slide Number Placeholder 3"/>
          <p:cNvSpPr>
            <a:spLocks noGrp="1"/>
          </p:cNvSpPr>
          <p:nvPr>
            <p:ph type="sldNum" sz="quarter" idx="10"/>
          </p:nvPr>
        </p:nvSpPr>
        <p:spPr/>
        <p:txBody>
          <a:bodyPr/>
          <a:lstStyle/>
          <a:p>
            <a:fld id="{6C6EC0A3-B139-4AAE-A494-C4C0DF8E7384}" type="slidenum">
              <a:rPr lang="en-US" smtClean="0"/>
              <a:t>16</a:t>
            </a:fld>
            <a:endParaRPr lang="en-US"/>
          </a:p>
        </p:txBody>
      </p:sp>
    </p:spTree>
    <p:extLst>
      <p:ext uri="{BB962C8B-B14F-4D97-AF65-F5344CB8AC3E}">
        <p14:creationId xmlns:p14="http://schemas.microsoft.com/office/powerpoint/2010/main" val="5291549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19125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6EC0A3-B139-4AAE-A494-C4C0DF8E7384}" type="slidenum">
              <a:rPr lang="en-US" smtClean="0"/>
              <a:t>17</a:t>
            </a:fld>
            <a:endParaRPr lang="en-US"/>
          </a:p>
        </p:txBody>
      </p:sp>
    </p:spTree>
    <p:extLst>
      <p:ext uri="{BB962C8B-B14F-4D97-AF65-F5344CB8AC3E}">
        <p14:creationId xmlns:p14="http://schemas.microsoft.com/office/powerpoint/2010/main" val="23711775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191250" cy="3486150"/>
          </a:xfrm>
        </p:spPr>
      </p:sp>
      <p:sp>
        <p:nvSpPr>
          <p:cNvPr id="3" name="Notes Placeholder 2"/>
          <p:cNvSpPr>
            <a:spLocks noGrp="1"/>
          </p:cNvSpPr>
          <p:nvPr>
            <p:ph type="body" idx="1"/>
          </p:nvPr>
        </p:nvSpPr>
        <p:spPr>
          <a:noFill/>
        </p:spPr>
        <p:txBody>
          <a:bodyPr/>
          <a:lstStyle/>
          <a:p>
            <a:endParaRPr lang="en-CA" dirty="0"/>
          </a:p>
        </p:txBody>
      </p:sp>
      <p:sp>
        <p:nvSpPr>
          <p:cNvPr id="4" name="Slide Number Placeholder 3"/>
          <p:cNvSpPr>
            <a:spLocks noGrp="1"/>
          </p:cNvSpPr>
          <p:nvPr>
            <p:ph type="sldNum" sz="quarter" idx="10"/>
          </p:nvPr>
        </p:nvSpPr>
        <p:spPr/>
        <p:txBody>
          <a:bodyPr/>
          <a:lstStyle/>
          <a:p>
            <a:fld id="{6C6EC0A3-B139-4AAE-A494-C4C0DF8E7384}" type="slidenum">
              <a:rPr lang="en-US" smtClean="0"/>
              <a:t>18</a:t>
            </a:fld>
            <a:endParaRPr lang="en-US"/>
          </a:p>
        </p:txBody>
      </p:sp>
    </p:spTree>
    <p:extLst>
      <p:ext uri="{BB962C8B-B14F-4D97-AF65-F5344CB8AC3E}">
        <p14:creationId xmlns:p14="http://schemas.microsoft.com/office/powerpoint/2010/main" val="41328946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191250" cy="3486150"/>
          </a:xfrm>
        </p:spPr>
      </p:sp>
      <p:sp>
        <p:nvSpPr>
          <p:cNvPr id="3" name="Notes Placeholder 2"/>
          <p:cNvSpPr>
            <a:spLocks noGrp="1"/>
          </p:cNvSpPr>
          <p:nvPr>
            <p:ph type="body" idx="1"/>
          </p:nvPr>
        </p:nvSpPr>
        <p:spPr>
          <a:xfrm>
            <a:off x="701040" y="4349750"/>
            <a:ext cx="5608320" cy="4249420"/>
          </a:xfrm>
        </p:spPr>
        <p:txBody>
          <a:bodyPr/>
          <a:lstStyle/>
          <a:p>
            <a:endParaRPr lang="en-CA" dirty="0"/>
          </a:p>
        </p:txBody>
      </p:sp>
      <p:sp>
        <p:nvSpPr>
          <p:cNvPr id="4" name="Slide Number Placeholder 3"/>
          <p:cNvSpPr>
            <a:spLocks noGrp="1"/>
          </p:cNvSpPr>
          <p:nvPr>
            <p:ph type="sldNum" sz="quarter" idx="10"/>
          </p:nvPr>
        </p:nvSpPr>
        <p:spPr/>
        <p:txBody>
          <a:bodyPr/>
          <a:lstStyle/>
          <a:p>
            <a:fld id="{6C6EC0A3-B139-4AAE-A494-C4C0DF8E7384}" type="slidenum">
              <a:rPr lang="en-US" smtClean="0"/>
              <a:t>19</a:t>
            </a:fld>
            <a:endParaRPr lang="en-US"/>
          </a:p>
        </p:txBody>
      </p:sp>
    </p:spTree>
    <p:extLst>
      <p:ext uri="{BB962C8B-B14F-4D97-AF65-F5344CB8AC3E}">
        <p14:creationId xmlns:p14="http://schemas.microsoft.com/office/powerpoint/2010/main" val="718839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191250" cy="3486150"/>
          </a:xfrm>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defRPr/>
            </a:pPr>
            <a:endParaRPr lang="en-US" dirty="0">
              <a:latin typeface="+mn-lt"/>
              <a:cs typeface="Arial" panose="020B0604020202020204" pitchFamily="34" charset="0"/>
            </a:endParaRPr>
          </a:p>
        </p:txBody>
      </p:sp>
      <p:sp>
        <p:nvSpPr>
          <p:cNvPr id="4" name="Slide Number Placeholder 3"/>
          <p:cNvSpPr>
            <a:spLocks noGrp="1"/>
          </p:cNvSpPr>
          <p:nvPr>
            <p:ph type="sldNum" sz="quarter" idx="10"/>
          </p:nvPr>
        </p:nvSpPr>
        <p:spPr/>
        <p:txBody>
          <a:bodyPr/>
          <a:lstStyle/>
          <a:p>
            <a:fld id="{6C6EC0A3-B139-4AAE-A494-C4C0DF8E7384}" type="slidenum">
              <a:rPr lang="en-US" smtClean="0"/>
              <a:t>2</a:t>
            </a:fld>
            <a:endParaRPr lang="en-US"/>
          </a:p>
        </p:txBody>
      </p:sp>
    </p:spTree>
    <p:extLst>
      <p:ext uri="{BB962C8B-B14F-4D97-AF65-F5344CB8AC3E}">
        <p14:creationId xmlns:p14="http://schemas.microsoft.com/office/powerpoint/2010/main" val="20605227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191250" cy="3486150"/>
          </a:xfrm>
        </p:spPr>
      </p:sp>
      <p:sp>
        <p:nvSpPr>
          <p:cNvPr id="3" name="Notes Placeholder 2"/>
          <p:cNvSpPr>
            <a:spLocks noGrp="1"/>
          </p:cNvSpPr>
          <p:nvPr>
            <p:ph type="body" idx="1"/>
          </p:nvPr>
        </p:nvSpPr>
        <p:spPr>
          <a:noFill/>
        </p:spPr>
        <p:txBody>
          <a:bodyPr/>
          <a:lstStyle/>
          <a:p>
            <a:endParaRPr lang="en-CA" dirty="0"/>
          </a:p>
        </p:txBody>
      </p:sp>
      <p:sp>
        <p:nvSpPr>
          <p:cNvPr id="4" name="Slide Number Placeholder 3"/>
          <p:cNvSpPr>
            <a:spLocks noGrp="1"/>
          </p:cNvSpPr>
          <p:nvPr>
            <p:ph type="sldNum" sz="quarter" idx="10"/>
          </p:nvPr>
        </p:nvSpPr>
        <p:spPr/>
        <p:txBody>
          <a:bodyPr/>
          <a:lstStyle/>
          <a:p>
            <a:fld id="{6C6EC0A3-B139-4AAE-A494-C4C0DF8E7384}" type="slidenum">
              <a:rPr lang="en-US" smtClean="0"/>
              <a:t>20</a:t>
            </a:fld>
            <a:endParaRPr lang="en-US"/>
          </a:p>
        </p:txBody>
      </p:sp>
    </p:spTree>
    <p:extLst>
      <p:ext uri="{BB962C8B-B14F-4D97-AF65-F5344CB8AC3E}">
        <p14:creationId xmlns:p14="http://schemas.microsoft.com/office/powerpoint/2010/main" val="41328946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191250" cy="3486150"/>
          </a:xfrm>
        </p:spPr>
      </p:sp>
      <p:sp>
        <p:nvSpPr>
          <p:cNvPr id="3" name="Notes Placeholder 2"/>
          <p:cNvSpPr>
            <a:spLocks noGrp="1"/>
          </p:cNvSpPr>
          <p:nvPr>
            <p:ph type="body" idx="1"/>
          </p:nvPr>
        </p:nvSpPr>
        <p:spPr>
          <a:xfrm>
            <a:off x="501650" y="4311650"/>
            <a:ext cx="6038850" cy="4287520"/>
          </a:xfrm>
        </p:spPr>
        <p:txBody>
          <a:bodyPr/>
          <a:lstStyle/>
          <a:p>
            <a:pPr>
              <a:spcAft>
                <a:spcPts val="600"/>
              </a:spcAft>
            </a:pPr>
            <a:endParaRPr lang="en-CA" dirty="0"/>
          </a:p>
        </p:txBody>
      </p:sp>
      <p:sp>
        <p:nvSpPr>
          <p:cNvPr id="4" name="Slide Number Placeholder 3"/>
          <p:cNvSpPr>
            <a:spLocks noGrp="1"/>
          </p:cNvSpPr>
          <p:nvPr>
            <p:ph type="sldNum" sz="quarter" idx="10"/>
          </p:nvPr>
        </p:nvSpPr>
        <p:spPr/>
        <p:txBody>
          <a:bodyPr/>
          <a:lstStyle/>
          <a:p>
            <a:fld id="{6C6EC0A3-B139-4AAE-A494-C4C0DF8E7384}" type="slidenum">
              <a:rPr lang="en-US" smtClean="0"/>
              <a:t>21</a:t>
            </a:fld>
            <a:endParaRPr lang="en-US" dirty="0"/>
          </a:p>
        </p:txBody>
      </p:sp>
    </p:spTree>
    <p:extLst>
      <p:ext uri="{BB962C8B-B14F-4D97-AF65-F5344CB8AC3E}">
        <p14:creationId xmlns:p14="http://schemas.microsoft.com/office/powerpoint/2010/main" val="30470064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191250" cy="3486150"/>
          </a:xfrm>
        </p:spPr>
      </p:sp>
      <p:sp>
        <p:nvSpPr>
          <p:cNvPr id="3" name="Notes Placeholder 2"/>
          <p:cNvSpPr>
            <a:spLocks noGrp="1"/>
          </p:cNvSpPr>
          <p:nvPr>
            <p:ph type="body" idx="1"/>
          </p:nvPr>
        </p:nvSpPr>
        <p:spPr>
          <a:xfrm>
            <a:off x="701040" y="4301490"/>
            <a:ext cx="5608320" cy="4183380"/>
          </a:xfrm>
        </p:spPr>
        <p:txBody>
          <a:bodyPr/>
          <a:lstStyle/>
          <a:p>
            <a:pPr marL="0" indent="0">
              <a:buFontTx/>
              <a:buNone/>
            </a:pPr>
            <a:endParaRPr lang="en-CA" dirty="0"/>
          </a:p>
        </p:txBody>
      </p:sp>
      <p:sp>
        <p:nvSpPr>
          <p:cNvPr id="4" name="Slide Number Placeholder 3"/>
          <p:cNvSpPr>
            <a:spLocks noGrp="1"/>
          </p:cNvSpPr>
          <p:nvPr>
            <p:ph type="sldNum" sz="quarter" idx="10"/>
          </p:nvPr>
        </p:nvSpPr>
        <p:spPr/>
        <p:txBody>
          <a:bodyPr/>
          <a:lstStyle/>
          <a:p>
            <a:fld id="{6C6EC0A3-B139-4AAE-A494-C4C0DF8E7384}" type="slidenum">
              <a:rPr lang="en-US" smtClean="0"/>
              <a:t>22</a:t>
            </a:fld>
            <a:endParaRPr lang="en-US" dirty="0"/>
          </a:p>
        </p:txBody>
      </p:sp>
    </p:spTree>
    <p:extLst>
      <p:ext uri="{BB962C8B-B14F-4D97-AF65-F5344CB8AC3E}">
        <p14:creationId xmlns:p14="http://schemas.microsoft.com/office/powerpoint/2010/main" val="31124867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19125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6EC0A3-B139-4AAE-A494-C4C0DF8E7384}" type="slidenum">
              <a:rPr lang="en-US" smtClean="0"/>
              <a:t>23</a:t>
            </a:fld>
            <a:endParaRPr lang="en-US"/>
          </a:p>
        </p:txBody>
      </p:sp>
    </p:spTree>
    <p:extLst>
      <p:ext uri="{BB962C8B-B14F-4D97-AF65-F5344CB8AC3E}">
        <p14:creationId xmlns:p14="http://schemas.microsoft.com/office/powerpoint/2010/main" val="35085585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5325"/>
            <a:ext cx="619125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6EC0A3-B139-4AAE-A494-C4C0DF8E7384}" type="slidenum">
              <a:rPr lang="en-US" smtClean="0"/>
              <a:t>24</a:t>
            </a:fld>
            <a:endParaRPr lang="en-US"/>
          </a:p>
        </p:txBody>
      </p:sp>
    </p:spTree>
    <p:extLst>
      <p:ext uri="{BB962C8B-B14F-4D97-AF65-F5344CB8AC3E}">
        <p14:creationId xmlns:p14="http://schemas.microsoft.com/office/powerpoint/2010/main" val="18833696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191250" cy="348615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C6EC0A3-B139-4AAE-A494-C4C0DF8E7384}" type="slidenum">
              <a:rPr lang="en-US" smtClean="0"/>
              <a:t>25</a:t>
            </a:fld>
            <a:endParaRPr lang="en-US"/>
          </a:p>
        </p:txBody>
      </p:sp>
    </p:spTree>
    <p:extLst>
      <p:ext uri="{BB962C8B-B14F-4D97-AF65-F5344CB8AC3E}">
        <p14:creationId xmlns:p14="http://schemas.microsoft.com/office/powerpoint/2010/main" val="4157464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19125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6EC0A3-B139-4AAE-A494-C4C0DF8E7384}" type="slidenum">
              <a:rPr lang="en-US" smtClean="0"/>
              <a:t>26</a:t>
            </a:fld>
            <a:endParaRPr lang="en-US"/>
          </a:p>
        </p:txBody>
      </p:sp>
    </p:spTree>
    <p:extLst>
      <p:ext uri="{BB962C8B-B14F-4D97-AF65-F5344CB8AC3E}">
        <p14:creationId xmlns:p14="http://schemas.microsoft.com/office/powerpoint/2010/main" val="20304551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191250" cy="348615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B3160A-3C94-4515-8E56-5A1E2FEC8733}" type="slidenum">
              <a:rPr lang="en-CA" smtClean="0"/>
              <a:pPr/>
              <a:t>27</a:t>
            </a:fld>
            <a:endParaRPr lang="en-CA"/>
          </a:p>
        </p:txBody>
      </p:sp>
    </p:spTree>
    <p:extLst>
      <p:ext uri="{BB962C8B-B14F-4D97-AF65-F5344CB8AC3E}">
        <p14:creationId xmlns:p14="http://schemas.microsoft.com/office/powerpoint/2010/main" val="30382771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191250" cy="3486150"/>
          </a:xfrm>
        </p:spPr>
      </p:sp>
      <p:sp>
        <p:nvSpPr>
          <p:cNvPr id="3" name="Notes Placeholder 2"/>
          <p:cNvSpPr>
            <a:spLocks noGrp="1"/>
          </p:cNvSpPr>
          <p:nvPr>
            <p:ph type="body" idx="1"/>
          </p:nvPr>
        </p:nvSpPr>
        <p:spPr/>
        <p:txBody>
          <a:bodyPr/>
          <a:lstStyle/>
          <a:p>
            <a:endParaRPr lang="en-CA" b="1" dirty="0"/>
          </a:p>
        </p:txBody>
      </p:sp>
      <p:sp>
        <p:nvSpPr>
          <p:cNvPr id="4" name="Slide Number Placeholder 3"/>
          <p:cNvSpPr>
            <a:spLocks noGrp="1"/>
          </p:cNvSpPr>
          <p:nvPr>
            <p:ph type="sldNum" sz="quarter" idx="10"/>
          </p:nvPr>
        </p:nvSpPr>
        <p:spPr/>
        <p:txBody>
          <a:bodyPr/>
          <a:lstStyle/>
          <a:p>
            <a:fld id="{6C6EC0A3-B139-4AAE-A494-C4C0DF8E7384}" type="slidenum">
              <a:rPr lang="en-US" smtClean="0"/>
              <a:t>28</a:t>
            </a:fld>
            <a:endParaRPr lang="en-US"/>
          </a:p>
        </p:txBody>
      </p:sp>
    </p:spTree>
    <p:extLst>
      <p:ext uri="{BB962C8B-B14F-4D97-AF65-F5344CB8AC3E}">
        <p14:creationId xmlns:p14="http://schemas.microsoft.com/office/powerpoint/2010/main" val="40942679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191250" cy="3486150"/>
          </a:xfrm>
        </p:spPr>
      </p:sp>
      <p:sp>
        <p:nvSpPr>
          <p:cNvPr id="3" name="Notes Placeholder 2"/>
          <p:cNvSpPr>
            <a:spLocks noGrp="1"/>
          </p:cNvSpPr>
          <p:nvPr>
            <p:ph type="body" idx="1"/>
          </p:nvPr>
        </p:nvSpPr>
        <p:spPr/>
        <p:txBody>
          <a:bodyPr/>
          <a:lstStyle/>
          <a:p>
            <a:pPr marL="742950" lvl="1" indent="-285750">
              <a:buSzPct val="70000"/>
              <a:buFont typeface="Courier New" panose="02070309020205020404" pitchFamily="49" charset="0"/>
              <a:buChar char="o"/>
            </a:pPr>
            <a:endParaRPr lang="en-US" dirty="0"/>
          </a:p>
        </p:txBody>
      </p:sp>
      <p:sp>
        <p:nvSpPr>
          <p:cNvPr id="4" name="Slide Number Placeholder 3"/>
          <p:cNvSpPr>
            <a:spLocks noGrp="1"/>
          </p:cNvSpPr>
          <p:nvPr>
            <p:ph type="sldNum" sz="quarter" idx="10"/>
          </p:nvPr>
        </p:nvSpPr>
        <p:spPr/>
        <p:txBody>
          <a:bodyPr/>
          <a:lstStyle/>
          <a:p>
            <a:fld id="{6C6EC0A3-B139-4AAE-A494-C4C0DF8E7384}" type="slidenum">
              <a:rPr lang="en-US" smtClean="0"/>
              <a:t>29</a:t>
            </a:fld>
            <a:endParaRPr lang="en-US" dirty="0"/>
          </a:p>
        </p:txBody>
      </p:sp>
    </p:spTree>
    <p:extLst>
      <p:ext uri="{BB962C8B-B14F-4D97-AF65-F5344CB8AC3E}">
        <p14:creationId xmlns:p14="http://schemas.microsoft.com/office/powerpoint/2010/main" val="684250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191250" cy="348615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C6EC0A3-B139-4AAE-A494-C4C0DF8E7384}" type="slidenum">
              <a:rPr lang="en-US" smtClean="0"/>
              <a:t>3</a:t>
            </a:fld>
            <a:endParaRPr lang="en-US"/>
          </a:p>
        </p:txBody>
      </p:sp>
    </p:spTree>
    <p:extLst>
      <p:ext uri="{BB962C8B-B14F-4D97-AF65-F5344CB8AC3E}">
        <p14:creationId xmlns:p14="http://schemas.microsoft.com/office/powerpoint/2010/main" val="6168892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191250" cy="348615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C6EC0A3-B139-4AAE-A494-C4C0DF8E7384}" type="slidenum">
              <a:rPr lang="en-US" smtClean="0"/>
              <a:t>30</a:t>
            </a:fld>
            <a:endParaRPr lang="en-US"/>
          </a:p>
        </p:txBody>
      </p:sp>
    </p:spTree>
    <p:extLst>
      <p:ext uri="{BB962C8B-B14F-4D97-AF65-F5344CB8AC3E}">
        <p14:creationId xmlns:p14="http://schemas.microsoft.com/office/powerpoint/2010/main" val="8819664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191250" cy="3486150"/>
          </a:xfrm>
        </p:spPr>
      </p:sp>
      <p:sp>
        <p:nvSpPr>
          <p:cNvPr id="3" name="Notes Placeholder 2"/>
          <p:cNvSpPr>
            <a:spLocks noGrp="1"/>
          </p:cNvSpPr>
          <p:nvPr>
            <p:ph type="body" idx="1"/>
          </p:nvPr>
        </p:nvSpPr>
        <p:spPr>
          <a:xfrm>
            <a:off x="409575" y="4267200"/>
            <a:ext cx="5899785" cy="4331970"/>
          </a:xfrm>
        </p:spPr>
        <p:txBody>
          <a:bodyPr/>
          <a:lstStyle/>
          <a:p>
            <a:endParaRPr lang="en-CA" dirty="0"/>
          </a:p>
        </p:txBody>
      </p:sp>
      <p:sp>
        <p:nvSpPr>
          <p:cNvPr id="4" name="Slide Number Placeholder 3"/>
          <p:cNvSpPr>
            <a:spLocks noGrp="1"/>
          </p:cNvSpPr>
          <p:nvPr>
            <p:ph type="sldNum" sz="quarter" idx="10"/>
          </p:nvPr>
        </p:nvSpPr>
        <p:spPr/>
        <p:txBody>
          <a:bodyPr/>
          <a:lstStyle/>
          <a:p>
            <a:fld id="{6C6EC0A3-B139-4AAE-A494-C4C0DF8E7384}" type="slidenum">
              <a:rPr lang="en-US" smtClean="0"/>
              <a:t>31</a:t>
            </a:fld>
            <a:endParaRPr lang="en-US"/>
          </a:p>
        </p:txBody>
      </p:sp>
    </p:spTree>
    <p:extLst>
      <p:ext uri="{BB962C8B-B14F-4D97-AF65-F5344CB8AC3E}">
        <p14:creationId xmlns:p14="http://schemas.microsoft.com/office/powerpoint/2010/main" val="19881996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2"/>
          <p:cNvSpPr>
            <a:spLocks noGrp="1" noChangeArrowheads="1"/>
          </p:cNvSpPr>
          <p:nvPr>
            <p:ph type="body" idx="1"/>
          </p:nvPr>
        </p:nvSpPr>
        <p:spPr/>
        <p:txBody>
          <a:bodyPr/>
          <a:lstStyle/>
          <a:p>
            <a:endParaRPr lang="en-CA" dirty="0"/>
          </a:p>
        </p:txBody>
      </p:sp>
      <p:sp>
        <p:nvSpPr>
          <p:cNvPr id="3" name="Slide Image Placeholder 2"/>
          <p:cNvSpPr>
            <a:spLocks noGrp="1" noRot="1" noChangeAspect="1"/>
          </p:cNvSpPr>
          <p:nvPr>
            <p:ph type="sldImg"/>
          </p:nvPr>
        </p:nvSpPr>
        <p:spPr>
          <a:xfrm>
            <a:off x="295275" y="779463"/>
            <a:ext cx="6191250" cy="3486150"/>
          </a:xfr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191250" cy="3486150"/>
          </a:xfrm>
        </p:spPr>
      </p:sp>
      <p:sp>
        <p:nvSpPr>
          <p:cNvPr id="3" name="Notes Placeholder 2"/>
          <p:cNvSpPr>
            <a:spLocks noGrp="1"/>
          </p:cNvSpPr>
          <p:nvPr>
            <p:ph type="body" idx="1"/>
          </p:nvPr>
        </p:nvSpPr>
        <p:spPr/>
        <p:txBody>
          <a:bodyPr/>
          <a:lstStyle/>
          <a:p>
            <a:endParaRPr lang="en-CA" b="1" dirty="0"/>
          </a:p>
        </p:txBody>
      </p:sp>
      <p:sp>
        <p:nvSpPr>
          <p:cNvPr id="4" name="Slide Number Placeholder 3"/>
          <p:cNvSpPr>
            <a:spLocks noGrp="1"/>
          </p:cNvSpPr>
          <p:nvPr>
            <p:ph type="sldNum" sz="quarter" idx="10"/>
          </p:nvPr>
        </p:nvSpPr>
        <p:spPr/>
        <p:txBody>
          <a:bodyPr/>
          <a:lstStyle/>
          <a:p>
            <a:fld id="{6C6EC0A3-B139-4AAE-A494-C4C0DF8E7384}"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40942679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19125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6EC0A3-B139-4AAE-A494-C4C0DF8E7384}" type="slidenum">
              <a:rPr lang="en-US" smtClean="0"/>
              <a:t>34</a:t>
            </a:fld>
            <a:endParaRPr lang="en-US" dirty="0"/>
          </a:p>
        </p:txBody>
      </p:sp>
    </p:spTree>
    <p:extLst>
      <p:ext uri="{BB962C8B-B14F-4D97-AF65-F5344CB8AC3E}">
        <p14:creationId xmlns:p14="http://schemas.microsoft.com/office/powerpoint/2010/main" val="38995832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6C6EC0A3-B139-4AAE-A494-C4C0DF8E7384}" type="slidenum">
              <a:rPr lang="en-US" smtClean="0">
                <a:solidFill>
                  <a:prstClr val="black"/>
                </a:solidFill>
              </a:rPr>
              <a:pPr/>
              <a:t>35</a:t>
            </a:fld>
            <a:endParaRPr lang="en-US">
              <a:solidFill>
                <a:prstClr val="black"/>
              </a:solidFill>
            </a:endParaRPr>
          </a:p>
        </p:txBody>
      </p:sp>
      <p:sp>
        <p:nvSpPr>
          <p:cNvPr id="3" name="Notes Placeholder 2"/>
          <p:cNvSpPr>
            <a:spLocks noGrp="1"/>
          </p:cNvSpPr>
          <p:nvPr>
            <p:ph type="body" idx="1"/>
          </p:nvPr>
        </p:nvSpPr>
        <p:spPr>
          <a:xfrm>
            <a:off x="409575" y="4415790"/>
            <a:ext cx="6191250" cy="5115560"/>
          </a:xfrm>
        </p:spPr>
        <p:txBody>
          <a:bodyPr/>
          <a:lstStyle/>
          <a:p>
            <a:endParaRPr lang="en-US" dirty="0"/>
          </a:p>
        </p:txBody>
      </p:sp>
    </p:spTree>
    <p:extLst>
      <p:ext uri="{BB962C8B-B14F-4D97-AF65-F5344CB8AC3E}">
        <p14:creationId xmlns:p14="http://schemas.microsoft.com/office/powerpoint/2010/main" val="36833435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6EC0A3-B139-4AAE-A494-C4C0DF8E7384}" type="slidenum">
              <a:rPr lang="en-US" smtClean="0"/>
              <a:t>36</a:t>
            </a:fld>
            <a:endParaRPr lang="en-US"/>
          </a:p>
        </p:txBody>
      </p:sp>
    </p:spTree>
    <p:extLst>
      <p:ext uri="{BB962C8B-B14F-4D97-AF65-F5344CB8AC3E}">
        <p14:creationId xmlns:p14="http://schemas.microsoft.com/office/powerpoint/2010/main" val="36833435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191250" cy="3486150"/>
          </a:xfrm>
        </p:spPr>
      </p:sp>
      <p:sp>
        <p:nvSpPr>
          <p:cNvPr id="3" name="Notes Placeholder 2"/>
          <p:cNvSpPr>
            <a:spLocks noGrp="1"/>
          </p:cNvSpPr>
          <p:nvPr>
            <p:ph type="body" idx="1"/>
          </p:nvPr>
        </p:nvSpPr>
        <p:spPr>
          <a:xfrm>
            <a:off x="701039" y="4415790"/>
            <a:ext cx="5899785" cy="14062710"/>
          </a:xfrm>
        </p:spPr>
        <p:txBody>
          <a:bodyPr/>
          <a:lstStyle/>
          <a:p>
            <a:pPr eaLnBrk="1" hangingPunct="1">
              <a:spcBef>
                <a:spcPct val="0"/>
              </a:spcBef>
              <a:defRPr/>
            </a:pPr>
            <a:endParaRPr lang="en-CA" dirty="0"/>
          </a:p>
        </p:txBody>
      </p:sp>
      <p:sp>
        <p:nvSpPr>
          <p:cNvPr id="4" name="Slide Number Placeholder 3"/>
          <p:cNvSpPr>
            <a:spLocks noGrp="1"/>
          </p:cNvSpPr>
          <p:nvPr>
            <p:ph type="sldNum" sz="quarter" idx="10"/>
          </p:nvPr>
        </p:nvSpPr>
        <p:spPr/>
        <p:txBody>
          <a:bodyPr/>
          <a:lstStyle/>
          <a:p>
            <a:fld id="{6C6EC0A3-B139-4AAE-A494-C4C0DF8E7384}"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32394187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191250" cy="3486150"/>
          </a:xfrm>
        </p:spPr>
      </p:sp>
      <p:sp>
        <p:nvSpPr>
          <p:cNvPr id="3" name="Notes Placeholder 2"/>
          <p:cNvSpPr>
            <a:spLocks noGrp="1"/>
          </p:cNvSpPr>
          <p:nvPr>
            <p:ph type="body" idx="1"/>
          </p:nvPr>
        </p:nvSpPr>
        <p:spPr>
          <a:xfrm>
            <a:off x="488950" y="4318000"/>
            <a:ext cx="5820410" cy="7962900"/>
          </a:xfrm>
        </p:spPr>
        <p:txBody>
          <a:bodyPr/>
          <a:lstStyle/>
          <a:p>
            <a:endParaRPr lang="en-US" dirty="0"/>
          </a:p>
        </p:txBody>
      </p:sp>
      <p:sp>
        <p:nvSpPr>
          <p:cNvPr id="4" name="Slide Number Placeholder 3"/>
          <p:cNvSpPr>
            <a:spLocks noGrp="1"/>
          </p:cNvSpPr>
          <p:nvPr>
            <p:ph type="sldNum" sz="quarter" idx="10"/>
          </p:nvPr>
        </p:nvSpPr>
        <p:spPr/>
        <p:txBody>
          <a:bodyPr/>
          <a:lstStyle/>
          <a:p>
            <a:fld id="{6C6EC0A3-B139-4AAE-A494-C4C0DF8E7384}"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8959630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191250" cy="3486150"/>
          </a:xfrm>
        </p:spPr>
      </p:sp>
      <p:sp>
        <p:nvSpPr>
          <p:cNvPr id="3" name="Notes Placeholder 2"/>
          <p:cNvSpPr>
            <a:spLocks noGrp="1"/>
          </p:cNvSpPr>
          <p:nvPr>
            <p:ph type="body" idx="1"/>
          </p:nvPr>
        </p:nvSpPr>
        <p:spPr/>
        <p:txBody>
          <a:bodyPr/>
          <a:lstStyle/>
          <a:p>
            <a:pPr marL="533400" indent="-285750">
              <a:buFont typeface="Wingdings" pitchFamily="2" charset="2"/>
              <a:buChar char="§"/>
            </a:pPr>
            <a:endParaRPr lang="en-US" dirty="0"/>
          </a:p>
        </p:txBody>
      </p:sp>
      <p:sp>
        <p:nvSpPr>
          <p:cNvPr id="4" name="Slide Number Placeholder 3"/>
          <p:cNvSpPr>
            <a:spLocks noGrp="1"/>
          </p:cNvSpPr>
          <p:nvPr>
            <p:ph type="sldNum" sz="quarter" idx="10"/>
          </p:nvPr>
        </p:nvSpPr>
        <p:spPr/>
        <p:txBody>
          <a:bodyPr/>
          <a:lstStyle/>
          <a:p>
            <a:fld id="{6C6EC0A3-B139-4AAE-A494-C4C0DF8E7384}" type="slidenum">
              <a:rPr lang="en-US" smtClean="0"/>
              <a:t>39</a:t>
            </a:fld>
            <a:endParaRPr lang="en-US"/>
          </a:p>
        </p:txBody>
      </p:sp>
    </p:spTree>
    <p:extLst>
      <p:ext uri="{BB962C8B-B14F-4D97-AF65-F5344CB8AC3E}">
        <p14:creationId xmlns:p14="http://schemas.microsoft.com/office/powerpoint/2010/main" val="4073130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19125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6EC0A3-B139-4AAE-A494-C4C0DF8E7384}" type="slidenum">
              <a:rPr lang="en-US" smtClean="0"/>
              <a:t>4</a:t>
            </a:fld>
            <a:endParaRPr lang="en-US"/>
          </a:p>
        </p:txBody>
      </p:sp>
    </p:spTree>
    <p:extLst>
      <p:ext uri="{BB962C8B-B14F-4D97-AF65-F5344CB8AC3E}">
        <p14:creationId xmlns:p14="http://schemas.microsoft.com/office/powerpoint/2010/main" val="5671360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19125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6EC0A3-B139-4AAE-A494-C4C0DF8E7384}" type="slidenum">
              <a:rPr lang="en-US" smtClean="0"/>
              <a:t>40</a:t>
            </a:fld>
            <a:endParaRPr lang="en-US"/>
          </a:p>
        </p:txBody>
      </p:sp>
    </p:spTree>
    <p:extLst>
      <p:ext uri="{BB962C8B-B14F-4D97-AF65-F5344CB8AC3E}">
        <p14:creationId xmlns:p14="http://schemas.microsoft.com/office/powerpoint/2010/main" val="1551007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191250" cy="3486150"/>
          </a:xfrm>
        </p:spPr>
      </p:sp>
      <p:sp>
        <p:nvSpPr>
          <p:cNvPr id="3" name="Notes Placeholder 2"/>
          <p:cNvSpPr>
            <a:spLocks noGrp="1"/>
          </p:cNvSpPr>
          <p:nvPr>
            <p:ph type="body" idx="1"/>
          </p:nvPr>
        </p:nvSpPr>
        <p:spPr/>
        <p:txBody>
          <a:bodyPr/>
          <a:lstStyle/>
          <a:p>
            <a:pPr eaLnBrk="1" hangingPunct="1">
              <a:spcBef>
                <a:spcPct val="0"/>
              </a:spcBef>
              <a:defRPr/>
            </a:pPr>
            <a:endParaRPr lang="en-US" altLang="en-US" dirty="0"/>
          </a:p>
        </p:txBody>
      </p:sp>
      <p:sp>
        <p:nvSpPr>
          <p:cNvPr id="4" name="Slide Number Placeholder 3"/>
          <p:cNvSpPr>
            <a:spLocks noGrp="1"/>
          </p:cNvSpPr>
          <p:nvPr>
            <p:ph type="sldNum" sz="quarter" idx="10"/>
          </p:nvPr>
        </p:nvSpPr>
        <p:spPr/>
        <p:txBody>
          <a:bodyPr/>
          <a:lstStyle/>
          <a:p>
            <a:fld id="{6C6EC0A3-B139-4AAE-A494-C4C0DF8E7384}"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489140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191250" cy="3486150"/>
          </a:xfrm>
        </p:spPr>
      </p:sp>
      <p:sp>
        <p:nvSpPr>
          <p:cNvPr id="3" name="Notes Placeholder 2"/>
          <p:cNvSpPr>
            <a:spLocks noGrp="1"/>
          </p:cNvSpPr>
          <p:nvPr>
            <p:ph type="body" idx="1"/>
          </p:nvPr>
        </p:nvSpPr>
        <p:spPr>
          <a:xfrm>
            <a:off x="488950" y="4415790"/>
            <a:ext cx="5820410" cy="4183380"/>
          </a:xfrm>
        </p:spPr>
        <p:txBody>
          <a:bodyPr/>
          <a:lstStyle/>
          <a:p>
            <a:endParaRPr lang="en-CA" dirty="0"/>
          </a:p>
        </p:txBody>
      </p:sp>
      <p:sp>
        <p:nvSpPr>
          <p:cNvPr id="4" name="Slide Number Placeholder 3"/>
          <p:cNvSpPr>
            <a:spLocks noGrp="1"/>
          </p:cNvSpPr>
          <p:nvPr>
            <p:ph type="sldNum" sz="quarter" idx="10"/>
          </p:nvPr>
        </p:nvSpPr>
        <p:spPr/>
        <p:txBody>
          <a:bodyPr/>
          <a:lstStyle/>
          <a:p>
            <a:fld id="{6C6EC0A3-B139-4AAE-A494-C4C0DF8E7384}"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895963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191250" cy="3486150"/>
          </a:xfrm>
        </p:spPr>
      </p:sp>
      <p:sp>
        <p:nvSpPr>
          <p:cNvPr id="3" name="Notes Placeholder 2"/>
          <p:cNvSpPr>
            <a:spLocks noGrp="1"/>
          </p:cNvSpPr>
          <p:nvPr>
            <p:ph type="body" idx="1"/>
          </p:nvPr>
        </p:nvSpPr>
        <p:spPr>
          <a:xfrm>
            <a:off x="409575" y="4337051"/>
            <a:ext cx="6191249" cy="4912966"/>
          </a:xfrm>
        </p:spPr>
        <p:txBody>
          <a:bodyPr/>
          <a:lstStyle/>
          <a:p>
            <a:pPr>
              <a:spcAft>
                <a:spcPts val="600"/>
              </a:spcAft>
            </a:pPr>
            <a:endParaRPr lang="en-CA" dirty="0"/>
          </a:p>
        </p:txBody>
      </p:sp>
      <p:sp>
        <p:nvSpPr>
          <p:cNvPr id="4" name="Slide Number Placeholder 3"/>
          <p:cNvSpPr>
            <a:spLocks noGrp="1"/>
          </p:cNvSpPr>
          <p:nvPr>
            <p:ph type="sldNum" sz="quarter" idx="10"/>
          </p:nvPr>
        </p:nvSpPr>
        <p:spPr/>
        <p:txBody>
          <a:bodyPr/>
          <a:lstStyle/>
          <a:p>
            <a:fld id="{6C6EC0A3-B139-4AAE-A494-C4C0DF8E7384}" type="slidenum">
              <a:rPr lang="en-US" smtClean="0"/>
              <a:t>7</a:t>
            </a:fld>
            <a:endParaRPr lang="en-US" dirty="0"/>
          </a:p>
        </p:txBody>
      </p:sp>
      <p:sp>
        <p:nvSpPr>
          <p:cNvPr id="5" name="Rectangle 4"/>
          <p:cNvSpPr/>
          <p:nvPr/>
        </p:nvSpPr>
        <p:spPr>
          <a:xfrm>
            <a:off x="3727450" y="7783527"/>
            <a:ext cx="3116228" cy="369332"/>
          </a:xfrm>
          <a:prstGeom prst="rect">
            <a:avLst/>
          </a:prstGeom>
        </p:spPr>
        <p:txBody>
          <a:bodyPr wrap="square">
            <a:spAutoFit/>
          </a:bodyPr>
          <a:lstStyle/>
          <a:p>
            <a:pPr marL="628650" lvl="1" indent="-171450">
              <a:buFont typeface="Arial" panose="020B0604020202020204" pitchFamily="34" charset="0"/>
              <a:buChar char="•"/>
            </a:pPr>
            <a:endParaRPr lang="en-CA" dirty="0"/>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7466" y="7149689"/>
            <a:ext cx="2416048" cy="1819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05227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191250" cy="3486150"/>
          </a:xfrm>
        </p:spPr>
      </p:sp>
      <p:sp>
        <p:nvSpPr>
          <p:cNvPr id="3" name="Notes Placeholder 2"/>
          <p:cNvSpPr>
            <a:spLocks noGrp="1"/>
          </p:cNvSpPr>
          <p:nvPr>
            <p:ph type="body" idx="1"/>
          </p:nvPr>
        </p:nvSpPr>
        <p:spPr>
          <a:xfrm>
            <a:off x="409575" y="4292600"/>
            <a:ext cx="5899785" cy="4808015"/>
          </a:xfrm>
        </p:spPr>
        <p:txBody>
          <a:bodyPr/>
          <a:lstStyle/>
          <a:p>
            <a:pPr>
              <a:spcAft>
                <a:spcPts val="600"/>
              </a:spcAft>
            </a:pPr>
            <a:endParaRPr lang="en-CA" dirty="0"/>
          </a:p>
        </p:txBody>
      </p:sp>
      <p:sp>
        <p:nvSpPr>
          <p:cNvPr id="4" name="Slide Number Placeholder 3"/>
          <p:cNvSpPr>
            <a:spLocks noGrp="1"/>
          </p:cNvSpPr>
          <p:nvPr>
            <p:ph type="sldNum" sz="quarter" idx="10"/>
          </p:nvPr>
        </p:nvSpPr>
        <p:spPr/>
        <p:txBody>
          <a:bodyPr/>
          <a:lstStyle/>
          <a:p>
            <a:fld id="{6C6EC0A3-B139-4AAE-A494-C4C0DF8E7384}" type="slidenum">
              <a:rPr lang="en-US" smtClean="0"/>
              <a:t>8</a:t>
            </a:fld>
            <a:endParaRPr lang="en-US"/>
          </a:p>
        </p:txBody>
      </p:sp>
    </p:spTree>
    <p:extLst>
      <p:ext uri="{BB962C8B-B14F-4D97-AF65-F5344CB8AC3E}">
        <p14:creationId xmlns:p14="http://schemas.microsoft.com/office/powerpoint/2010/main" val="20605227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191250" cy="3486150"/>
          </a:xfrm>
        </p:spPr>
      </p:sp>
      <p:sp>
        <p:nvSpPr>
          <p:cNvPr id="3" name="Notes Placeholder 2"/>
          <p:cNvSpPr>
            <a:spLocks noGrp="1"/>
          </p:cNvSpPr>
          <p:nvPr>
            <p:ph type="body" idx="1"/>
          </p:nvPr>
        </p:nvSpPr>
        <p:spPr>
          <a:xfrm>
            <a:off x="342900" y="4337050"/>
            <a:ext cx="6330950" cy="4756150"/>
          </a:xfrm>
        </p:spPr>
        <p:txBody>
          <a:bodyPr/>
          <a:lstStyle/>
          <a:p>
            <a:endParaRPr lang="en-US" dirty="0"/>
          </a:p>
        </p:txBody>
      </p:sp>
      <p:sp>
        <p:nvSpPr>
          <p:cNvPr id="4" name="Slide Number Placeholder 3"/>
          <p:cNvSpPr>
            <a:spLocks noGrp="1"/>
          </p:cNvSpPr>
          <p:nvPr>
            <p:ph type="sldNum" sz="quarter" idx="10"/>
          </p:nvPr>
        </p:nvSpPr>
        <p:spPr>
          <a:xfrm>
            <a:off x="884838" y="8852484"/>
            <a:ext cx="3037840" cy="464820"/>
          </a:xfrm>
        </p:spPr>
        <p:txBody>
          <a:bodyPr/>
          <a:lstStyle/>
          <a:p>
            <a:fld id="{6C6EC0A3-B139-4AAE-A494-C4C0DF8E7384}" type="slidenum">
              <a:rPr lang="en-US" smtClean="0"/>
              <a:t>9</a:t>
            </a:fld>
            <a:endParaRPr lang="en-US" dirty="0"/>
          </a:p>
        </p:txBody>
      </p:sp>
      <p:pic>
        <p:nvPicPr>
          <p:cNvPr id="5" name="Picture 4" descr="cid:image004.png@01D4C46D.9912C310"/>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519838" y="7703134"/>
            <a:ext cx="3924300" cy="1149350"/>
          </a:xfrm>
          <a:prstGeom prst="rect">
            <a:avLst/>
          </a:prstGeom>
          <a:noFill/>
          <a:ln>
            <a:noFill/>
          </a:ln>
        </p:spPr>
      </p:pic>
    </p:spTree>
    <p:extLst>
      <p:ext uri="{BB962C8B-B14F-4D97-AF65-F5344CB8AC3E}">
        <p14:creationId xmlns:p14="http://schemas.microsoft.com/office/powerpoint/2010/main" val="20605227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hoto and Text">
    <p:spTree>
      <p:nvGrpSpPr>
        <p:cNvPr id="1" name=""/>
        <p:cNvGrpSpPr/>
        <p:nvPr/>
      </p:nvGrpSpPr>
      <p:grpSpPr>
        <a:xfrm>
          <a:off x="0" y="0"/>
          <a:ext cx="0" cy="0"/>
          <a:chOff x="0" y="0"/>
          <a:chExt cx="0" cy="0"/>
        </a:xfrm>
      </p:grpSpPr>
      <p:sp>
        <p:nvSpPr>
          <p:cNvPr id="16" name="Picture Placeholder 15"/>
          <p:cNvSpPr>
            <a:spLocks noGrp="1"/>
          </p:cNvSpPr>
          <p:nvPr>
            <p:ph type="pic" sz="quarter" idx="13"/>
          </p:nvPr>
        </p:nvSpPr>
        <p:spPr>
          <a:xfrm>
            <a:off x="0" y="1"/>
            <a:ext cx="9144000" cy="5148262"/>
          </a:xfrm>
        </p:spPr>
        <p:txBody>
          <a:bodyPr/>
          <a:lstStyle/>
          <a:p>
            <a:endParaRPr lang="en-US" dirty="0"/>
          </a:p>
        </p:txBody>
      </p:sp>
      <p:sp>
        <p:nvSpPr>
          <p:cNvPr id="19" name="Rectangle 18"/>
          <p:cNvSpPr/>
          <p:nvPr userDrawn="1"/>
        </p:nvSpPr>
        <p:spPr>
          <a:xfrm>
            <a:off x="547450" y="957374"/>
            <a:ext cx="8177450" cy="12212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userDrawn="1"/>
        </p:nvSpPr>
        <p:spPr>
          <a:xfrm>
            <a:off x="0" y="4976925"/>
            <a:ext cx="9144000" cy="17133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Slide Number Placeholder 23"/>
          <p:cNvSpPr>
            <a:spLocks noGrp="1"/>
          </p:cNvSpPr>
          <p:nvPr>
            <p:ph type="sldNum" sz="quarter" idx="14"/>
          </p:nvPr>
        </p:nvSpPr>
        <p:spPr/>
        <p:txBody>
          <a:bodyPr/>
          <a:lstStyle/>
          <a:p>
            <a:r>
              <a:rPr lang="en-US"/>
              <a:t>- </a:t>
            </a:r>
            <a:fld id="{1F181505-AF59-454A-983B-3CB9020329EA}" type="slidenum">
              <a:rPr lang="en-US" smtClean="0"/>
              <a:pPr/>
              <a:t>‹#›</a:t>
            </a:fld>
            <a:r>
              <a:rPr lang="en-US"/>
              <a:t> -</a:t>
            </a:r>
            <a:endParaRPr lang="en-US" dirty="0"/>
          </a:p>
        </p:txBody>
      </p:sp>
      <p:pic>
        <p:nvPicPr>
          <p:cNvPr id="34" name="Picture 3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66520" y="774843"/>
            <a:ext cx="6502400" cy="3632200"/>
          </a:xfrm>
          <a:prstGeom prst="rect">
            <a:avLst/>
          </a:prstGeom>
        </p:spPr>
      </p:pic>
      <p:pic>
        <p:nvPicPr>
          <p:cNvPr id="22" name="Picture 21"/>
          <p:cNvPicPr preferRelativeResize="0">
            <a:picLocks/>
          </p:cNvPicPr>
          <p:nvPr userDrawn="1"/>
        </p:nvPicPr>
        <p:blipFill>
          <a:blip r:embed="rId3" cstate="email">
            <a:extLst>
              <a:ext uri="{28A0092B-C50C-407E-A947-70E740481C1C}">
                <a14:useLocalDpi xmlns:a14="http://schemas.microsoft.com/office/drawing/2010/main"/>
              </a:ext>
            </a:extLst>
          </a:blip>
          <a:stretch>
            <a:fillRect/>
          </a:stretch>
        </p:blipFill>
        <p:spPr>
          <a:xfrm>
            <a:off x="1725093" y="1447255"/>
            <a:ext cx="5772835" cy="38100"/>
          </a:xfrm>
          <a:prstGeom prst="rect">
            <a:avLst/>
          </a:prstGeom>
        </p:spPr>
      </p:pic>
      <p:sp>
        <p:nvSpPr>
          <p:cNvPr id="25" name="Title 1"/>
          <p:cNvSpPr>
            <a:spLocks noGrp="1"/>
          </p:cNvSpPr>
          <p:nvPr>
            <p:ph type="title"/>
          </p:nvPr>
        </p:nvSpPr>
        <p:spPr>
          <a:xfrm>
            <a:off x="1725093" y="951025"/>
            <a:ext cx="5772835" cy="488404"/>
          </a:xfrm>
        </p:spPr>
        <p:txBody>
          <a:bodyPr/>
          <a:lstStyle>
            <a:lvl1pPr>
              <a:defRPr cap="none" baseline="0"/>
            </a:lvl1pPr>
          </a:lstStyle>
          <a:p>
            <a:r>
              <a:rPr lang="fr-CA" dirty="0"/>
              <a:t>Click to </a:t>
            </a:r>
            <a:r>
              <a:rPr lang="fr-CA" dirty="0" err="1"/>
              <a:t>edit</a:t>
            </a:r>
            <a:r>
              <a:rPr lang="fr-CA" dirty="0"/>
              <a:t> Master </a:t>
            </a:r>
            <a:r>
              <a:rPr lang="fr-CA" dirty="0" err="1"/>
              <a:t>title</a:t>
            </a:r>
            <a:r>
              <a:rPr lang="fr-CA" dirty="0"/>
              <a:t> style</a:t>
            </a:r>
            <a:endParaRPr lang="en-US" dirty="0"/>
          </a:p>
        </p:txBody>
      </p:sp>
      <p:sp>
        <p:nvSpPr>
          <p:cNvPr id="26" name="Content Placeholder 2"/>
          <p:cNvSpPr>
            <a:spLocks noGrp="1"/>
          </p:cNvSpPr>
          <p:nvPr>
            <p:ph idx="1"/>
          </p:nvPr>
        </p:nvSpPr>
        <p:spPr>
          <a:xfrm>
            <a:off x="1725091" y="1644651"/>
            <a:ext cx="5772836" cy="1898650"/>
          </a:xfrm>
        </p:spPr>
        <p:txBody>
          <a:bodyPr/>
          <a:lstStyle/>
          <a:p>
            <a:pPr lvl="0"/>
            <a:r>
              <a:rPr lang="fr-CA" dirty="0"/>
              <a:t>Click to </a:t>
            </a:r>
            <a:r>
              <a:rPr lang="fr-CA" dirty="0" err="1"/>
              <a:t>edit</a:t>
            </a:r>
            <a:r>
              <a:rPr lang="fr-CA" dirty="0"/>
              <a:t> Master </a:t>
            </a:r>
            <a:r>
              <a:rPr lang="fr-CA" dirty="0" err="1"/>
              <a:t>text</a:t>
            </a:r>
            <a:r>
              <a:rPr lang="fr-CA" dirty="0"/>
              <a:t> styles</a:t>
            </a:r>
          </a:p>
          <a:p>
            <a:pPr lvl="1"/>
            <a:r>
              <a:rPr lang="fr-CA" dirty="0"/>
              <a:t>Second </a:t>
            </a:r>
            <a:r>
              <a:rPr lang="fr-CA" dirty="0" err="1"/>
              <a:t>level</a:t>
            </a:r>
            <a:endParaRPr lang="fr-CA" dirty="0"/>
          </a:p>
          <a:p>
            <a:pPr lvl="2"/>
            <a:r>
              <a:rPr lang="fr-CA" dirty="0" err="1"/>
              <a:t>Third</a:t>
            </a:r>
            <a:r>
              <a:rPr lang="fr-CA" dirty="0"/>
              <a:t> </a:t>
            </a:r>
            <a:r>
              <a:rPr lang="fr-CA" dirty="0" err="1"/>
              <a:t>level</a:t>
            </a:r>
            <a:endParaRPr lang="fr-CA" dirty="0"/>
          </a:p>
          <a:p>
            <a:pPr lvl="3"/>
            <a:r>
              <a:rPr lang="fr-CA" dirty="0" err="1"/>
              <a:t>Fourth</a:t>
            </a:r>
            <a:r>
              <a:rPr lang="fr-CA" dirty="0"/>
              <a:t> </a:t>
            </a:r>
            <a:r>
              <a:rPr lang="fr-CA" dirty="0" err="1"/>
              <a:t>level</a:t>
            </a:r>
            <a:endParaRPr lang="fr-CA" dirty="0"/>
          </a:p>
          <a:p>
            <a:pPr lvl="4"/>
            <a:r>
              <a:rPr lang="fr-CA" dirty="0" err="1"/>
              <a:t>Fifth</a:t>
            </a:r>
            <a:r>
              <a:rPr lang="fr-CA" dirty="0"/>
              <a:t> </a:t>
            </a:r>
            <a:r>
              <a:rPr lang="fr-CA" dirty="0" err="1"/>
              <a:t>level</a:t>
            </a:r>
            <a:endParaRPr lang="en-US" dirty="0"/>
          </a:p>
        </p:txBody>
      </p:sp>
    </p:spTree>
    <p:extLst>
      <p:ext uri="{BB962C8B-B14F-4D97-AF65-F5344CB8AC3E}">
        <p14:creationId xmlns:p14="http://schemas.microsoft.com/office/powerpoint/2010/main" val="4137317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9299"/>
            <a:ext cx="7772400" cy="1103540"/>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7349"/>
            <a:ext cx="6400800" cy="1315667"/>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991542-6A40-44E8-AC2A-8C7DF01F54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5633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991542-6A40-44E8-AC2A-8C7DF01F54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73661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8236"/>
            <a:ext cx="7772400" cy="1022502"/>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2055"/>
            <a:ext cx="7772400" cy="1126182"/>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991542-6A40-44E8-AC2A-8C7DF01F54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11922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1262"/>
            <a:ext cx="4038600" cy="33976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1262"/>
            <a:ext cx="4038600" cy="33976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991542-6A40-44E8-AC2A-8C7DF01F54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51227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2401"/>
            <a:ext cx="4040188" cy="48026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2667"/>
            <a:ext cx="4040188" cy="296621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152401"/>
            <a:ext cx="4041775" cy="48026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1632667"/>
            <a:ext cx="4041775" cy="296621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991542-6A40-44E8-AC2A-8C7DF01F54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5100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991542-6A40-44E8-AC2A-8C7DF01F54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23584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991542-6A40-44E8-AC2A-8C7DF01F54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2717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979"/>
            <a:ext cx="3008313" cy="87234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977"/>
            <a:ext cx="5111750" cy="43939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7324"/>
            <a:ext cx="3008313" cy="352155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991542-6A40-44E8-AC2A-8C7DF01F54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56326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60007"/>
            <a:ext cx="5486400" cy="30889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9233"/>
            <a:ext cx="5486400" cy="60420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991542-6A40-44E8-AC2A-8C7DF01F54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98242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991542-6A40-44E8-AC2A-8C7DF01F54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6484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a:t>Click to </a:t>
            </a:r>
            <a:r>
              <a:rPr lang="fr-CA" dirty="0" err="1"/>
              <a:t>edit</a:t>
            </a:r>
            <a:r>
              <a:rPr lang="fr-CA" dirty="0"/>
              <a:t> Master </a:t>
            </a:r>
            <a:r>
              <a:rPr lang="fr-CA" dirty="0" err="1"/>
              <a:t>title</a:t>
            </a:r>
            <a:r>
              <a:rPr lang="fr-CA" dirty="0"/>
              <a:t> style</a:t>
            </a:r>
            <a:endParaRPr lang="en-US" dirty="0"/>
          </a:p>
        </p:txBody>
      </p:sp>
      <p:sp>
        <p:nvSpPr>
          <p:cNvPr id="3" name="Content Placeholder 2"/>
          <p:cNvSpPr>
            <a:spLocks noGrp="1"/>
          </p:cNvSpPr>
          <p:nvPr>
            <p:ph idx="1"/>
          </p:nvPr>
        </p:nvSpPr>
        <p:spPr/>
        <p:txBody>
          <a:bodyPr/>
          <a:lstStyle/>
          <a:p>
            <a:pPr lvl="0"/>
            <a:r>
              <a:rPr lang="fr-CA" dirty="0"/>
              <a:t>Click to </a:t>
            </a:r>
            <a:r>
              <a:rPr lang="fr-CA" dirty="0" err="1"/>
              <a:t>edit</a:t>
            </a:r>
            <a:r>
              <a:rPr lang="fr-CA" dirty="0"/>
              <a:t> Master </a:t>
            </a:r>
            <a:r>
              <a:rPr lang="fr-CA" dirty="0" err="1"/>
              <a:t>text</a:t>
            </a:r>
            <a:r>
              <a:rPr lang="fr-CA" dirty="0"/>
              <a:t> styles</a:t>
            </a:r>
          </a:p>
          <a:p>
            <a:pPr lvl="1"/>
            <a:r>
              <a:rPr lang="fr-CA" dirty="0"/>
              <a:t>Second </a:t>
            </a:r>
            <a:r>
              <a:rPr lang="fr-CA" dirty="0" err="1"/>
              <a:t>level</a:t>
            </a:r>
            <a:endParaRPr lang="fr-CA" dirty="0"/>
          </a:p>
          <a:p>
            <a:pPr lvl="2"/>
            <a:r>
              <a:rPr lang="fr-CA" dirty="0" err="1"/>
              <a:t>Third</a:t>
            </a:r>
            <a:r>
              <a:rPr lang="fr-CA" dirty="0"/>
              <a:t> </a:t>
            </a:r>
            <a:r>
              <a:rPr lang="fr-CA" dirty="0" err="1"/>
              <a:t>level</a:t>
            </a:r>
            <a:endParaRPr lang="fr-CA" dirty="0"/>
          </a:p>
          <a:p>
            <a:pPr lvl="3"/>
            <a:r>
              <a:rPr lang="fr-CA" dirty="0" err="1"/>
              <a:t>Fourth</a:t>
            </a:r>
            <a:r>
              <a:rPr lang="fr-CA" dirty="0"/>
              <a:t> </a:t>
            </a:r>
            <a:r>
              <a:rPr lang="fr-CA" dirty="0" err="1"/>
              <a:t>level</a:t>
            </a:r>
            <a:endParaRPr lang="fr-CA" dirty="0"/>
          </a:p>
          <a:p>
            <a:pPr lvl="4"/>
            <a:r>
              <a:rPr lang="fr-CA" dirty="0" err="1"/>
              <a:t>Fifth</a:t>
            </a:r>
            <a:r>
              <a:rPr lang="fr-CA" dirty="0"/>
              <a:t> </a:t>
            </a:r>
            <a:r>
              <a:rPr lang="fr-CA" dirty="0" err="1"/>
              <a:t>level</a:t>
            </a:r>
            <a:endParaRPr lang="en-US" dirty="0"/>
          </a:p>
        </p:txBody>
      </p:sp>
      <p:sp>
        <p:nvSpPr>
          <p:cNvPr id="6" name="Slide Number Placeholder 5"/>
          <p:cNvSpPr>
            <a:spLocks noGrp="1"/>
          </p:cNvSpPr>
          <p:nvPr>
            <p:ph type="sldNum" sz="quarter" idx="12"/>
          </p:nvPr>
        </p:nvSpPr>
        <p:spPr/>
        <p:txBody>
          <a:bodyPr/>
          <a:lstStyle/>
          <a:p>
            <a:fld id="{1F181505-AF59-454A-983B-3CB9020329EA}" type="slidenum">
              <a:rPr lang="en-US" smtClean="0"/>
              <a:t>‹#›</a:t>
            </a:fld>
            <a:endParaRPr lang="en-US"/>
          </a:p>
        </p:txBody>
      </p:sp>
    </p:spTree>
    <p:extLst>
      <p:ext uri="{BB962C8B-B14F-4D97-AF65-F5344CB8AC3E}">
        <p14:creationId xmlns:p14="http://schemas.microsoft.com/office/powerpoint/2010/main" val="2118505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169"/>
            <a:ext cx="2057400" cy="439270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169"/>
            <a:ext cx="6019800" cy="439270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991542-6A40-44E8-AC2A-8C7DF01F54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86917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hoto and Text">
    <p:spTree>
      <p:nvGrpSpPr>
        <p:cNvPr id="1" name=""/>
        <p:cNvGrpSpPr/>
        <p:nvPr/>
      </p:nvGrpSpPr>
      <p:grpSpPr>
        <a:xfrm>
          <a:off x="0" y="0"/>
          <a:ext cx="0" cy="0"/>
          <a:chOff x="0" y="0"/>
          <a:chExt cx="0" cy="0"/>
        </a:xfrm>
      </p:grpSpPr>
      <p:sp>
        <p:nvSpPr>
          <p:cNvPr id="16" name="Picture Placeholder 15"/>
          <p:cNvSpPr>
            <a:spLocks noGrp="1"/>
          </p:cNvSpPr>
          <p:nvPr>
            <p:ph type="pic" sz="quarter" idx="13"/>
          </p:nvPr>
        </p:nvSpPr>
        <p:spPr>
          <a:xfrm>
            <a:off x="0" y="1"/>
            <a:ext cx="9144000" cy="5148262"/>
          </a:xfrm>
        </p:spPr>
        <p:txBody>
          <a:bodyPr/>
          <a:lstStyle/>
          <a:p>
            <a:endParaRPr lang="en-US" dirty="0"/>
          </a:p>
        </p:txBody>
      </p:sp>
      <p:sp>
        <p:nvSpPr>
          <p:cNvPr id="19" name="Rectangle 18"/>
          <p:cNvSpPr/>
          <p:nvPr userDrawn="1"/>
        </p:nvSpPr>
        <p:spPr>
          <a:xfrm>
            <a:off x="547450" y="957374"/>
            <a:ext cx="8177450" cy="12212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userDrawn="1"/>
        </p:nvSpPr>
        <p:spPr>
          <a:xfrm>
            <a:off x="0" y="4976924"/>
            <a:ext cx="9144000" cy="17133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4" name="Slide Number Placeholder 23"/>
          <p:cNvSpPr>
            <a:spLocks noGrp="1"/>
          </p:cNvSpPr>
          <p:nvPr>
            <p:ph type="sldNum" sz="quarter" idx="14"/>
          </p:nvPr>
        </p:nvSpPr>
        <p:spPr/>
        <p:txBody>
          <a:bodyPr/>
          <a:lstStyle/>
          <a:p>
            <a:r>
              <a:rPr lang="en-US">
                <a:solidFill>
                  <a:prstClr val="black">
                    <a:tint val="75000"/>
                  </a:prstClr>
                </a:solidFill>
              </a:rPr>
              <a:t>- </a:t>
            </a:r>
            <a:fld id="{1F181505-AF59-454A-983B-3CB9020329EA}" type="slidenum">
              <a:rPr lang="en-US" smtClean="0">
                <a:solidFill>
                  <a:prstClr val="black">
                    <a:tint val="75000"/>
                  </a:prstClr>
                </a:solidFill>
              </a:rPr>
              <a:pPr/>
              <a:t>‹#›</a:t>
            </a:fld>
            <a:r>
              <a:rPr lang="en-US">
                <a:solidFill>
                  <a:prstClr val="black">
                    <a:tint val="75000"/>
                  </a:prstClr>
                </a:solidFill>
              </a:rPr>
              <a:t> -</a:t>
            </a:r>
            <a:endParaRPr lang="en-US" dirty="0">
              <a:solidFill>
                <a:prstClr val="black">
                  <a:tint val="75000"/>
                </a:prstClr>
              </a:solidFill>
            </a:endParaRPr>
          </a:p>
        </p:txBody>
      </p:sp>
      <p:pic>
        <p:nvPicPr>
          <p:cNvPr id="34" name="Picture 3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66520" y="774843"/>
            <a:ext cx="6502400" cy="3632200"/>
          </a:xfrm>
          <a:prstGeom prst="rect">
            <a:avLst/>
          </a:prstGeom>
        </p:spPr>
      </p:pic>
      <p:pic>
        <p:nvPicPr>
          <p:cNvPr id="22" name="Picture 21"/>
          <p:cNvPicPr preferRelativeResize="0">
            <a:picLocks/>
          </p:cNvPicPr>
          <p:nvPr userDrawn="1"/>
        </p:nvPicPr>
        <p:blipFill>
          <a:blip r:embed="rId3" cstate="email">
            <a:extLst>
              <a:ext uri="{28A0092B-C50C-407E-A947-70E740481C1C}">
                <a14:useLocalDpi xmlns:a14="http://schemas.microsoft.com/office/drawing/2010/main"/>
              </a:ext>
            </a:extLst>
          </a:blip>
          <a:stretch>
            <a:fillRect/>
          </a:stretch>
        </p:blipFill>
        <p:spPr>
          <a:xfrm>
            <a:off x="1725093" y="1447255"/>
            <a:ext cx="5772835" cy="38100"/>
          </a:xfrm>
          <a:prstGeom prst="rect">
            <a:avLst/>
          </a:prstGeom>
        </p:spPr>
      </p:pic>
      <p:sp>
        <p:nvSpPr>
          <p:cNvPr id="25" name="Title 1"/>
          <p:cNvSpPr>
            <a:spLocks noGrp="1"/>
          </p:cNvSpPr>
          <p:nvPr>
            <p:ph type="title"/>
          </p:nvPr>
        </p:nvSpPr>
        <p:spPr>
          <a:xfrm>
            <a:off x="1725093" y="951025"/>
            <a:ext cx="5772835" cy="488404"/>
          </a:xfrm>
        </p:spPr>
        <p:txBody>
          <a:bodyPr/>
          <a:lstStyle>
            <a:lvl1pPr>
              <a:defRPr cap="none" baseline="0"/>
            </a:lvl1pPr>
          </a:lstStyle>
          <a:p>
            <a:r>
              <a:rPr lang="fr-CA" dirty="0"/>
              <a:t>Click to </a:t>
            </a:r>
            <a:r>
              <a:rPr lang="fr-CA" dirty="0" err="1"/>
              <a:t>edit</a:t>
            </a:r>
            <a:r>
              <a:rPr lang="fr-CA" dirty="0"/>
              <a:t> Master </a:t>
            </a:r>
            <a:r>
              <a:rPr lang="fr-CA" dirty="0" err="1"/>
              <a:t>title</a:t>
            </a:r>
            <a:r>
              <a:rPr lang="fr-CA" dirty="0"/>
              <a:t> style</a:t>
            </a:r>
            <a:endParaRPr lang="en-US" dirty="0"/>
          </a:p>
        </p:txBody>
      </p:sp>
      <p:sp>
        <p:nvSpPr>
          <p:cNvPr id="26" name="Content Placeholder 2"/>
          <p:cNvSpPr>
            <a:spLocks noGrp="1"/>
          </p:cNvSpPr>
          <p:nvPr>
            <p:ph idx="1"/>
          </p:nvPr>
        </p:nvSpPr>
        <p:spPr>
          <a:xfrm>
            <a:off x="1725091" y="1644651"/>
            <a:ext cx="5772836" cy="1898650"/>
          </a:xfrm>
        </p:spPr>
        <p:txBody>
          <a:bodyPr/>
          <a:lstStyle/>
          <a:p>
            <a:pPr lvl="0"/>
            <a:r>
              <a:rPr lang="fr-CA" dirty="0"/>
              <a:t>Click to </a:t>
            </a:r>
            <a:r>
              <a:rPr lang="fr-CA" dirty="0" err="1"/>
              <a:t>edit</a:t>
            </a:r>
            <a:r>
              <a:rPr lang="fr-CA" dirty="0"/>
              <a:t> Master </a:t>
            </a:r>
            <a:r>
              <a:rPr lang="fr-CA" dirty="0" err="1"/>
              <a:t>text</a:t>
            </a:r>
            <a:r>
              <a:rPr lang="fr-CA" dirty="0"/>
              <a:t> styles</a:t>
            </a:r>
          </a:p>
          <a:p>
            <a:pPr lvl="1"/>
            <a:r>
              <a:rPr lang="fr-CA" dirty="0"/>
              <a:t>Second </a:t>
            </a:r>
            <a:r>
              <a:rPr lang="fr-CA" dirty="0" err="1"/>
              <a:t>level</a:t>
            </a:r>
            <a:endParaRPr lang="fr-CA" dirty="0"/>
          </a:p>
          <a:p>
            <a:pPr lvl="2"/>
            <a:r>
              <a:rPr lang="fr-CA" dirty="0" err="1"/>
              <a:t>Third</a:t>
            </a:r>
            <a:r>
              <a:rPr lang="fr-CA" dirty="0"/>
              <a:t> </a:t>
            </a:r>
            <a:r>
              <a:rPr lang="fr-CA" dirty="0" err="1"/>
              <a:t>level</a:t>
            </a:r>
            <a:endParaRPr lang="fr-CA" dirty="0"/>
          </a:p>
          <a:p>
            <a:pPr lvl="3"/>
            <a:r>
              <a:rPr lang="fr-CA" dirty="0" err="1"/>
              <a:t>Fourth</a:t>
            </a:r>
            <a:r>
              <a:rPr lang="fr-CA" dirty="0"/>
              <a:t> </a:t>
            </a:r>
            <a:r>
              <a:rPr lang="fr-CA" dirty="0" err="1"/>
              <a:t>level</a:t>
            </a:r>
            <a:endParaRPr lang="fr-CA" dirty="0"/>
          </a:p>
          <a:p>
            <a:pPr lvl="4"/>
            <a:r>
              <a:rPr lang="fr-CA" dirty="0" err="1"/>
              <a:t>Fifth</a:t>
            </a:r>
            <a:r>
              <a:rPr lang="fr-CA" dirty="0"/>
              <a:t> </a:t>
            </a:r>
            <a:r>
              <a:rPr lang="fr-CA" dirty="0" err="1"/>
              <a:t>level</a:t>
            </a:r>
            <a:endParaRPr lang="en-US" dirty="0"/>
          </a:p>
        </p:txBody>
      </p:sp>
    </p:spTree>
    <p:extLst>
      <p:ext uri="{BB962C8B-B14F-4D97-AF65-F5344CB8AC3E}">
        <p14:creationId xmlns:p14="http://schemas.microsoft.com/office/powerpoint/2010/main" val="609294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a:t>Click to </a:t>
            </a:r>
            <a:r>
              <a:rPr lang="fr-CA" dirty="0" err="1"/>
              <a:t>edit</a:t>
            </a:r>
            <a:r>
              <a:rPr lang="fr-CA" dirty="0"/>
              <a:t> Master </a:t>
            </a:r>
            <a:r>
              <a:rPr lang="fr-CA" dirty="0" err="1"/>
              <a:t>title</a:t>
            </a:r>
            <a:r>
              <a:rPr lang="fr-CA" dirty="0"/>
              <a:t> style</a:t>
            </a:r>
            <a:endParaRPr lang="en-US" dirty="0"/>
          </a:p>
        </p:txBody>
      </p:sp>
      <p:sp>
        <p:nvSpPr>
          <p:cNvPr id="3" name="Content Placeholder 2"/>
          <p:cNvSpPr>
            <a:spLocks noGrp="1"/>
          </p:cNvSpPr>
          <p:nvPr>
            <p:ph idx="1"/>
          </p:nvPr>
        </p:nvSpPr>
        <p:spPr/>
        <p:txBody>
          <a:bodyPr/>
          <a:lstStyle/>
          <a:p>
            <a:pPr lvl="0"/>
            <a:r>
              <a:rPr lang="fr-CA" dirty="0"/>
              <a:t>Click to </a:t>
            </a:r>
            <a:r>
              <a:rPr lang="fr-CA" dirty="0" err="1"/>
              <a:t>edit</a:t>
            </a:r>
            <a:r>
              <a:rPr lang="fr-CA" dirty="0"/>
              <a:t> Master </a:t>
            </a:r>
            <a:r>
              <a:rPr lang="fr-CA" dirty="0" err="1"/>
              <a:t>text</a:t>
            </a:r>
            <a:r>
              <a:rPr lang="fr-CA" dirty="0"/>
              <a:t> styles</a:t>
            </a:r>
          </a:p>
          <a:p>
            <a:pPr lvl="1"/>
            <a:r>
              <a:rPr lang="fr-CA" dirty="0"/>
              <a:t>Second </a:t>
            </a:r>
            <a:r>
              <a:rPr lang="fr-CA" dirty="0" err="1"/>
              <a:t>level</a:t>
            </a:r>
            <a:endParaRPr lang="fr-CA" dirty="0"/>
          </a:p>
          <a:p>
            <a:pPr lvl="2"/>
            <a:r>
              <a:rPr lang="fr-CA" dirty="0" err="1"/>
              <a:t>Third</a:t>
            </a:r>
            <a:r>
              <a:rPr lang="fr-CA" dirty="0"/>
              <a:t> </a:t>
            </a:r>
            <a:r>
              <a:rPr lang="fr-CA" dirty="0" err="1"/>
              <a:t>level</a:t>
            </a:r>
            <a:endParaRPr lang="fr-CA" dirty="0"/>
          </a:p>
          <a:p>
            <a:pPr lvl="3"/>
            <a:r>
              <a:rPr lang="fr-CA" dirty="0" err="1"/>
              <a:t>Fourth</a:t>
            </a:r>
            <a:r>
              <a:rPr lang="fr-CA" dirty="0"/>
              <a:t> </a:t>
            </a:r>
            <a:r>
              <a:rPr lang="fr-CA" dirty="0" err="1"/>
              <a:t>level</a:t>
            </a:r>
            <a:endParaRPr lang="fr-CA" dirty="0"/>
          </a:p>
          <a:p>
            <a:pPr lvl="4"/>
            <a:r>
              <a:rPr lang="fr-CA" dirty="0" err="1"/>
              <a:t>Fifth</a:t>
            </a:r>
            <a:r>
              <a:rPr lang="fr-CA" dirty="0"/>
              <a:t> </a:t>
            </a:r>
            <a:r>
              <a:rPr lang="fr-CA" dirty="0" err="1"/>
              <a:t>level</a:t>
            </a:r>
            <a:endParaRPr lang="en-US" dirty="0"/>
          </a:p>
        </p:txBody>
      </p:sp>
      <p:sp>
        <p:nvSpPr>
          <p:cNvPr id="6" name="Slide Number Placeholder 5"/>
          <p:cNvSpPr>
            <a:spLocks noGrp="1"/>
          </p:cNvSpPr>
          <p:nvPr>
            <p:ph type="sldNum" sz="quarter" idx="12"/>
          </p:nvPr>
        </p:nvSpPr>
        <p:spPr/>
        <p:txBody>
          <a:bodyPr/>
          <a:lstStyle/>
          <a:p>
            <a:fld id="{1F181505-AF59-454A-983B-3CB9020329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5547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1" name="Rectangle 10"/>
          <p:cNvSpPr/>
          <p:nvPr userDrawn="1"/>
        </p:nvSpPr>
        <p:spPr>
          <a:xfrm>
            <a:off x="547450" y="957374"/>
            <a:ext cx="8177450" cy="12212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47701" y="307770"/>
            <a:ext cx="3988475" cy="751205"/>
          </a:xfrm>
        </p:spPr>
        <p:txBody>
          <a:bodyPr>
            <a:normAutofit/>
          </a:bodyPr>
          <a:lstStyle>
            <a:lvl1pPr>
              <a:defRPr sz="2600" b="0" i="1" cap="none" baseline="0">
                <a:solidFill>
                  <a:schemeClr val="tx1"/>
                </a:solidFill>
                <a:latin typeface="Georgia" panose="02040502050405020303" pitchFamily="18"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r>
              <a:rPr lang="en-US">
                <a:solidFill>
                  <a:prstClr val="black">
                    <a:tint val="75000"/>
                  </a:prstClr>
                </a:solidFill>
              </a:rPr>
              <a:t>- </a:t>
            </a:r>
            <a:fld id="{1F181505-AF59-454A-983B-3CB9020329EA}" type="slidenum">
              <a:rPr lang="en-US" smtClean="0">
                <a:solidFill>
                  <a:prstClr val="black">
                    <a:tint val="75000"/>
                  </a:prstClr>
                </a:solidFill>
              </a:rPr>
              <a:pPr/>
              <a:t>‹#›</a:t>
            </a:fld>
            <a:r>
              <a:rPr lang="en-US">
                <a:solidFill>
                  <a:prstClr val="black">
                    <a:tint val="75000"/>
                  </a:prstClr>
                </a:solidFill>
              </a:rPr>
              <a:t> -</a:t>
            </a:r>
            <a:endParaRPr lang="en-US" dirty="0">
              <a:solidFill>
                <a:prstClr val="black">
                  <a:tint val="75000"/>
                </a:prstClr>
              </a:solidFill>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40535" y="1076225"/>
            <a:ext cx="635000" cy="38100"/>
          </a:xfrm>
          <a:prstGeom prst="rect">
            <a:avLst/>
          </a:prstGeom>
        </p:spPr>
      </p:pic>
      <p:sp>
        <p:nvSpPr>
          <p:cNvPr id="10" name="Picture Placeholder 9"/>
          <p:cNvSpPr>
            <a:spLocks noGrp="1"/>
          </p:cNvSpPr>
          <p:nvPr>
            <p:ph type="pic" sz="quarter" idx="11"/>
          </p:nvPr>
        </p:nvSpPr>
        <p:spPr>
          <a:xfrm>
            <a:off x="5016500" y="1"/>
            <a:ext cx="4127500" cy="5192713"/>
          </a:xfrm>
        </p:spPr>
        <p:txBody>
          <a:bodyPr/>
          <a:lstStyle/>
          <a:p>
            <a:endParaRPr lang="en-US"/>
          </a:p>
        </p:txBody>
      </p:sp>
      <p:sp>
        <p:nvSpPr>
          <p:cNvPr id="13" name="Text Placeholder 12"/>
          <p:cNvSpPr>
            <a:spLocks noGrp="1"/>
          </p:cNvSpPr>
          <p:nvPr>
            <p:ph type="body" sz="quarter" idx="12"/>
          </p:nvPr>
        </p:nvSpPr>
        <p:spPr>
          <a:xfrm>
            <a:off x="639763" y="1238250"/>
            <a:ext cx="4160837" cy="3371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0433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a:t>Click to </a:t>
            </a:r>
            <a:r>
              <a:rPr lang="fr-CA" dirty="0" err="1"/>
              <a:t>edit</a:t>
            </a:r>
            <a:r>
              <a:rPr lang="fr-CA" dirty="0"/>
              <a:t> Master </a:t>
            </a:r>
            <a:r>
              <a:rPr lang="fr-CA" dirty="0" err="1"/>
              <a:t>title</a:t>
            </a:r>
            <a:r>
              <a:rPr lang="fr-CA" dirty="0"/>
              <a:t> style</a:t>
            </a:r>
            <a:endParaRPr lang="en-US" dirty="0"/>
          </a:p>
        </p:txBody>
      </p:sp>
      <p:sp>
        <p:nvSpPr>
          <p:cNvPr id="5" name="Slide Number Placeholder 4"/>
          <p:cNvSpPr>
            <a:spLocks noGrp="1"/>
          </p:cNvSpPr>
          <p:nvPr>
            <p:ph type="sldNum" sz="quarter" idx="12"/>
          </p:nvPr>
        </p:nvSpPr>
        <p:spPr/>
        <p:txBody>
          <a:bodyPr/>
          <a:lstStyle/>
          <a:p>
            <a:fld id="{1F181505-AF59-454A-983B-3CB9020329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2319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F181505-AF59-454A-983B-3CB9020329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812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191" y="-7094"/>
            <a:ext cx="9308555" cy="5236062"/>
          </a:xfrm>
          <a:prstGeom prst="rect">
            <a:avLst/>
          </a:prstGeom>
        </p:spPr>
      </p:pic>
      <p:sp>
        <p:nvSpPr>
          <p:cNvPr id="13" name="Slide Number Placeholder 12"/>
          <p:cNvSpPr>
            <a:spLocks noGrp="1"/>
          </p:cNvSpPr>
          <p:nvPr>
            <p:ph type="sldNum" sz="quarter" idx="12"/>
          </p:nvPr>
        </p:nvSpPr>
        <p:spPr>
          <a:xfrm>
            <a:off x="8380236" y="4727229"/>
            <a:ext cx="638022" cy="274097"/>
          </a:xfrm>
        </p:spPr>
        <p:txBody>
          <a:bodyPr/>
          <a:lstStyle>
            <a:lvl1pPr>
              <a:defRPr sz="900"/>
            </a:lvl1pPr>
          </a:lstStyle>
          <a:p>
            <a:fld id="{1F181505-AF59-454A-983B-3CB9020329EA}" type="slidenum">
              <a:rPr lang="en-US" smtClean="0">
                <a:solidFill>
                  <a:prstClr val="black">
                    <a:tint val="75000"/>
                  </a:prstClr>
                </a:solidFill>
              </a:rPr>
              <a:pPr/>
              <a:t>‹#›</a:t>
            </a:fld>
            <a:endParaRPr lang="en-US" dirty="0">
              <a:solidFill>
                <a:prstClr val="black">
                  <a:tint val="75000"/>
                </a:prstClr>
              </a:solidFill>
            </a:endParaRPr>
          </a:p>
        </p:txBody>
      </p:sp>
      <p:sp>
        <p:nvSpPr>
          <p:cNvPr id="17" name="Media Placeholder 16"/>
          <p:cNvSpPr>
            <a:spLocks noGrp="1"/>
          </p:cNvSpPr>
          <p:nvPr>
            <p:ph type="media" sz="quarter" idx="13"/>
          </p:nvPr>
        </p:nvSpPr>
        <p:spPr>
          <a:xfrm>
            <a:off x="899936" y="1390650"/>
            <a:ext cx="7480300" cy="3187700"/>
          </a:xfrm>
        </p:spPr>
        <p:txBody>
          <a:bodyPr/>
          <a:lstStyle/>
          <a:p>
            <a:endParaRPr lang="en-US"/>
          </a:p>
        </p:txBody>
      </p:sp>
      <p:sp>
        <p:nvSpPr>
          <p:cNvPr id="22" name="Title 1"/>
          <p:cNvSpPr>
            <a:spLocks noGrp="1"/>
          </p:cNvSpPr>
          <p:nvPr>
            <p:ph type="title"/>
          </p:nvPr>
        </p:nvSpPr>
        <p:spPr>
          <a:xfrm>
            <a:off x="-14191" y="413951"/>
            <a:ext cx="9308555" cy="780040"/>
          </a:xfrm>
        </p:spPr>
        <p:txBody>
          <a:bodyPr>
            <a:normAutofit/>
          </a:bodyPr>
          <a:lstStyle>
            <a:lvl1pPr algn="ctr">
              <a:defRPr sz="2600" i="1" cap="none" baseline="0">
                <a:solidFill>
                  <a:schemeClr val="bg1"/>
                </a:solidFill>
                <a:latin typeface="Georgia" panose="02040502050405020303" pitchFamily="18" charset="0"/>
              </a:defRPr>
            </a:lvl1pPr>
          </a:lstStyle>
          <a:p>
            <a:r>
              <a:rPr lang="fr-CA" dirty="0"/>
              <a:t>Click to </a:t>
            </a:r>
            <a:r>
              <a:rPr lang="fr-CA" dirty="0" err="1"/>
              <a:t>edit</a:t>
            </a:r>
            <a:r>
              <a:rPr lang="fr-CA" dirty="0"/>
              <a:t> Master </a:t>
            </a:r>
            <a:r>
              <a:rPr lang="fr-CA" dirty="0" err="1"/>
              <a:t>title</a:t>
            </a:r>
            <a:r>
              <a:rPr lang="fr-CA" dirty="0"/>
              <a:t> style</a:t>
            </a:r>
            <a:endParaRPr lang="en-US" dirty="0"/>
          </a:p>
        </p:txBody>
      </p:sp>
    </p:spTree>
    <p:extLst>
      <p:ext uri="{BB962C8B-B14F-4D97-AF65-F5344CB8AC3E}">
        <p14:creationId xmlns:p14="http://schemas.microsoft.com/office/powerpoint/2010/main" val="1144591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en-US"/>
          </a:p>
        </p:txBody>
      </p:sp>
      <p:sp>
        <p:nvSpPr>
          <p:cNvPr id="6" name="Slide Number Placeholder 5"/>
          <p:cNvSpPr>
            <a:spLocks noGrp="1"/>
          </p:cNvSpPr>
          <p:nvPr>
            <p:ph type="sldNum" sz="quarter" idx="12"/>
          </p:nvPr>
        </p:nvSpPr>
        <p:spPr/>
        <p:txBody>
          <a:bodyPr/>
          <a:lstStyle/>
          <a:p>
            <a:fld id="{1F181505-AF59-454A-983B-3CB9020329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108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925"/>
            <a:ext cx="2057400" cy="3297510"/>
          </a:xfrm>
        </p:spPr>
        <p:txBody>
          <a:bodyPr vert="eaVert"/>
          <a:lstStyle/>
          <a:p>
            <a:r>
              <a:rPr lang="fr-CA"/>
              <a:t>Click to edit Master title style</a:t>
            </a:r>
            <a:endParaRPr lang="en-US"/>
          </a:p>
        </p:txBody>
      </p:sp>
      <p:sp>
        <p:nvSpPr>
          <p:cNvPr id="3" name="Vertical Text Placeholder 2"/>
          <p:cNvSpPr>
            <a:spLocks noGrp="1"/>
          </p:cNvSpPr>
          <p:nvPr>
            <p:ph type="body" orient="vert" idx="1"/>
          </p:nvPr>
        </p:nvSpPr>
        <p:spPr>
          <a:xfrm>
            <a:off x="457200" y="154925"/>
            <a:ext cx="6019800" cy="3297510"/>
          </a:xfrm>
        </p:spPr>
        <p:txBody>
          <a:bodyPr vert="eaVert"/>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en-US"/>
          </a:p>
        </p:txBody>
      </p:sp>
      <p:sp>
        <p:nvSpPr>
          <p:cNvPr id="6" name="Slide Number Placeholder 5"/>
          <p:cNvSpPr>
            <a:spLocks noGrp="1"/>
          </p:cNvSpPr>
          <p:nvPr>
            <p:ph type="sldNum" sz="quarter" idx="12"/>
          </p:nvPr>
        </p:nvSpPr>
        <p:spPr/>
        <p:txBody>
          <a:bodyPr/>
          <a:lstStyle/>
          <a:p>
            <a:fld id="{1F181505-AF59-454A-983B-3CB9020329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095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and Content (no bulltet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dirty="0"/>
              <a:t>Click to edit Master title style</a:t>
            </a:r>
            <a:endParaRPr lang="en-CA" dirty="0"/>
          </a:p>
        </p:txBody>
      </p:sp>
      <p:sp>
        <p:nvSpPr>
          <p:cNvPr id="7" name="Text Placeholder 6"/>
          <p:cNvSpPr>
            <a:spLocks noGrp="1"/>
          </p:cNvSpPr>
          <p:nvPr>
            <p:ph type="body" sz="quarter" idx="13"/>
          </p:nvPr>
        </p:nvSpPr>
        <p:spPr>
          <a:xfrm>
            <a:off x="468313" y="1222713"/>
            <a:ext cx="8218487" cy="3103259"/>
          </a:xfrm>
        </p:spPr>
        <p:txBody>
          <a:bodyPr/>
          <a:lstStyle>
            <a:lvl1pPr marL="0">
              <a:buNone/>
              <a:defRPr/>
            </a:lvl1pPr>
          </a:lstStyle>
          <a:p>
            <a:pPr lvl="0"/>
            <a:r>
              <a:rPr lang="en-US" dirty="0"/>
              <a:t>Click to edit Master text styles</a:t>
            </a:r>
          </a:p>
        </p:txBody>
      </p:sp>
      <p:sp>
        <p:nvSpPr>
          <p:cNvPr id="4" name="Slide Number Placeholder 5"/>
          <p:cNvSpPr>
            <a:spLocks noGrp="1"/>
          </p:cNvSpPr>
          <p:nvPr>
            <p:ph type="sldNum" sz="quarter" idx="14"/>
          </p:nvPr>
        </p:nvSpPr>
        <p:spPr/>
        <p:txBody>
          <a:bodyPr/>
          <a:lstStyle>
            <a:lvl1pPr>
              <a:defRPr/>
            </a:lvl1pPr>
          </a:lstStyle>
          <a:p>
            <a:pPr>
              <a:defRPr/>
            </a:pPr>
            <a:fld id="{B310AA2A-D296-4191-9E36-36C82F0B519E}" type="slidenum">
              <a:rPr lang="en-CA">
                <a:solidFill>
                  <a:prstClr val="black">
                    <a:tint val="75000"/>
                  </a:prstClr>
                </a:solidFill>
              </a:rPr>
              <a:pPr>
                <a:defRPr/>
              </a:pPr>
              <a:t>‹#›</a:t>
            </a:fld>
            <a:endParaRPr lang="en-CA" dirty="0">
              <a:solidFill>
                <a:prstClr val="black">
                  <a:tint val="75000"/>
                </a:prstClr>
              </a:solidFill>
            </a:endParaRPr>
          </a:p>
        </p:txBody>
      </p:sp>
    </p:spTree>
    <p:extLst>
      <p:ext uri="{BB962C8B-B14F-4D97-AF65-F5344CB8AC3E}">
        <p14:creationId xmlns:p14="http://schemas.microsoft.com/office/powerpoint/2010/main" val="2753309563"/>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1" name="Rectangle 10"/>
          <p:cNvSpPr/>
          <p:nvPr userDrawn="1"/>
        </p:nvSpPr>
        <p:spPr>
          <a:xfrm>
            <a:off x="547450" y="957374"/>
            <a:ext cx="8177450" cy="12212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7701" y="307770"/>
            <a:ext cx="3988475" cy="751205"/>
          </a:xfrm>
        </p:spPr>
        <p:txBody>
          <a:bodyPr>
            <a:normAutofit/>
          </a:bodyPr>
          <a:lstStyle>
            <a:lvl1pPr>
              <a:defRPr sz="2600" b="0" i="1" cap="none" baseline="0">
                <a:solidFill>
                  <a:schemeClr val="tx1"/>
                </a:solidFill>
                <a:latin typeface="Georgia" panose="02040502050405020303" pitchFamily="18"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r>
              <a:rPr lang="en-US"/>
              <a:t>- </a:t>
            </a:r>
            <a:fld id="{1F181505-AF59-454A-983B-3CB9020329EA}" type="slidenum">
              <a:rPr lang="en-US" smtClean="0"/>
              <a:pPr/>
              <a:t>‹#›</a:t>
            </a:fld>
            <a:r>
              <a:rPr lang="en-US"/>
              <a:t> -</a:t>
            </a:r>
            <a:endParaRPr lang="en-US" dirty="0"/>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40535" y="1076225"/>
            <a:ext cx="635000" cy="38100"/>
          </a:xfrm>
          <a:prstGeom prst="rect">
            <a:avLst/>
          </a:prstGeom>
        </p:spPr>
      </p:pic>
      <p:sp>
        <p:nvSpPr>
          <p:cNvPr id="10" name="Picture Placeholder 9"/>
          <p:cNvSpPr>
            <a:spLocks noGrp="1"/>
          </p:cNvSpPr>
          <p:nvPr>
            <p:ph type="pic" sz="quarter" idx="11"/>
          </p:nvPr>
        </p:nvSpPr>
        <p:spPr>
          <a:xfrm>
            <a:off x="5016500" y="2"/>
            <a:ext cx="4127500" cy="5192713"/>
          </a:xfrm>
        </p:spPr>
        <p:txBody>
          <a:bodyPr/>
          <a:lstStyle/>
          <a:p>
            <a:endParaRPr lang="en-US"/>
          </a:p>
        </p:txBody>
      </p:sp>
      <p:sp>
        <p:nvSpPr>
          <p:cNvPr id="13" name="Text Placeholder 12"/>
          <p:cNvSpPr>
            <a:spLocks noGrp="1"/>
          </p:cNvSpPr>
          <p:nvPr>
            <p:ph type="body" sz="quarter" idx="12"/>
          </p:nvPr>
        </p:nvSpPr>
        <p:spPr>
          <a:xfrm>
            <a:off x="639763" y="1238250"/>
            <a:ext cx="4160837" cy="3371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083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a:t>Click to </a:t>
            </a:r>
            <a:r>
              <a:rPr lang="fr-CA" dirty="0" err="1"/>
              <a:t>edit</a:t>
            </a:r>
            <a:r>
              <a:rPr lang="fr-CA" dirty="0"/>
              <a:t> Master </a:t>
            </a:r>
            <a:r>
              <a:rPr lang="fr-CA" dirty="0" err="1"/>
              <a:t>title</a:t>
            </a:r>
            <a:r>
              <a:rPr lang="fr-CA" dirty="0"/>
              <a:t> style</a:t>
            </a:r>
            <a:endParaRPr lang="en-US" dirty="0"/>
          </a:p>
        </p:txBody>
      </p:sp>
      <p:sp>
        <p:nvSpPr>
          <p:cNvPr id="5" name="Slide Number Placeholder 4"/>
          <p:cNvSpPr>
            <a:spLocks noGrp="1"/>
          </p:cNvSpPr>
          <p:nvPr>
            <p:ph type="sldNum" sz="quarter" idx="12"/>
          </p:nvPr>
        </p:nvSpPr>
        <p:spPr/>
        <p:txBody>
          <a:bodyPr/>
          <a:lstStyle/>
          <a:p>
            <a:fld id="{1F181505-AF59-454A-983B-3CB9020329EA}" type="slidenum">
              <a:rPr lang="en-US" smtClean="0"/>
              <a:t>‹#›</a:t>
            </a:fld>
            <a:endParaRPr lang="en-US"/>
          </a:p>
        </p:txBody>
      </p:sp>
    </p:spTree>
    <p:extLst>
      <p:ext uri="{BB962C8B-B14F-4D97-AF65-F5344CB8AC3E}">
        <p14:creationId xmlns:p14="http://schemas.microsoft.com/office/powerpoint/2010/main" val="4126681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F181505-AF59-454A-983B-3CB9020329EA}" type="slidenum">
              <a:rPr lang="en-US" smtClean="0"/>
              <a:t>‹#›</a:t>
            </a:fld>
            <a:endParaRPr lang="en-US"/>
          </a:p>
        </p:txBody>
      </p:sp>
    </p:spTree>
    <p:extLst>
      <p:ext uri="{BB962C8B-B14F-4D97-AF65-F5344CB8AC3E}">
        <p14:creationId xmlns:p14="http://schemas.microsoft.com/office/powerpoint/2010/main" val="1871944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191" y="-7094"/>
            <a:ext cx="9308555" cy="5236062"/>
          </a:xfrm>
          <a:prstGeom prst="rect">
            <a:avLst/>
          </a:prstGeom>
        </p:spPr>
      </p:pic>
      <p:sp>
        <p:nvSpPr>
          <p:cNvPr id="13" name="Slide Number Placeholder 12"/>
          <p:cNvSpPr>
            <a:spLocks noGrp="1"/>
          </p:cNvSpPr>
          <p:nvPr>
            <p:ph type="sldNum" sz="quarter" idx="12"/>
          </p:nvPr>
        </p:nvSpPr>
        <p:spPr>
          <a:xfrm>
            <a:off x="8380236" y="4727230"/>
            <a:ext cx="638022" cy="274097"/>
          </a:xfrm>
        </p:spPr>
        <p:txBody>
          <a:bodyPr/>
          <a:lstStyle>
            <a:lvl1pPr>
              <a:defRPr sz="900"/>
            </a:lvl1pPr>
          </a:lstStyle>
          <a:p>
            <a:fld id="{1F181505-AF59-454A-983B-3CB9020329EA}" type="slidenum">
              <a:rPr lang="en-US" smtClean="0"/>
              <a:pPr/>
              <a:t>‹#›</a:t>
            </a:fld>
            <a:endParaRPr lang="en-US" dirty="0"/>
          </a:p>
        </p:txBody>
      </p:sp>
      <p:sp>
        <p:nvSpPr>
          <p:cNvPr id="17" name="Media Placeholder 16"/>
          <p:cNvSpPr>
            <a:spLocks noGrp="1"/>
          </p:cNvSpPr>
          <p:nvPr>
            <p:ph type="media" sz="quarter" idx="13"/>
          </p:nvPr>
        </p:nvSpPr>
        <p:spPr>
          <a:xfrm>
            <a:off x="899936" y="1390650"/>
            <a:ext cx="7480300" cy="3187700"/>
          </a:xfrm>
        </p:spPr>
        <p:txBody>
          <a:bodyPr/>
          <a:lstStyle/>
          <a:p>
            <a:endParaRPr lang="en-US"/>
          </a:p>
        </p:txBody>
      </p:sp>
      <p:sp>
        <p:nvSpPr>
          <p:cNvPr id="22" name="Title 1"/>
          <p:cNvSpPr>
            <a:spLocks noGrp="1"/>
          </p:cNvSpPr>
          <p:nvPr>
            <p:ph type="title"/>
          </p:nvPr>
        </p:nvSpPr>
        <p:spPr>
          <a:xfrm>
            <a:off x="-14191" y="413951"/>
            <a:ext cx="9308555" cy="780040"/>
          </a:xfrm>
        </p:spPr>
        <p:txBody>
          <a:bodyPr>
            <a:normAutofit/>
          </a:bodyPr>
          <a:lstStyle>
            <a:lvl1pPr algn="ctr">
              <a:defRPr sz="2600" i="1" cap="none" baseline="0">
                <a:solidFill>
                  <a:schemeClr val="bg1"/>
                </a:solidFill>
                <a:latin typeface="Georgia" panose="02040502050405020303" pitchFamily="18" charset="0"/>
              </a:defRPr>
            </a:lvl1pPr>
          </a:lstStyle>
          <a:p>
            <a:r>
              <a:rPr lang="fr-CA" dirty="0"/>
              <a:t>Click to </a:t>
            </a:r>
            <a:r>
              <a:rPr lang="fr-CA" dirty="0" err="1"/>
              <a:t>edit</a:t>
            </a:r>
            <a:r>
              <a:rPr lang="fr-CA" dirty="0"/>
              <a:t> Master </a:t>
            </a:r>
            <a:r>
              <a:rPr lang="fr-CA" dirty="0" err="1"/>
              <a:t>title</a:t>
            </a:r>
            <a:r>
              <a:rPr lang="fr-CA" dirty="0"/>
              <a:t> style</a:t>
            </a:r>
            <a:endParaRPr lang="en-US" dirty="0"/>
          </a:p>
        </p:txBody>
      </p:sp>
    </p:spTree>
    <p:extLst>
      <p:ext uri="{BB962C8B-B14F-4D97-AF65-F5344CB8AC3E}">
        <p14:creationId xmlns:p14="http://schemas.microsoft.com/office/powerpoint/2010/main" val="414792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en-US"/>
          </a:p>
        </p:txBody>
      </p:sp>
      <p:sp>
        <p:nvSpPr>
          <p:cNvPr id="6" name="Slide Number Placeholder 5"/>
          <p:cNvSpPr>
            <a:spLocks noGrp="1"/>
          </p:cNvSpPr>
          <p:nvPr>
            <p:ph type="sldNum" sz="quarter" idx="12"/>
          </p:nvPr>
        </p:nvSpPr>
        <p:spPr/>
        <p:txBody>
          <a:bodyPr/>
          <a:lstStyle/>
          <a:p>
            <a:fld id="{1F181505-AF59-454A-983B-3CB9020329EA}" type="slidenum">
              <a:rPr lang="en-US" smtClean="0"/>
              <a:t>‹#›</a:t>
            </a:fld>
            <a:endParaRPr lang="en-US"/>
          </a:p>
        </p:txBody>
      </p:sp>
    </p:spTree>
    <p:extLst>
      <p:ext uri="{BB962C8B-B14F-4D97-AF65-F5344CB8AC3E}">
        <p14:creationId xmlns:p14="http://schemas.microsoft.com/office/powerpoint/2010/main" val="3021812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925"/>
            <a:ext cx="2057400" cy="3297510"/>
          </a:xfrm>
        </p:spPr>
        <p:txBody>
          <a:bodyPr vert="eaVert"/>
          <a:lstStyle/>
          <a:p>
            <a:r>
              <a:rPr lang="fr-CA"/>
              <a:t>Click to edit Master title style</a:t>
            </a:r>
            <a:endParaRPr lang="en-US"/>
          </a:p>
        </p:txBody>
      </p:sp>
      <p:sp>
        <p:nvSpPr>
          <p:cNvPr id="3" name="Vertical Text Placeholder 2"/>
          <p:cNvSpPr>
            <a:spLocks noGrp="1"/>
          </p:cNvSpPr>
          <p:nvPr>
            <p:ph type="body" orient="vert" idx="1"/>
          </p:nvPr>
        </p:nvSpPr>
        <p:spPr>
          <a:xfrm>
            <a:off x="457200" y="154925"/>
            <a:ext cx="6019800" cy="3297510"/>
          </a:xfrm>
        </p:spPr>
        <p:txBody>
          <a:bodyPr vert="eaVert"/>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en-US"/>
          </a:p>
        </p:txBody>
      </p:sp>
      <p:sp>
        <p:nvSpPr>
          <p:cNvPr id="6" name="Slide Number Placeholder 5"/>
          <p:cNvSpPr>
            <a:spLocks noGrp="1"/>
          </p:cNvSpPr>
          <p:nvPr>
            <p:ph type="sldNum" sz="quarter" idx="12"/>
          </p:nvPr>
        </p:nvSpPr>
        <p:spPr/>
        <p:txBody>
          <a:bodyPr/>
          <a:lstStyle/>
          <a:p>
            <a:fld id="{1F181505-AF59-454A-983B-3CB9020329EA}" type="slidenum">
              <a:rPr lang="en-US" smtClean="0"/>
              <a:t>‹#›</a:t>
            </a:fld>
            <a:endParaRPr lang="en-US"/>
          </a:p>
        </p:txBody>
      </p:sp>
    </p:spTree>
    <p:extLst>
      <p:ext uri="{BB962C8B-B14F-4D97-AF65-F5344CB8AC3E}">
        <p14:creationId xmlns:p14="http://schemas.microsoft.com/office/powerpoint/2010/main" val="2304744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and Content (no bulltet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dirty="0"/>
              <a:t>Click to edit Master title style</a:t>
            </a:r>
            <a:endParaRPr lang="en-CA" dirty="0"/>
          </a:p>
        </p:txBody>
      </p:sp>
      <p:sp>
        <p:nvSpPr>
          <p:cNvPr id="7" name="Text Placeholder 6"/>
          <p:cNvSpPr>
            <a:spLocks noGrp="1"/>
          </p:cNvSpPr>
          <p:nvPr>
            <p:ph type="body" sz="quarter" idx="13"/>
          </p:nvPr>
        </p:nvSpPr>
        <p:spPr>
          <a:xfrm>
            <a:off x="468313" y="1222714"/>
            <a:ext cx="8218487" cy="3103259"/>
          </a:xfrm>
        </p:spPr>
        <p:txBody>
          <a:bodyPr/>
          <a:lstStyle>
            <a:lvl1pPr marL="0">
              <a:buNone/>
              <a:defRPr/>
            </a:lvl1pPr>
          </a:lstStyle>
          <a:p>
            <a:pPr lvl="0"/>
            <a:r>
              <a:rPr lang="en-US" dirty="0"/>
              <a:t>Click to edit Master text styles</a:t>
            </a:r>
          </a:p>
        </p:txBody>
      </p:sp>
      <p:sp>
        <p:nvSpPr>
          <p:cNvPr id="4" name="Slide Number Placeholder 5"/>
          <p:cNvSpPr>
            <a:spLocks noGrp="1"/>
          </p:cNvSpPr>
          <p:nvPr>
            <p:ph type="sldNum" sz="quarter" idx="14"/>
          </p:nvPr>
        </p:nvSpPr>
        <p:spPr/>
        <p:txBody>
          <a:bodyPr/>
          <a:lstStyle>
            <a:lvl1pPr>
              <a:defRPr/>
            </a:lvl1pPr>
          </a:lstStyle>
          <a:p>
            <a:pPr>
              <a:defRPr/>
            </a:pPr>
            <a:fld id="{B310AA2A-D296-4191-9E36-36C82F0B519E}" type="slidenum">
              <a:rPr lang="en-CA">
                <a:solidFill>
                  <a:prstClr val="black">
                    <a:tint val="75000"/>
                  </a:prstClr>
                </a:solidFill>
              </a:rPr>
              <a:pPr>
                <a:defRPr/>
              </a:pPr>
              <a:t>‹#›</a:t>
            </a:fld>
            <a:endParaRPr lang="en-CA" dirty="0">
              <a:solidFill>
                <a:prstClr val="black">
                  <a:tint val="75000"/>
                </a:prstClr>
              </a:solidFill>
            </a:endParaRPr>
          </a:p>
        </p:txBody>
      </p:sp>
    </p:spTree>
    <p:extLst>
      <p:ext uri="{BB962C8B-B14F-4D97-AF65-F5344CB8AC3E}">
        <p14:creationId xmlns:p14="http://schemas.microsoft.com/office/powerpoint/2010/main" val="2203241267"/>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image" Target="../media/image2.emf"/><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image" Target="../media/image1.emf"/><Relationship Id="rId5" Type="http://schemas.openxmlformats.org/officeDocument/2006/relationships/slideLayout" Target="../slideLayouts/slideLayout25.xml"/><Relationship Id="rId10" Type="http://schemas.openxmlformats.org/officeDocument/2006/relationships/theme" Target="../theme/theme3.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7700" y="206169"/>
            <a:ext cx="7835900" cy="751205"/>
          </a:xfrm>
          <a:prstGeom prst="rect">
            <a:avLst/>
          </a:prstGeom>
        </p:spPr>
        <p:txBody>
          <a:bodyPr vert="horz" lIns="0" tIns="45720" rIns="91440" bIns="45720" rtlCol="0" anchor="b">
            <a:normAutofit/>
          </a:bodyPr>
          <a:lstStyle/>
          <a:p>
            <a:r>
              <a:rPr lang="fr-CA" dirty="0"/>
              <a:t>Click to </a:t>
            </a:r>
            <a:r>
              <a:rPr lang="fr-CA" dirty="0" err="1"/>
              <a:t>edit</a:t>
            </a:r>
            <a:r>
              <a:rPr lang="fr-CA" dirty="0"/>
              <a:t> Master </a:t>
            </a:r>
            <a:r>
              <a:rPr lang="fr-CA" dirty="0" err="1"/>
              <a:t>title</a:t>
            </a:r>
            <a:r>
              <a:rPr lang="fr-CA" dirty="0"/>
              <a:t> style</a:t>
            </a:r>
            <a:endParaRPr lang="en-US" dirty="0"/>
          </a:p>
        </p:txBody>
      </p:sp>
      <p:sp>
        <p:nvSpPr>
          <p:cNvPr id="3" name="Text Placeholder 2"/>
          <p:cNvSpPr>
            <a:spLocks noGrp="1"/>
          </p:cNvSpPr>
          <p:nvPr>
            <p:ph type="body" idx="1"/>
          </p:nvPr>
        </p:nvSpPr>
        <p:spPr>
          <a:xfrm>
            <a:off x="647700" y="1201262"/>
            <a:ext cx="7835900" cy="3397616"/>
          </a:xfrm>
          <a:prstGeom prst="rect">
            <a:avLst/>
          </a:prstGeom>
        </p:spPr>
        <p:txBody>
          <a:bodyPr vert="horz" lIns="0" tIns="45720" rIns="91440" bIns="45720" rtlCol="0">
            <a:normAutofit/>
          </a:bodyPr>
          <a:lstStyle/>
          <a:p>
            <a:pPr lvl="0"/>
            <a:r>
              <a:rPr lang="fr-CA" dirty="0"/>
              <a:t>Click to </a:t>
            </a:r>
            <a:r>
              <a:rPr lang="fr-CA" dirty="0" err="1"/>
              <a:t>edit</a:t>
            </a:r>
            <a:r>
              <a:rPr lang="fr-CA" dirty="0"/>
              <a:t> Master </a:t>
            </a:r>
            <a:r>
              <a:rPr lang="fr-CA" dirty="0" err="1"/>
              <a:t>text</a:t>
            </a:r>
            <a:r>
              <a:rPr lang="fr-CA" dirty="0"/>
              <a:t> styles</a:t>
            </a:r>
          </a:p>
          <a:p>
            <a:pPr lvl="1"/>
            <a:r>
              <a:rPr lang="fr-CA" dirty="0"/>
              <a:t>Second </a:t>
            </a:r>
            <a:r>
              <a:rPr lang="fr-CA" dirty="0" err="1"/>
              <a:t>level</a:t>
            </a:r>
            <a:endParaRPr lang="fr-CA" dirty="0"/>
          </a:p>
          <a:p>
            <a:pPr lvl="2"/>
            <a:r>
              <a:rPr lang="fr-CA" dirty="0" err="1"/>
              <a:t>Third</a:t>
            </a:r>
            <a:r>
              <a:rPr lang="fr-CA" dirty="0"/>
              <a:t> </a:t>
            </a:r>
            <a:r>
              <a:rPr lang="fr-CA" dirty="0" err="1"/>
              <a:t>level</a:t>
            </a:r>
            <a:endParaRPr lang="fr-CA" dirty="0"/>
          </a:p>
          <a:p>
            <a:pPr lvl="3"/>
            <a:r>
              <a:rPr lang="fr-CA" dirty="0" err="1"/>
              <a:t>Fourth</a:t>
            </a:r>
            <a:r>
              <a:rPr lang="fr-CA" dirty="0"/>
              <a:t> </a:t>
            </a:r>
            <a:r>
              <a:rPr lang="fr-CA" dirty="0" err="1"/>
              <a:t>level</a:t>
            </a:r>
            <a:endParaRPr lang="fr-CA" dirty="0"/>
          </a:p>
          <a:p>
            <a:pPr lvl="4"/>
            <a:r>
              <a:rPr lang="fr-CA" dirty="0" err="1"/>
              <a:t>Fifth</a:t>
            </a:r>
            <a:r>
              <a:rPr lang="fr-CA" dirty="0"/>
              <a:t> </a:t>
            </a:r>
            <a:r>
              <a:rPr lang="fr-CA" dirty="0" err="1"/>
              <a:t>level</a:t>
            </a:r>
            <a:endParaRPr lang="en-US" dirty="0"/>
          </a:p>
        </p:txBody>
      </p:sp>
      <p:sp>
        <p:nvSpPr>
          <p:cNvPr id="6" name="Slide Number Placeholder 5"/>
          <p:cNvSpPr>
            <a:spLocks noGrp="1"/>
          </p:cNvSpPr>
          <p:nvPr>
            <p:ph type="sldNum" sz="quarter" idx="4"/>
          </p:nvPr>
        </p:nvSpPr>
        <p:spPr>
          <a:xfrm>
            <a:off x="4311650" y="4701829"/>
            <a:ext cx="488950" cy="219422"/>
          </a:xfrm>
          <a:prstGeom prst="rect">
            <a:avLst/>
          </a:prstGeom>
        </p:spPr>
        <p:txBody>
          <a:bodyPr vert="horz" lIns="91440" tIns="45720" rIns="91440" bIns="45720" rtlCol="0" anchor="ctr"/>
          <a:lstStyle>
            <a:lvl1pPr algn="ctr">
              <a:defRPr sz="800">
                <a:solidFill>
                  <a:schemeClr val="tx1">
                    <a:tint val="75000"/>
                  </a:schemeClr>
                </a:solidFill>
              </a:defRPr>
            </a:lvl1pPr>
          </a:lstStyle>
          <a:p>
            <a:r>
              <a:rPr lang="en-US" dirty="0"/>
              <a:t>- </a:t>
            </a:r>
            <a:fld id="{1F181505-AF59-454A-983B-3CB9020329EA}" type="slidenum">
              <a:rPr lang="en-US" smtClean="0"/>
              <a:pPr/>
              <a:t>‹#›</a:t>
            </a:fld>
            <a:r>
              <a:rPr lang="en-US" dirty="0"/>
              <a:t> -</a:t>
            </a:r>
          </a:p>
        </p:txBody>
      </p:sp>
      <p:pic>
        <p:nvPicPr>
          <p:cNvPr id="8" name="Picture 7"/>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647700" y="957375"/>
            <a:ext cx="7835900" cy="38100"/>
          </a:xfrm>
          <a:prstGeom prst="rect">
            <a:avLst/>
          </a:prstGeom>
        </p:spPr>
      </p:pic>
      <p:pic>
        <p:nvPicPr>
          <p:cNvPr id="9" name="Picture 8"/>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0" y="5004935"/>
            <a:ext cx="9144000" cy="152400"/>
          </a:xfrm>
          <a:prstGeom prst="rect">
            <a:avLst/>
          </a:prstGeom>
        </p:spPr>
      </p:pic>
    </p:spTree>
    <p:extLst>
      <p:ext uri="{BB962C8B-B14F-4D97-AF65-F5344CB8AC3E}">
        <p14:creationId xmlns:p14="http://schemas.microsoft.com/office/powerpoint/2010/main" val="3541097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4" r:id="rId4"/>
    <p:sldLayoutId id="2147483655" r:id="rId5"/>
    <p:sldLayoutId id="2147483657" r:id="rId6"/>
    <p:sldLayoutId id="2147483658" r:id="rId7"/>
    <p:sldLayoutId id="2147483659" r:id="rId8"/>
    <p:sldLayoutId id="2147483661"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457200" rtl="0" eaLnBrk="1" latinLnBrk="0" hangingPunct="1">
        <a:spcBef>
          <a:spcPct val="0"/>
        </a:spcBef>
        <a:buNone/>
        <a:defRPr sz="2400" b="1" kern="1200" cap="all" baseline="0">
          <a:solidFill>
            <a:schemeClr val="bg1">
              <a:lumMod val="50000"/>
            </a:schemeClr>
          </a:solidFill>
          <a:latin typeface="+mj-lt"/>
          <a:ea typeface="+mj-ea"/>
          <a:cs typeface="+mj-cs"/>
        </a:defRPr>
      </a:lvl1pPr>
    </p:titleStyle>
    <p:bodyStyle>
      <a:lvl1pPr marL="342900" indent="-342900" algn="l" defTabSz="457200" rtl="0" eaLnBrk="1" latinLnBrk="0" hangingPunct="1">
        <a:spcBef>
          <a:spcPct val="20000"/>
        </a:spcBef>
        <a:buClr>
          <a:srgbClr val="7CA8CD"/>
        </a:buClr>
        <a:buSzPct val="70000"/>
        <a:buFont typeface="Calibri" panose="020F0502020204030204" pitchFamily="34" charset="0"/>
        <a:buChar char="→"/>
        <a:defRPr sz="1800" kern="1200">
          <a:solidFill>
            <a:schemeClr val="tx1"/>
          </a:solidFill>
          <a:latin typeface="+mn-lt"/>
          <a:ea typeface="+mn-ea"/>
          <a:cs typeface="+mn-cs"/>
        </a:defRPr>
      </a:lvl1pPr>
      <a:lvl2pPr marL="742950" indent="-285750" algn="l" defTabSz="457200" rtl="0" eaLnBrk="1" latinLnBrk="0" hangingPunct="1">
        <a:spcBef>
          <a:spcPct val="20000"/>
        </a:spcBef>
        <a:buClr>
          <a:srgbClr val="7CA8CD"/>
        </a:buClr>
        <a:buFont typeface="Arial" panose="020B0604020202020204" pitchFamily="34" charset="0"/>
        <a:buChar char="•"/>
        <a:defRPr sz="16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pitchFamily="34" charset="0"/>
        <a:buChar char="»"/>
        <a:defRPr sz="105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169"/>
            <a:ext cx="8229600" cy="858044"/>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1262"/>
            <a:ext cx="8229600" cy="339761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71680"/>
            <a:ext cx="2133600" cy="274097"/>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endParaRPr lang="en-US">
              <a:solidFill>
                <a:prstClr val="black">
                  <a:tint val="75000"/>
                </a:prstClr>
              </a:solidFill>
            </a:endParaRPr>
          </a:p>
        </p:txBody>
      </p:sp>
      <p:sp>
        <p:nvSpPr>
          <p:cNvPr id="5" name="Footer Placeholder 4"/>
          <p:cNvSpPr>
            <a:spLocks noGrp="1"/>
          </p:cNvSpPr>
          <p:nvPr>
            <p:ph type="ftr" sz="quarter" idx="3"/>
          </p:nvPr>
        </p:nvSpPr>
        <p:spPr>
          <a:xfrm>
            <a:off x="3124200" y="4771680"/>
            <a:ext cx="2895600" cy="274097"/>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71680"/>
            <a:ext cx="2133600" cy="274097"/>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C7991542-6A40-44E8-AC2A-8C7DF01F54DB}"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23809087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7700" y="206169"/>
            <a:ext cx="7835900" cy="751205"/>
          </a:xfrm>
          <a:prstGeom prst="rect">
            <a:avLst/>
          </a:prstGeom>
        </p:spPr>
        <p:txBody>
          <a:bodyPr vert="horz" lIns="0" tIns="45720" rIns="91440" bIns="45720" rtlCol="0" anchor="b">
            <a:normAutofit/>
          </a:bodyPr>
          <a:lstStyle/>
          <a:p>
            <a:r>
              <a:rPr lang="fr-CA" dirty="0"/>
              <a:t>Click to </a:t>
            </a:r>
            <a:r>
              <a:rPr lang="fr-CA" dirty="0" err="1"/>
              <a:t>edit</a:t>
            </a:r>
            <a:r>
              <a:rPr lang="fr-CA" dirty="0"/>
              <a:t> Master </a:t>
            </a:r>
            <a:r>
              <a:rPr lang="fr-CA" dirty="0" err="1"/>
              <a:t>title</a:t>
            </a:r>
            <a:r>
              <a:rPr lang="fr-CA" dirty="0"/>
              <a:t> style</a:t>
            </a:r>
            <a:endParaRPr lang="en-US" dirty="0"/>
          </a:p>
        </p:txBody>
      </p:sp>
      <p:sp>
        <p:nvSpPr>
          <p:cNvPr id="3" name="Text Placeholder 2"/>
          <p:cNvSpPr>
            <a:spLocks noGrp="1"/>
          </p:cNvSpPr>
          <p:nvPr>
            <p:ph type="body" idx="1"/>
          </p:nvPr>
        </p:nvSpPr>
        <p:spPr>
          <a:xfrm>
            <a:off x="647700" y="1201262"/>
            <a:ext cx="7835900" cy="3397616"/>
          </a:xfrm>
          <a:prstGeom prst="rect">
            <a:avLst/>
          </a:prstGeom>
        </p:spPr>
        <p:txBody>
          <a:bodyPr vert="horz" lIns="0" tIns="45720" rIns="91440" bIns="45720" rtlCol="0">
            <a:normAutofit/>
          </a:bodyPr>
          <a:lstStyle/>
          <a:p>
            <a:pPr lvl="0"/>
            <a:r>
              <a:rPr lang="fr-CA" dirty="0"/>
              <a:t>Click to </a:t>
            </a:r>
            <a:r>
              <a:rPr lang="fr-CA" dirty="0" err="1"/>
              <a:t>edit</a:t>
            </a:r>
            <a:r>
              <a:rPr lang="fr-CA" dirty="0"/>
              <a:t> Master </a:t>
            </a:r>
            <a:r>
              <a:rPr lang="fr-CA" dirty="0" err="1"/>
              <a:t>text</a:t>
            </a:r>
            <a:r>
              <a:rPr lang="fr-CA" dirty="0"/>
              <a:t> styles</a:t>
            </a:r>
          </a:p>
          <a:p>
            <a:pPr lvl="1"/>
            <a:r>
              <a:rPr lang="fr-CA" dirty="0"/>
              <a:t>Second </a:t>
            </a:r>
            <a:r>
              <a:rPr lang="fr-CA" dirty="0" err="1"/>
              <a:t>level</a:t>
            </a:r>
            <a:endParaRPr lang="fr-CA" dirty="0"/>
          </a:p>
          <a:p>
            <a:pPr lvl="2"/>
            <a:r>
              <a:rPr lang="fr-CA" dirty="0" err="1"/>
              <a:t>Third</a:t>
            </a:r>
            <a:r>
              <a:rPr lang="fr-CA" dirty="0"/>
              <a:t> </a:t>
            </a:r>
            <a:r>
              <a:rPr lang="fr-CA" dirty="0" err="1"/>
              <a:t>level</a:t>
            </a:r>
            <a:endParaRPr lang="fr-CA" dirty="0"/>
          </a:p>
          <a:p>
            <a:pPr lvl="3"/>
            <a:r>
              <a:rPr lang="fr-CA" dirty="0" err="1"/>
              <a:t>Fourth</a:t>
            </a:r>
            <a:r>
              <a:rPr lang="fr-CA" dirty="0"/>
              <a:t> </a:t>
            </a:r>
            <a:r>
              <a:rPr lang="fr-CA" dirty="0" err="1"/>
              <a:t>level</a:t>
            </a:r>
            <a:endParaRPr lang="fr-CA" dirty="0"/>
          </a:p>
          <a:p>
            <a:pPr lvl="4"/>
            <a:r>
              <a:rPr lang="fr-CA" dirty="0" err="1"/>
              <a:t>Fifth</a:t>
            </a:r>
            <a:r>
              <a:rPr lang="fr-CA" dirty="0"/>
              <a:t> </a:t>
            </a:r>
            <a:r>
              <a:rPr lang="fr-CA" dirty="0" err="1"/>
              <a:t>level</a:t>
            </a:r>
            <a:endParaRPr lang="en-US" dirty="0"/>
          </a:p>
        </p:txBody>
      </p:sp>
      <p:sp>
        <p:nvSpPr>
          <p:cNvPr id="6" name="Slide Number Placeholder 5"/>
          <p:cNvSpPr>
            <a:spLocks noGrp="1"/>
          </p:cNvSpPr>
          <p:nvPr>
            <p:ph type="sldNum" sz="quarter" idx="4"/>
          </p:nvPr>
        </p:nvSpPr>
        <p:spPr>
          <a:xfrm>
            <a:off x="4311650" y="4701829"/>
            <a:ext cx="488950" cy="219422"/>
          </a:xfrm>
          <a:prstGeom prst="rect">
            <a:avLst/>
          </a:prstGeom>
        </p:spPr>
        <p:txBody>
          <a:bodyPr vert="horz" lIns="91440" tIns="45720" rIns="91440" bIns="45720" rtlCol="0" anchor="ctr"/>
          <a:lstStyle>
            <a:lvl1pPr algn="ctr">
              <a:defRPr sz="800">
                <a:solidFill>
                  <a:schemeClr val="tx1">
                    <a:tint val="75000"/>
                  </a:schemeClr>
                </a:solidFill>
              </a:defRPr>
            </a:lvl1pPr>
          </a:lstStyle>
          <a:p>
            <a:r>
              <a:rPr lang="en-US" dirty="0">
                <a:solidFill>
                  <a:prstClr val="black">
                    <a:tint val="75000"/>
                  </a:prstClr>
                </a:solidFill>
              </a:rPr>
              <a:t>- </a:t>
            </a:r>
            <a:fld id="{1F181505-AF59-454A-983B-3CB9020329EA}" type="slidenum">
              <a:rPr lang="en-US" smtClean="0">
                <a:solidFill>
                  <a:prstClr val="black">
                    <a:tint val="75000"/>
                  </a:prstClr>
                </a:solidFill>
              </a:rPr>
              <a:pPr/>
              <a:t>‹#›</a:t>
            </a:fld>
            <a:r>
              <a:rPr lang="en-US" dirty="0">
                <a:solidFill>
                  <a:prstClr val="black">
                    <a:tint val="75000"/>
                  </a:prstClr>
                </a:solidFill>
              </a:rPr>
              <a:t> -</a:t>
            </a:r>
          </a:p>
        </p:txBody>
      </p:sp>
      <p:pic>
        <p:nvPicPr>
          <p:cNvPr id="8" name="Picture 7"/>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647700" y="957375"/>
            <a:ext cx="7835900" cy="38100"/>
          </a:xfrm>
          <a:prstGeom prst="rect">
            <a:avLst/>
          </a:prstGeom>
        </p:spPr>
      </p:pic>
      <p:pic>
        <p:nvPicPr>
          <p:cNvPr id="9" name="Picture 8"/>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0" y="5004935"/>
            <a:ext cx="9144000" cy="152400"/>
          </a:xfrm>
          <a:prstGeom prst="rect">
            <a:avLst/>
          </a:prstGeom>
        </p:spPr>
      </p:pic>
    </p:spTree>
    <p:extLst>
      <p:ext uri="{BB962C8B-B14F-4D97-AF65-F5344CB8AC3E}">
        <p14:creationId xmlns:p14="http://schemas.microsoft.com/office/powerpoint/2010/main" val="199564287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2400" b="1" kern="1200" cap="all" baseline="0">
          <a:solidFill>
            <a:schemeClr val="bg1">
              <a:lumMod val="50000"/>
            </a:schemeClr>
          </a:solidFill>
          <a:latin typeface="+mj-lt"/>
          <a:ea typeface="+mj-ea"/>
          <a:cs typeface="+mj-cs"/>
        </a:defRPr>
      </a:lvl1pPr>
    </p:titleStyle>
    <p:bodyStyle>
      <a:lvl1pPr marL="342900" indent="-342900" algn="l" defTabSz="457200" rtl="0" eaLnBrk="1" latinLnBrk="0" hangingPunct="1">
        <a:spcBef>
          <a:spcPct val="20000"/>
        </a:spcBef>
        <a:buClr>
          <a:srgbClr val="7CA8CD"/>
        </a:buClr>
        <a:buSzPct val="70000"/>
        <a:buFont typeface="Calibri" panose="020F0502020204030204" pitchFamily="34" charset="0"/>
        <a:buChar char="→"/>
        <a:defRPr sz="1800" kern="1200">
          <a:solidFill>
            <a:schemeClr val="tx1"/>
          </a:solidFill>
          <a:latin typeface="+mn-lt"/>
          <a:ea typeface="+mn-ea"/>
          <a:cs typeface="+mn-cs"/>
        </a:defRPr>
      </a:lvl1pPr>
      <a:lvl2pPr marL="742950" indent="-285750" algn="l" defTabSz="457200" rtl="0" eaLnBrk="1" latinLnBrk="0" hangingPunct="1">
        <a:spcBef>
          <a:spcPct val="20000"/>
        </a:spcBef>
        <a:buClr>
          <a:srgbClr val="7CA8CD"/>
        </a:buClr>
        <a:buFont typeface="Arial" panose="020B0604020202020204" pitchFamily="34" charset="0"/>
        <a:buChar char="•"/>
        <a:defRPr sz="16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pitchFamily="34" charset="0"/>
        <a:buChar char="»"/>
        <a:defRPr sz="105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image" Target="../media/image23.emf"/><Relationship Id="rId13" Type="http://schemas.openxmlformats.org/officeDocument/2006/relationships/image" Target="../media/image28.emf"/><Relationship Id="rId3" Type="http://schemas.openxmlformats.org/officeDocument/2006/relationships/image" Target="../media/image18.jpeg"/><Relationship Id="rId7" Type="http://schemas.openxmlformats.org/officeDocument/2006/relationships/image" Target="../media/image22.emf"/><Relationship Id="rId12" Type="http://schemas.openxmlformats.org/officeDocument/2006/relationships/image" Target="../media/image27.emf"/><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21.emf"/><Relationship Id="rId11" Type="http://schemas.openxmlformats.org/officeDocument/2006/relationships/image" Target="../media/image26.emf"/><Relationship Id="rId5" Type="http://schemas.openxmlformats.org/officeDocument/2006/relationships/image" Target="../media/image20.emf"/><Relationship Id="rId10" Type="http://schemas.openxmlformats.org/officeDocument/2006/relationships/image" Target="../media/image25.emf"/><Relationship Id="rId4" Type="http://schemas.openxmlformats.org/officeDocument/2006/relationships/image" Target="../media/image19.emf"/><Relationship Id="rId9" Type="http://schemas.openxmlformats.org/officeDocument/2006/relationships/image" Target="../media/image24.emf"/><Relationship Id="rId14" Type="http://schemas.openxmlformats.org/officeDocument/2006/relationships/image" Target="../media/image29.emf"/></Relationships>
</file>

<file path=ppt/slides/_rels/slide1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emf"/><Relationship Id="rId5" Type="http://schemas.openxmlformats.org/officeDocument/2006/relationships/image" Target="../media/image32.emf"/><Relationship Id="rId4" Type="http://schemas.openxmlformats.org/officeDocument/2006/relationships/image" Target="../media/image31.emf"/></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1.emf"/><Relationship Id="rId4" Type="http://schemas.openxmlformats.org/officeDocument/2006/relationships/chart" Target="../charts/chart2.xml"/></Relationships>
</file>

<file path=ppt/slides/_rels/slide2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1.emf"/><Relationship Id="rId4" Type="http://schemas.openxmlformats.org/officeDocument/2006/relationships/chart" Target="../charts/char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1.emf"/><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diagramData" Target="../diagrams/data4.xml"/><Relationship Id="rId18" Type="http://schemas.openxmlformats.org/officeDocument/2006/relationships/diagramData" Target="../diagrams/data5.xml"/><Relationship Id="rId3" Type="http://schemas.openxmlformats.org/officeDocument/2006/relationships/diagramData" Target="../diagrams/data2.xml"/><Relationship Id="rId21" Type="http://schemas.openxmlformats.org/officeDocument/2006/relationships/diagramColors" Target="../diagrams/colors5.xml"/><Relationship Id="rId7" Type="http://schemas.microsoft.com/office/2007/relationships/diagramDrawing" Target="../diagrams/drawing2.xml"/><Relationship Id="rId12" Type="http://schemas.microsoft.com/office/2007/relationships/diagramDrawing" Target="../diagrams/drawing3.xml"/><Relationship Id="rId17" Type="http://schemas.microsoft.com/office/2007/relationships/diagramDrawing" Target="../diagrams/drawing4.xml"/><Relationship Id="rId2" Type="http://schemas.openxmlformats.org/officeDocument/2006/relationships/notesSlide" Target="../notesSlides/notesSlide27.xml"/><Relationship Id="rId16" Type="http://schemas.openxmlformats.org/officeDocument/2006/relationships/diagramColors" Target="../diagrams/colors4.xml"/><Relationship Id="rId20" Type="http://schemas.openxmlformats.org/officeDocument/2006/relationships/diagramQuickStyle" Target="../diagrams/quickStyle5.xml"/><Relationship Id="rId1" Type="http://schemas.openxmlformats.org/officeDocument/2006/relationships/slideLayout" Target="../slideLayouts/slideLayout9.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5" Type="http://schemas.openxmlformats.org/officeDocument/2006/relationships/diagramQuickStyle" Target="../diagrams/quickStyle4.xml"/><Relationship Id="rId10" Type="http://schemas.openxmlformats.org/officeDocument/2006/relationships/diagramQuickStyle" Target="../diagrams/quickStyle3.xml"/><Relationship Id="rId19" Type="http://schemas.openxmlformats.org/officeDocument/2006/relationships/diagramLayout" Target="../diagrams/layout5.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diagramLayout" Target="../diagrams/layout4.xml"/><Relationship Id="rId22" Type="http://schemas.microsoft.com/office/2007/relationships/diagramDrawing" Target="../diagrams/drawing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hyperlink" Target="mailto:partnerships@sshrc-crsh.gc.ca" TargetMode="External"/><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1.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7.xml"/><Relationship Id="rId1" Type="http://schemas.openxmlformats.org/officeDocument/2006/relationships/slideLayout" Target="../slideLayouts/slideLayout25.xml"/><Relationship Id="rId5" Type="http://schemas.openxmlformats.org/officeDocument/2006/relationships/image" Target="../media/image1.emf"/><Relationship Id="rId4" Type="http://schemas.openxmlformats.org/officeDocument/2006/relationships/image" Target="../media/image3.emf"/></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emf"/></Relationships>
</file>

<file path=ppt/slides/_rels/slide40.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image" Target="../media/image45.jpeg"/><Relationship Id="rId7" Type="http://schemas.openxmlformats.org/officeDocument/2006/relationships/image" Target="../media/image48.emf"/><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47.emf"/><Relationship Id="rId5" Type="http://schemas.openxmlformats.org/officeDocument/2006/relationships/image" Target="../media/image46.emf"/><Relationship Id="rId4" Type="http://schemas.openxmlformats.org/officeDocument/2006/relationships/hyperlink" Target="mailto:Tim.Wilson@sshrc-crsh.gc.ca" TargetMode="External"/><Relationship Id="rId9" Type="http://schemas.openxmlformats.org/officeDocument/2006/relationships/image" Target="../media/image49.png"/></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emf"/><Relationship Id="rId4" Type="http://schemas.openxmlformats.org/officeDocument/2006/relationships/chart" Target="../charts/chart4.xml"/></Relationships>
</file>

<file path=ppt/slides/_rels/slide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3.jpeg"/><Relationship Id="rId4" Type="http://schemas.openxmlformats.org/officeDocument/2006/relationships/image" Target="../media/image1.emf"/></Relationships>
</file>

<file path=ppt/slides/_rels/slide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67" y="0"/>
            <a:ext cx="9185795" cy="5172435"/>
          </a:xfrm>
          <a:prstGeom prst="rect">
            <a:avLst/>
          </a:prstGeom>
        </p:spPr>
      </p:pic>
      <p:pic>
        <p:nvPicPr>
          <p:cNvPr id="7" name="Picture 6"/>
          <p:cNvPicPr>
            <a:picLocks noChangeAspect="1"/>
          </p:cNvPicPr>
          <p:nvPr/>
        </p:nvPicPr>
        <p:blipFill>
          <a:blip r:embed="rId4">
            <a:alphaModFix amt="87000"/>
            <a:extLst>
              <a:ext uri="{28A0092B-C50C-407E-A947-70E740481C1C}">
                <a14:useLocalDpi xmlns:a14="http://schemas.microsoft.com/office/drawing/2010/main"/>
              </a:ext>
            </a:extLst>
          </a:blip>
          <a:stretch>
            <a:fillRect/>
          </a:stretch>
        </p:blipFill>
        <p:spPr>
          <a:xfrm>
            <a:off x="392529" y="1888331"/>
            <a:ext cx="8382000" cy="1993900"/>
          </a:xfrm>
          <a:prstGeom prst="rect">
            <a:avLst/>
          </a:prstGeom>
        </p:spPr>
      </p:pic>
      <p:sp>
        <p:nvSpPr>
          <p:cNvPr id="8" name="Rectangle 7"/>
          <p:cNvSpPr/>
          <p:nvPr/>
        </p:nvSpPr>
        <p:spPr>
          <a:xfrm>
            <a:off x="392529" y="2129561"/>
            <a:ext cx="8382000" cy="1222258"/>
          </a:xfrm>
          <a:prstGeom prst="rect">
            <a:avLst/>
          </a:prstGeom>
        </p:spPr>
        <p:txBody>
          <a:bodyPr wrap="square">
            <a:spAutoFit/>
          </a:bodyPr>
          <a:lstStyle/>
          <a:p>
            <a:pPr algn="ctr">
              <a:lnSpc>
                <a:spcPct val="80000"/>
              </a:lnSpc>
            </a:pPr>
            <a:r>
              <a:rPr lang="fr-FR" sz="4589" dirty="0">
                <a:solidFill>
                  <a:schemeClr val="bg1"/>
                </a:solidFill>
                <a:latin typeface="Georgia"/>
                <a:cs typeface="Georgia"/>
              </a:rPr>
              <a:t>RESEARCH GRANTS  </a:t>
            </a:r>
            <a:endParaRPr lang="fr-FR" sz="4589" dirty="0" smtClean="0">
              <a:solidFill>
                <a:schemeClr val="bg1"/>
              </a:solidFill>
              <a:latin typeface="Georgia"/>
              <a:cs typeface="Georgia"/>
            </a:endParaRPr>
          </a:p>
          <a:p>
            <a:pPr algn="ctr">
              <a:lnSpc>
                <a:spcPct val="80000"/>
              </a:lnSpc>
            </a:pPr>
            <a:r>
              <a:rPr lang="fr-FR" sz="4589" dirty="0" smtClean="0">
                <a:solidFill>
                  <a:schemeClr val="bg1"/>
                </a:solidFill>
                <a:latin typeface="Georgia"/>
                <a:cs typeface="Georgia"/>
              </a:rPr>
              <a:t>- UPDATES - </a:t>
            </a:r>
            <a:endParaRPr lang="en-US" sz="4589" dirty="0">
              <a:solidFill>
                <a:schemeClr val="bg1"/>
              </a:solidFill>
              <a:latin typeface="Georgia"/>
              <a:cs typeface="Georgia"/>
            </a:endParaRPr>
          </a:p>
        </p:txBody>
      </p:sp>
      <p:sp>
        <p:nvSpPr>
          <p:cNvPr id="12" name="Rectangle 11"/>
          <p:cNvSpPr/>
          <p:nvPr/>
        </p:nvSpPr>
        <p:spPr>
          <a:xfrm>
            <a:off x="1442014" y="4285955"/>
            <a:ext cx="6283029" cy="492443"/>
          </a:xfrm>
          <a:prstGeom prst="rect">
            <a:avLst/>
          </a:prstGeom>
          <a:solidFill>
            <a:schemeClr val="tx2">
              <a:alpha val="50000"/>
            </a:schemeClr>
          </a:solidFill>
        </p:spPr>
        <p:txBody>
          <a:bodyPr wrap="square">
            <a:spAutoFit/>
          </a:bodyPr>
          <a:lstStyle/>
          <a:p>
            <a:endParaRPr lang="en-US" sz="600" cap="all" dirty="0"/>
          </a:p>
          <a:p>
            <a:r>
              <a:rPr lang="en-US" sz="1100" cap="all" dirty="0" err="1" smtClean="0">
                <a:solidFill>
                  <a:schemeClr val="bg1"/>
                </a:solidFill>
              </a:rPr>
              <a:t>Éric</a:t>
            </a:r>
            <a:r>
              <a:rPr lang="en-US" sz="1100" cap="all" dirty="0" smtClean="0">
                <a:solidFill>
                  <a:schemeClr val="bg1"/>
                </a:solidFill>
              </a:rPr>
              <a:t> </a:t>
            </a:r>
            <a:r>
              <a:rPr lang="en-US" sz="1100" cap="all" dirty="0" err="1" smtClean="0">
                <a:solidFill>
                  <a:schemeClr val="bg1"/>
                </a:solidFill>
              </a:rPr>
              <a:t>Bastien</a:t>
            </a:r>
            <a:r>
              <a:rPr lang="en-US" sz="1100" cap="all" dirty="0" smtClean="0">
                <a:solidFill>
                  <a:schemeClr val="bg1"/>
                </a:solidFill>
              </a:rPr>
              <a:t>, DIRECTOR</a:t>
            </a:r>
            <a:r>
              <a:rPr lang="en-US" sz="1100" cap="all" dirty="0">
                <a:solidFill>
                  <a:schemeClr val="bg1"/>
                </a:solidFill>
              </a:rPr>
              <a:t>, RESEARCH GRANTS AND PARTNERSHIPS 	</a:t>
            </a:r>
          </a:p>
          <a:p>
            <a:r>
              <a:rPr lang="en-US" sz="900" cap="all" dirty="0">
                <a:solidFill>
                  <a:schemeClr val="bg1"/>
                </a:solidFill>
              </a:rPr>
              <a:t>		  </a:t>
            </a:r>
          </a:p>
        </p:txBody>
      </p:sp>
      <p:sp>
        <p:nvSpPr>
          <p:cNvPr id="15" name="Rectangle 14"/>
          <p:cNvSpPr/>
          <p:nvPr/>
        </p:nvSpPr>
        <p:spPr>
          <a:xfrm>
            <a:off x="5515741" y="4389791"/>
            <a:ext cx="2209302" cy="261610"/>
          </a:xfrm>
          <a:prstGeom prst="rect">
            <a:avLst/>
          </a:prstGeom>
        </p:spPr>
        <p:txBody>
          <a:bodyPr wrap="square">
            <a:spAutoFit/>
          </a:bodyPr>
          <a:lstStyle/>
          <a:p>
            <a:pPr algn="r"/>
            <a:r>
              <a:rPr lang="en-US" sz="1100" cap="all" dirty="0" smtClean="0">
                <a:solidFill>
                  <a:schemeClr val="bg1"/>
                </a:solidFill>
              </a:rPr>
              <a:t>May 2019</a:t>
            </a:r>
            <a:endParaRPr lang="en-US" sz="1100" cap="all" dirty="0">
              <a:solidFill>
                <a:schemeClr val="bg1"/>
              </a:solidFill>
            </a:endParaRPr>
          </a:p>
        </p:txBody>
      </p:sp>
      <p:sp>
        <p:nvSpPr>
          <p:cNvPr id="6" name="Slide Number Placeholder 5"/>
          <p:cNvSpPr>
            <a:spLocks noGrp="1"/>
          </p:cNvSpPr>
          <p:nvPr>
            <p:ph type="sldNum" sz="quarter" idx="12"/>
          </p:nvPr>
        </p:nvSpPr>
        <p:spPr/>
        <p:txBody>
          <a:bodyPr/>
          <a:lstStyle/>
          <a:p>
            <a:fld id="{1F181505-AF59-454A-983B-3CB9020329EA}" type="slidenum">
              <a:rPr lang="en-US" smtClean="0"/>
              <a:t>1</a:t>
            </a:fld>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47925" y="1185522"/>
            <a:ext cx="4123215" cy="370407"/>
          </a:xfrm>
          <a:prstGeom prst="rect">
            <a:avLst/>
          </a:prstGeom>
        </p:spPr>
      </p:pic>
    </p:spTree>
    <p:extLst>
      <p:ext uri="{BB962C8B-B14F-4D97-AF65-F5344CB8AC3E}">
        <p14:creationId xmlns:p14="http://schemas.microsoft.com/office/powerpoint/2010/main" val="3314968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CA" dirty="0" smtClean="0"/>
              <a:t>Tri-Agency Equity</a:t>
            </a:r>
            <a:r>
              <a:rPr lang="en-CA" dirty="0"/>
              <a:t>, diversity and </a:t>
            </a:r>
            <a:r>
              <a:rPr lang="en-CA" dirty="0" smtClean="0"/>
              <a:t>inclusion (EDI) Plan</a:t>
            </a:r>
            <a:endParaRPr lang="en-CA" dirty="0"/>
          </a:p>
        </p:txBody>
      </p:sp>
      <p:sp>
        <p:nvSpPr>
          <p:cNvPr id="4" name="Content Placeholder 3"/>
          <p:cNvSpPr>
            <a:spLocks noGrp="1"/>
          </p:cNvSpPr>
          <p:nvPr>
            <p:ph idx="1"/>
          </p:nvPr>
        </p:nvSpPr>
        <p:spPr>
          <a:xfrm>
            <a:off x="647700" y="1201262"/>
            <a:ext cx="3751580" cy="3397616"/>
          </a:xfrm>
        </p:spPr>
        <p:txBody>
          <a:bodyPr>
            <a:normAutofit fontScale="92500" lnSpcReduction="10000"/>
          </a:bodyPr>
          <a:lstStyle/>
          <a:p>
            <a:pPr marL="0" indent="0">
              <a:spcAft>
                <a:spcPts val="600"/>
              </a:spcAft>
              <a:buNone/>
            </a:pPr>
            <a:r>
              <a:rPr lang="en-CA" sz="1700" dirty="0"/>
              <a:t>The CRCC has drafted an action plan with three strategic pillars:</a:t>
            </a:r>
          </a:p>
          <a:p>
            <a:pPr marL="400050">
              <a:spcAft>
                <a:spcPts val="600"/>
              </a:spcAft>
              <a:buFont typeface="+mj-lt"/>
              <a:buAutoNum type="arabicPeriod"/>
            </a:pPr>
            <a:r>
              <a:rPr lang="en-CA" sz="1700" b="1" cap="all" dirty="0">
                <a:solidFill>
                  <a:srgbClr val="00B0F0"/>
                </a:solidFill>
              </a:rPr>
              <a:t>Fair access to research support </a:t>
            </a:r>
            <a:r>
              <a:rPr lang="en-CA" sz="1700" dirty="0"/>
              <a:t>– current understandings of “research </a:t>
            </a:r>
            <a:r>
              <a:rPr lang="en-CA" sz="1700" dirty="0" smtClean="0"/>
              <a:t>excellence</a:t>
            </a:r>
            <a:r>
              <a:rPr lang="en-CA" sz="1700" dirty="0"/>
              <a:t>” to be reviewed and reframed</a:t>
            </a:r>
          </a:p>
          <a:p>
            <a:pPr marL="400050">
              <a:spcAft>
                <a:spcPts val="600"/>
              </a:spcAft>
              <a:buFont typeface="+mj-lt"/>
              <a:buAutoNum type="arabicPeriod"/>
            </a:pPr>
            <a:r>
              <a:rPr lang="en-CA" sz="1700" b="1" cap="all" dirty="0">
                <a:solidFill>
                  <a:srgbClr val="00B0F0"/>
                </a:solidFill>
              </a:rPr>
              <a:t>Equitable participation </a:t>
            </a:r>
            <a:r>
              <a:rPr lang="en-CA" sz="1700" dirty="0"/>
              <a:t>– increase participation from underrepresented groups in the research enterprise</a:t>
            </a:r>
          </a:p>
          <a:p>
            <a:pPr marL="400050">
              <a:spcAft>
                <a:spcPts val="600"/>
              </a:spcAft>
              <a:buFont typeface="+mj-lt"/>
              <a:buAutoNum type="arabicPeriod"/>
            </a:pPr>
            <a:r>
              <a:rPr lang="en-CA" sz="1700" b="1" cap="all" dirty="0">
                <a:solidFill>
                  <a:srgbClr val="00B0F0"/>
                </a:solidFill>
              </a:rPr>
              <a:t>Data for evidence-based decision-making </a:t>
            </a:r>
            <a:r>
              <a:rPr lang="en-CA" sz="1700" dirty="0"/>
              <a:t>– self-identification modules for applications</a:t>
            </a:r>
          </a:p>
          <a:p>
            <a:pPr marL="800100" lvl="1" indent="-342900">
              <a:spcAft>
                <a:spcPts val="600"/>
              </a:spcAft>
              <a:buFont typeface="+mj-lt"/>
              <a:buAutoNum type="arabicPeriod" startAt="2"/>
            </a:pPr>
            <a:endParaRPr lang="en-CA" dirty="0"/>
          </a:p>
          <a:p>
            <a:pPr marL="800100" lvl="1" indent="-342900">
              <a:spcAft>
                <a:spcPts val="600"/>
              </a:spcAft>
              <a:buFont typeface="+mj-lt"/>
              <a:buAutoNum type="arabicPeriod" startAt="2"/>
            </a:pPr>
            <a:endParaRPr lang="en-CA" dirty="0"/>
          </a:p>
          <a:p>
            <a:pPr marL="457200" lvl="1" indent="0">
              <a:spcAft>
                <a:spcPts val="600"/>
              </a:spcAft>
              <a:buNone/>
            </a:pPr>
            <a:endParaRPr lang="en-CA" dirty="0"/>
          </a:p>
          <a:p>
            <a:pPr>
              <a:spcAft>
                <a:spcPts val="600"/>
              </a:spcAft>
            </a:pPr>
            <a:endParaRPr lang="en-CA" dirty="0"/>
          </a:p>
          <a:p>
            <a:pPr>
              <a:spcAft>
                <a:spcPts val="600"/>
              </a:spcAft>
            </a:pPr>
            <a:endParaRPr lang="en-CA" dirty="0"/>
          </a:p>
          <a:p>
            <a:pPr marL="0" lvl="1" indent="0">
              <a:buNone/>
            </a:pPr>
            <a:endParaRPr lang="en-CA" dirty="0"/>
          </a:p>
        </p:txBody>
      </p:sp>
      <p:pic>
        <p:nvPicPr>
          <p:cNvPr id="6" name="Picture 5">
            <a:extLst>
              <a:ext uri="{FF2B5EF4-FFF2-40B4-BE49-F238E27FC236}">
                <a16:creationId xmlns="" xmlns:a16="http://schemas.microsoft.com/office/drawing/2014/main" id="{8AFE6244-07F3-4503-B224-A8C74BAC5EBD}"/>
              </a:ext>
            </a:extLst>
          </p:cNvPr>
          <p:cNvPicPr>
            <a:picLocks noChangeAspect="1"/>
          </p:cNvPicPr>
          <p:nvPr/>
        </p:nvPicPr>
        <p:blipFill>
          <a:blip r:embed="rId3"/>
          <a:stretch>
            <a:fillRect/>
          </a:stretch>
        </p:blipFill>
        <p:spPr>
          <a:xfrm>
            <a:off x="4744722" y="1401597"/>
            <a:ext cx="4066032" cy="2996946"/>
          </a:xfrm>
          <a:prstGeom prst="rect">
            <a:avLst/>
          </a:prstGeom>
        </p:spPr>
      </p:pic>
      <p:sp>
        <p:nvSpPr>
          <p:cNvPr id="7" name="Slide Number Placeholder 6"/>
          <p:cNvSpPr>
            <a:spLocks noGrp="1"/>
          </p:cNvSpPr>
          <p:nvPr>
            <p:ph type="sldNum" sz="quarter" idx="12"/>
          </p:nvPr>
        </p:nvSpPr>
        <p:spPr/>
        <p:txBody>
          <a:bodyPr/>
          <a:lstStyle/>
          <a:p>
            <a:fld id="{1F181505-AF59-454A-983B-3CB9020329EA}" type="slidenum">
              <a:rPr lang="en-US" smtClean="0"/>
              <a:t>10</a:t>
            </a:fld>
            <a:endParaRPr lang="en-US"/>
          </a:p>
        </p:txBody>
      </p:sp>
    </p:spTree>
    <p:extLst>
      <p:ext uri="{BB962C8B-B14F-4D97-AF65-F5344CB8AC3E}">
        <p14:creationId xmlns:p14="http://schemas.microsoft.com/office/powerpoint/2010/main" val="1892805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CA" dirty="0"/>
              <a:t>Early career </a:t>
            </a:r>
            <a:r>
              <a:rPr lang="en-CA" dirty="0" smtClean="0"/>
              <a:t>researchers (ECRs)</a:t>
            </a:r>
            <a:endParaRPr lang="en-CA" dirty="0"/>
          </a:p>
        </p:txBody>
      </p:sp>
      <p:sp>
        <p:nvSpPr>
          <p:cNvPr id="4" name="Content Placeholder 3"/>
          <p:cNvSpPr>
            <a:spLocks noGrp="1"/>
          </p:cNvSpPr>
          <p:nvPr>
            <p:ph idx="1"/>
          </p:nvPr>
        </p:nvSpPr>
        <p:spPr>
          <a:xfrm>
            <a:off x="422031" y="1201262"/>
            <a:ext cx="4282491" cy="3556268"/>
          </a:xfrm>
        </p:spPr>
        <p:txBody>
          <a:bodyPr>
            <a:normAutofit fontScale="55000" lnSpcReduction="20000"/>
          </a:bodyPr>
          <a:lstStyle/>
          <a:p>
            <a:pPr marL="0" indent="0">
              <a:spcAft>
                <a:spcPts val="600"/>
              </a:spcAft>
              <a:buNone/>
            </a:pPr>
            <a:r>
              <a:rPr lang="en-CA" sz="2900" dirty="0"/>
              <a:t>The CRCC has drafted an action plan with three strategic </a:t>
            </a:r>
            <a:r>
              <a:rPr lang="en-CA" sz="2900" dirty="0" smtClean="0"/>
              <a:t>pillars:</a:t>
            </a:r>
          </a:p>
          <a:p>
            <a:pPr marL="457200" indent="-457200">
              <a:spcAft>
                <a:spcPts val="600"/>
              </a:spcAft>
              <a:buSzPct val="100000"/>
              <a:buFont typeface="+mj-lt"/>
              <a:buAutoNum type="arabicPeriod"/>
            </a:pPr>
            <a:r>
              <a:rPr lang="en-CA" sz="2700" b="1" cap="all" dirty="0" smtClean="0">
                <a:solidFill>
                  <a:srgbClr val="00B0F0"/>
                </a:solidFill>
              </a:rPr>
              <a:t>Fair </a:t>
            </a:r>
            <a:r>
              <a:rPr lang="en-CA" sz="2700" b="1" cap="all" dirty="0">
                <a:solidFill>
                  <a:srgbClr val="00B0F0"/>
                </a:solidFill>
              </a:rPr>
              <a:t>access to </a:t>
            </a:r>
            <a:r>
              <a:rPr lang="en-CA" sz="2700" b="1" cap="all" dirty="0" smtClean="0">
                <a:solidFill>
                  <a:srgbClr val="00B0F0"/>
                </a:solidFill>
              </a:rPr>
              <a:t>Tri-Agency research </a:t>
            </a:r>
            <a:r>
              <a:rPr lang="en-CA" sz="2700" b="1" cap="all" dirty="0">
                <a:solidFill>
                  <a:srgbClr val="00B0F0"/>
                </a:solidFill>
              </a:rPr>
              <a:t>support </a:t>
            </a:r>
            <a:r>
              <a:rPr lang="en-CA" sz="2700" dirty="0"/>
              <a:t>– </a:t>
            </a:r>
            <a:r>
              <a:rPr lang="en-US" sz="2700" dirty="0"/>
              <a:t>Provide access to research funding opportunities designed to support the establishment of ECR’s academic research </a:t>
            </a:r>
            <a:r>
              <a:rPr lang="en-US" sz="2700" dirty="0" smtClean="0"/>
              <a:t>careers</a:t>
            </a:r>
          </a:p>
          <a:p>
            <a:pPr marL="457200" indent="-457200">
              <a:spcAft>
                <a:spcPts val="600"/>
              </a:spcAft>
              <a:buSzPct val="100000"/>
              <a:buFont typeface="+mj-lt"/>
              <a:buAutoNum type="arabicPeriod"/>
            </a:pPr>
            <a:r>
              <a:rPr lang="en-CA" sz="2700" b="1" cap="all" dirty="0" smtClean="0">
                <a:solidFill>
                  <a:srgbClr val="00B0F0"/>
                </a:solidFill>
              </a:rPr>
              <a:t>Equitable </a:t>
            </a:r>
            <a:r>
              <a:rPr lang="en-CA" sz="2700" b="1" cap="all" dirty="0">
                <a:solidFill>
                  <a:srgbClr val="00B0F0"/>
                </a:solidFill>
              </a:rPr>
              <a:t>participation </a:t>
            </a:r>
            <a:r>
              <a:rPr lang="en-CA" sz="2700" b="1" cap="all" dirty="0" smtClean="0">
                <a:solidFill>
                  <a:srgbClr val="00B0F0"/>
                </a:solidFill>
              </a:rPr>
              <a:t>in the research system </a:t>
            </a:r>
            <a:r>
              <a:rPr lang="en-CA" sz="2700" dirty="0" smtClean="0"/>
              <a:t>– </a:t>
            </a:r>
            <a:r>
              <a:rPr lang="en-US" sz="2700" dirty="0"/>
              <a:t>Support ECRs in developing the required skills, experience and opportunities to establish their research </a:t>
            </a:r>
            <a:r>
              <a:rPr lang="en-US" sz="2700" dirty="0" smtClean="0"/>
              <a:t>careers</a:t>
            </a:r>
          </a:p>
          <a:p>
            <a:pPr marL="457200" indent="-457200">
              <a:spcAft>
                <a:spcPts val="600"/>
              </a:spcAft>
              <a:buSzPct val="100000"/>
              <a:buFont typeface="+mj-lt"/>
              <a:buAutoNum type="arabicPeriod"/>
            </a:pPr>
            <a:r>
              <a:rPr lang="en-CA" sz="2700" b="1" cap="all" dirty="0" smtClean="0">
                <a:solidFill>
                  <a:srgbClr val="00B0F0"/>
                </a:solidFill>
              </a:rPr>
              <a:t>Data </a:t>
            </a:r>
            <a:r>
              <a:rPr lang="en-CA" sz="2700" b="1" cap="all" dirty="0">
                <a:solidFill>
                  <a:srgbClr val="00B0F0"/>
                </a:solidFill>
              </a:rPr>
              <a:t>for </a:t>
            </a:r>
            <a:r>
              <a:rPr lang="en-CA" sz="2700" b="1" cap="all" dirty="0" smtClean="0">
                <a:solidFill>
                  <a:srgbClr val="00B0F0"/>
                </a:solidFill>
              </a:rPr>
              <a:t>evidence-informed </a:t>
            </a:r>
            <a:r>
              <a:rPr lang="en-CA" sz="2700" b="1" cap="all" dirty="0">
                <a:solidFill>
                  <a:srgbClr val="00B0F0"/>
                </a:solidFill>
              </a:rPr>
              <a:t>decision-making </a:t>
            </a:r>
            <a:r>
              <a:rPr lang="en-CA" sz="2700" dirty="0"/>
              <a:t>– </a:t>
            </a:r>
            <a:r>
              <a:rPr lang="en-US" sz="2700" dirty="0"/>
              <a:t>Establish reporting standards to accurately track, monitor and inform decisions regarding the success of ECRs in academia</a:t>
            </a:r>
          </a:p>
          <a:p>
            <a:pPr marL="400050">
              <a:spcAft>
                <a:spcPts val="600"/>
              </a:spcAft>
              <a:buFont typeface="+mj-lt"/>
              <a:buAutoNum type="arabicPeriod"/>
            </a:pPr>
            <a:endParaRPr lang="en-CA" sz="2700" dirty="0"/>
          </a:p>
          <a:p>
            <a:pPr marL="800100" lvl="1" indent="-342900">
              <a:spcAft>
                <a:spcPts val="600"/>
              </a:spcAft>
              <a:buFont typeface="+mj-lt"/>
              <a:buAutoNum type="arabicPeriod" startAt="2"/>
            </a:pPr>
            <a:endParaRPr lang="en-CA" dirty="0"/>
          </a:p>
          <a:p>
            <a:pPr marL="800100" lvl="1" indent="-342900">
              <a:spcAft>
                <a:spcPts val="600"/>
              </a:spcAft>
              <a:buFont typeface="+mj-lt"/>
              <a:buAutoNum type="arabicPeriod" startAt="2"/>
            </a:pPr>
            <a:endParaRPr lang="en-CA" dirty="0"/>
          </a:p>
          <a:p>
            <a:pPr marL="457200" lvl="1" indent="0">
              <a:spcAft>
                <a:spcPts val="600"/>
              </a:spcAft>
              <a:buNone/>
            </a:pPr>
            <a:endParaRPr lang="en-CA" dirty="0"/>
          </a:p>
          <a:p>
            <a:pPr>
              <a:spcAft>
                <a:spcPts val="600"/>
              </a:spcAft>
            </a:pPr>
            <a:endParaRPr lang="en-CA" dirty="0"/>
          </a:p>
          <a:p>
            <a:pPr>
              <a:spcAft>
                <a:spcPts val="600"/>
              </a:spcAft>
            </a:pPr>
            <a:endParaRPr lang="en-CA" dirty="0"/>
          </a:p>
          <a:p>
            <a:pPr marL="0" lvl="1" indent="0">
              <a:buNone/>
            </a:pPr>
            <a:endParaRPr lang="en-CA" dirty="0"/>
          </a:p>
        </p:txBody>
      </p:sp>
      <p:pic>
        <p:nvPicPr>
          <p:cNvPr id="5" name="Picture 4">
            <a:extLst>
              <a:ext uri="{FF2B5EF4-FFF2-40B4-BE49-F238E27FC236}">
                <a16:creationId xmlns="" xmlns:a16="http://schemas.microsoft.com/office/drawing/2014/main" id="{BBA6D649-9828-4FB8-8D76-25BAA973FA1D}"/>
              </a:ext>
            </a:extLst>
          </p:cNvPr>
          <p:cNvPicPr>
            <a:picLocks noChangeAspect="1"/>
          </p:cNvPicPr>
          <p:nvPr/>
        </p:nvPicPr>
        <p:blipFill>
          <a:blip r:embed="rId3"/>
          <a:stretch>
            <a:fillRect/>
          </a:stretch>
        </p:blipFill>
        <p:spPr>
          <a:xfrm>
            <a:off x="4943504" y="1401600"/>
            <a:ext cx="3712464" cy="2736342"/>
          </a:xfrm>
          <a:prstGeom prst="rect">
            <a:avLst/>
          </a:prstGeom>
        </p:spPr>
      </p:pic>
      <p:sp>
        <p:nvSpPr>
          <p:cNvPr id="7" name="Slide Number Placeholder 6"/>
          <p:cNvSpPr>
            <a:spLocks noGrp="1"/>
          </p:cNvSpPr>
          <p:nvPr>
            <p:ph type="sldNum" sz="quarter" idx="12"/>
          </p:nvPr>
        </p:nvSpPr>
        <p:spPr/>
        <p:txBody>
          <a:bodyPr/>
          <a:lstStyle/>
          <a:p>
            <a:fld id="{1F181505-AF59-454A-983B-3CB9020329EA}" type="slidenum">
              <a:rPr lang="en-US" smtClean="0"/>
              <a:t>11</a:t>
            </a:fld>
            <a:endParaRPr lang="en-US"/>
          </a:p>
        </p:txBody>
      </p:sp>
    </p:spTree>
    <p:extLst>
      <p:ext uri="{BB962C8B-B14F-4D97-AF65-F5344CB8AC3E}">
        <p14:creationId xmlns:p14="http://schemas.microsoft.com/office/powerpoint/2010/main" val="3523436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32356" y="1709237"/>
            <a:ext cx="523220" cy="3299117"/>
            <a:chOff x="232356" y="1822057"/>
            <a:chExt cx="523220" cy="4367800"/>
          </a:xfrm>
        </p:grpSpPr>
        <p:sp>
          <p:nvSpPr>
            <p:cNvPr id="3" name="Rectangle 2"/>
            <p:cNvSpPr/>
            <p:nvPr/>
          </p:nvSpPr>
          <p:spPr>
            <a:xfrm>
              <a:off x="232356" y="1822057"/>
              <a:ext cx="523220" cy="2006968"/>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wrap="square" rtlCol="0" anchor="ctr">
              <a:spAutoFit/>
            </a:bodyPr>
            <a:lstStyle/>
            <a:p>
              <a:pPr algn="ctr"/>
              <a:r>
                <a:rPr lang="en-US" sz="1100" b="1" dirty="0" smtClean="0">
                  <a:solidFill>
                    <a:prstClr val="white"/>
                  </a:solidFill>
                </a:rPr>
                <a:t>Agency-led Engagement </a:t>
              </a:r>
            </a:p>
            <a:p>
              <a:pPr algn="ctr">
                <a:tabLst>
                  <a:tab pos="717550" algn="l"/>
                </a:tabLst>
              </a:pPr>
              <a:r>
                <a:rPr lang="en-US" sz="1100" b="1" dirty="0" smtClean="0">
                  <a:solidFill>
                    <a:prstClr val="white"/>
                  </a:solidFill>
                </a:rPr>
                <a:t>(</a:t>
              </a:r>
              <a:r>
                <a:rPr lang="en-US" sz="1100" b="1" dirty="0">
                  <a:solidFill>
                    <a:prstClr val="white"/>
                  </a:solidFill>
                </a:rPr>
                <a:t>O &amp; M</a:t>
              </a:r>
              <a:r>
                <a:rPr lang="en-US" sz="1100" b="1" dirty="0" smtClean="0">
                  <a:solidFill>
                    <a:prstClr val="white"/>
                  </a:solidFill>
                </a:rPr>
                <a:t>)  $540,000</a:t>
              </a:r>
              <a:endParaRPr lang="en-CA" sz="1100" b="1" dirty="0">
                <a:solidFill>
                  <a:prstClr val="white"/>
                </a:solidFill>
              </a:endParaRPr>
            </a:p>
          </p:txBody>
        </p:sp>
        <p:sp>
          <p:nvSpPr>
            <p:cNvPr id="5" name="Rectangle 4"/>
            <p:cNvSpPr/>
            <p:nvPr/>
          </p:nvSpPr>
          <p:spPr>
            <a:xfrm>
              <a:off x="232356" y="4149080"/>
              <a:ext cx="523220" cy="204077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100" dirty="0" smtClean="0">
                  <a:solidFill>
                    <a:prstClr val="white"/>
                  </a:solidFill>
                </a:rPr>
                <a:t> </a:t>
              </a:r>
              <a:r>
                <a:rPr lang="en-US" sz="1100" b="1" dirty="0" smtClean="0">
                  <a:solidFill>
                    <a:prstClr val="white"/>
                  </a:solidFill>
                </a:rPr>
                <a:t>Indigenous  &amp; Scholarly-led Engagement</a:t>
              </a:r>
            </a:p>
            <a:p>
              <a:pPr algn="ctr"/>
              <a:r>
                <a:rPr lang="en-US" sz="1100" b="1" dirty="0" smtClean="0">
                  <a:solidFill>
                    <a:prstClr val="white"/>
                  </a:solidFill>
                </a:rPr>
                <a:t>(G &amp; S)  $2.5 million</a:t>
              </a:r>
              <a:endParaRPr lang="en-CA" sz="1100" b="1" dirty="0">
                <a:solidFill>
                  <a:prstClr val="white"/>
                </a:solidFill>
              </a:endParaRPr>
            </a:p>
          </p:txBody>
        </p:sp>
      </p:grpSp>
      <p:sp>
        <p:nvSpPr>
          <p:cNvPr id="1038" name="Rectangle 1037"/>
          <p:cNvSpPr/>
          <p:nvPr/>
        </p:nvSpPr>
        <p:spPr>
          <a:xfrm>
            <a:off x="897952" y="47419"/>
            <a:ext cx="7380820" cy="646331"/>
          </a:xfrm>
          <a:prstGeom prst="rect">
            <a:avLst/>
          </a:prstGeom>
        </p:spPr>
        <p:txBody>
          <a:bodyPr wrap="square">
            <a:spAutoFit/>
          </a:bodyPr>
          <a:lstStyle/>
          <a:p>
            <a:pPr algn="ctr"/>
            <a:r>
              <a:rPr lang="en-US" b="1" dirty="0" smtClean="0">
                <a:solidFill>
                  <a:prstClr val="black"/>
                </a:solidFill>
              </a:rPr>
              <a:t>TRC65 and CRCC priority: </a:t>
            </a:r>
            <a:r>
              <a:rPr lang="en-US" b="1" dirty="0">
                <a:solidFill>
                  <a:prstClr val="black"/>
                </a:solidFill>
              </a:rPr>
              <a:t>Strengthening Indigenous Research </a:t>
            </a:r>
            <a:r>
              <a:rPr lang="en-US" b="1" dirty="0" smtClean="0">
                <a:solidFill>
                  <a:prstClr val="black"/>
                </a:solidFill>
              </a:rPr>
              <a:t>Capacity</a:t>
            </a:r>
          </a:p>
          <a:p>
            <a:pPr algn="ctr"/>
            <a:r>
              <a:rPr lang="en-US" b="1" smtClean="0">
                <a:solidFill>
                  <a:prstClr val="black"/>
                </a:solidFill>
              </a:rPr>
              <a:t>Budget </a:t>
            </a:r>
            <a:r>
              <a:rPr lang="en-US" b="1" dirty="0" smtClean="0">
                <a:solidFill>
                  <a:prstClr val="black"/>
                </a:solidFill>
              </a:rPr>
              <a:t>2018 implementation</a:t>
            </a:r>
            <a:endParaRPr lang="en-CA" b="1" dirty="0">
              <a:solidFill>
                <a:prstClr val="black"/>
              </a:solidFill>
            </a:endParaRPr>
          </a:p>
        </p:txBody>
      </p:sp>
      <p:sp>
        <p:nvSpPr>
          <p:cNvPr id="37" name="Right Arrow 36"/>
          <p:cNvSpPr/>
          <p:nvPr/>
        </p:nvSpPr>
        <p:spPr>
          <a:xfrm>
            <a:off x="445668" y="564352"/>
            <a:ext cx="8051020" cy="377326"/>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tabLst>
                <a:tab pos="1790700" algn="l"/>
              </a:tabLst>
            </a:pPr>
            <a:endParaRPr lang="en-CA" sz="1200" dirty="0">
              <a:solidFill>
                <a:prstClr val="white"/>
              </a:solidFill>
            </a:endParaRPr>
          </a:p>
        </p:txBody>
      </p:sp>
      <p:sp>
        <p:nvSpPr>
          <p:cNvPr id="57" name="TextBox 56"/>
          <p:cNvSpPr txBox="1"/>
          <p:nvPr/>
        </p:nvSpPr>
        <p:spPr>
          <a:xfrm>
            <a:off x="501971" y="613986"/>
            <a:ext cx="1094601" cy="276999"/>
          </a:xfrm>
          <a:prstGeom prst="rect">
            <a:avLst/>
          </a:prstGeom>
          <a:noFill/>
        </p:spPr>
        <p:txBody>
          <a:bodyPr wrap="square" rtlCol="0" anchor="ctr">
            <a:spAutoFit/>
          </a:bodyPr>
          <a:lstStyle/>
          <a:p>
            <a:r>
              <a:rPr lang="en-US" sz="1200" b="1" dirty="0" smtClean="0">
                <a:solidFill>
                  <a:prstClr val="white"/>
                </a:solidFill>
              </a:rPr>
              <a:t>April 2018</a:t>
            </a:r>
            <a:endParaRPr lang="en-CA" sz="1200" b="1" dirty="0">
              <a:solidFill>
                <a:prstClr val="white"/>
              </a:solidFill>
            </a:endParaRPr>
          </a:p>
        </p:txBody>
      </p:sp>
      <p:sp>
        <p:nvSpPr>
          <p:cNvPr id="106" name="TextBox 105"/>
          <p:cNvSpPr txBox="1"/>
          <p:nvPr/>
        </p:nvSpPr>
        <p:spPr>
          <a:xfrm>
            <a:off x="7466146" y="626929"/>
            <a:ext cx="1179634" cy="276999"/>
          </a:xfrm>
          <a:prstGeom prst="rect">
            <a:avLst/>
          </a:prstGeom>
          <a:noFill/>
        </p:spPr>
        <p:txBody>
          <a:bodyPr wrap="square" rtlCol="0" anchor="ctr">
            <a:spAutoFit/>
          </a:bodyPr>
          <a:lstStyle/>
          <a:p>
            <a:r>
              <a:rPr lang="en-US" sz="1200" b="1" dirty="0" smtClean="0">
                <a:solidFill>
                  <a:prstClr val="white"/>
                </a:solidFill>
              </a:rPr>
              <a:t>Spring 2019</a:t>
            </a:r>
            <a:endParaRPr lang="en-CA" sz="1200" b="1" dirty="0">
              <a:solidFill>
                <a:prstClr val="white"/>
              </a:solidFill>
            </a:endParaRPr>
          </a:p>
        </p:txBody>
      </p:sp>
      <p:cxnSp>
        <p:nvCxnSpPr>
          <p:cNvPr id="1040" name="Straight Arrow Connector 1039"/>
          <p:cNvCxnSpPr/>
          <p:nvPr/>
        </p:nvCxnSpPr>
        <p:spPr>
          <a:xfrm>
            <a:off x="1475656" y="748411"/>
            <a:ext cx="6013806" cy="12943"/>
          </a:xfrm>
          <a:prstGeom prst="straightConnector1">
            <a:avLst/>
          </a:prstGeom>
          <a:ln w="25400" cmpd="sng">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a:stCxn id="62" idx="3"/>
            <a:endCxn id="52" idx="1"/>
          </p:cNvCxnSpPr>
          <p:nvPr/>
        </p:nvCxnSpPr>
        <p:spPr>
          <a:xfrm>
            <a:off x="3779917" y="4330783"/>
            <a:ext cx="477027" cy="0"/>
          </a:xfrm>
          <a:prstGeom prst="straightConnector1">
            <a:avLst/>
          </a:prstGeom>
          <a:ln w="25400" cmpd="sng">
            <a:tailEnd type="triangle"/>
          </a:ln>
        </p:spPr>
        <p:style>
          <a:lnRef idx="1">
            <a:schemeClr val="accent1"/>
          </a:lnRef>
          <a:fillRef idx="0">
            <a:schemeClr val="accent1"/>
          </a:fillRef>
          <a:effectRef idx="0">
            <a:schemeClr val="accent1"/>
          </a:effectRef>
          <a:fontRef idx="minor">
            <a:schemeClr val="tx1"/>
          </a:fontRef>
        </p:style>
      </p:cxnSp>
      <p:sp>
        <p:nvSpPr>
          <p:cNvPr id="82" name="Rounded Rectangle 81"/>
          <p:cNvSpPr/>
          <p:nvPr/>
        </p:nvSpPr>
        <p:spPr>
          <a:xfrm>
            <a:off x="5773839" y="4101283"/>
            <a:ext cx="3152380" cy="448267"/>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100" b="1" dirty="0" smtClean="0">
              <a:solidFill>
                <a:prstClr val="black"/>
              </a:solidFill>
            </a:endParaRPr>
          </a:p>
          <a:p>
            <a:pPr algn="ctr"/>
            <a:r>
              <a:rPr lang="en-CA" sz="1100" b="1" dirty="0" smtClean="0">
                <a:solidFill>
                  <a:prstClr val="black"/>
                </a:solidFill>
              </a:rPr>
              <a:t>Interdisciplinary Events and Outreach Activities</a:t>
            </a:r>
          </a:p>
          <a:p>
            <a:pPr algn="ctr"/>
            <a:r>
              <a:rPr lang="en-US" sz="1000" i="1" dirty="0" smtClean="0">
                <a:solidFill>
                  <a:prstClr val="black"/>
                </a:solidFill>
              </a:rPr>
              <a:t>October 2018 - February 2019</a:t>
            </a:r>
            <a:endParaRPr lang="en-CA" sz="1000" i="1" dirty="0" smtClean="0">
              <a:solidFill>
                <a:prstClr val="black"/>
              </a:solidFill>
            </a:endParaRPr>
          </a:p>
          <a:p>
            <a:r>
              <a:rPr lang="en-US" sz="1100" i="1" dirty="0" smtClean="0">
                <a:solidFill>
                  <a:prstClr val="black"/>
                </a:solidFill>
              </a:rPr>
              <a:t>		</a:t>
            </a:r>
            <a:endParaRPr lang="en-CA" sz="1100" i="1" dirty="0">
              <a:solidFill>
                <a:prstClr val="black"/>
              </a:solidFill>
            </a:endParaRPr>
          </a:p>
        </p:txBody>
      </p:sp>
      <p:sp>
        <p:nvSpPr>
          <p:cNvPr id="52" name="Rounded Rectangle 51"/>
          <p:cNvSpPr/>
          <p:nvPr/>
        </p:nvSpPr>
        <p:spPr>
          <a:xfrm>
            <a:off x="4256944" y="4107004"/>
            <a:ext cx="1006439" cy="447560"/>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100" b="1" dirty="0" smtClean="0">
                <a:solidFill>
                  <a:prstClr val="black"/>
                </a:solidFill>
              </a:rPr>
              <a:t>CG* Awards </a:t>
            </a:r>
          </a:p>
          <a:p>
            <a:pPr algn="ctr"/>
            <a:r>
              <a:rPr lang="en-US" sz="900" i="1" dirty="0" smtClean="0">
                <a:solidFill>
                  <a:prstClr val="black"/>
                </a:solidFill>
              </a:rPr>
              <a:t>October 2018</a:t>
            </a:r>
            <a:endParaRPr lang="en-CA" sz="900" i="1" dirty="0">
              <a:solidFill>
                <a:prstClr val="black"/>
              </a:solidFill>
            </a:endParaRPr>
          </a:p>
        </p:txBody>
      </p:sp>
      <p:sp>
        <p:nvSpPr>
          <p:cNvPr id="142" name="Rounded Rectangle 141"/>
          <p:cNvSpPr/>
          <p:nvPr/>
        </p:nvSpPr>
        <p:spPr>
          <a:xfrm>
            <a:off x="493968" y="1006508"/>
            <a:ext cx="7808904" cy="432448"/>
          </a:xfrm>
          <a:prstGeom prst="roundRect">
            <a:avLst/>
          </a:prstGeom>
          <a:gradFill>
            <a:gsLst>
              <a:gs pos="600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100" b="1" dirty="0" smtClean="0">
                <a:solidFill>
                  <a:prstClr val="black"/>
                </a:solidFill>
              </a:rPr>
              <a:t>Budget 2018: Develop </a:t>
            </a:r>
            <a:r>
              <a:rPr lang="en-CA" sz="1100" b="1" dirty="0">
                <a:solidFill>
                  <a:prstClr val="black"/>
                </a:solidFill>
              </a:rPr>
              <a:t>a strategic plan that identifies new ways of doing research with Indigenous communities, including strategies to grow the capacity of Indigenous communities to conduct research and partner with the broader research community.</a:t>
            </a:r>
          </a:p>
        </p:txBody>
      </p:sp>
      <p:sp>
        <p:nvSpPr>
          <p:cNvPr id="160" name="Rounded Rectangle 159"/>
          <p:cNvSpPr/>
          <p:nvPr/>
        </p:nvSpPr>
        <p:spPr>
          <a:xfrm>
            <a:off x="997064" y="1520041"/>
            <a:ext cx="6984776" cy="351365"/>
          </a:xfrm>
          <a:prstGeom prst="roundRect">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prstClr val="black"/>
                </a:solidFill>
              </a:rPr>
              <a:t>CRCC commitment (Priority 4): Develop, in partnership with Indigenous communities, an interdisciplinary, Indigenous research and research training model that contributes to reconciliation with First Nations, Métis and Inuit Peoples</a:t>
            </a:r>
            <a:r>
              <a:rPr lang="en-US" sz="1000" dirty="0" smtClean="0">
                <a:solidFill>
                  <a:prstClr val="black"/>
                </a:solidFill>
              </a:rPr>
              <a:t>.</a:t>
            </a:r>
            <a:endParaRPr lang="en-CA" sz="1000" dirty="0">
              <a:solidFill>
                <a:prstClr val="black"/>
              </a:solidFill>
            </a:endParaRPr>
          </a:p>
        </p:txBody>
      </p:sp>
      <p:cxnSp>
        <p:nvCxnSpPr>
          <p:cNvPr id="9" name="Straight Arrow Connector 8"/>
          <p:cNvCxnSpPr/>
          <p:nvPr/>
        </p:nvCxnSpPr>
        <p:spPr>
          <a:xfrm flipV="1">
            <a:off x="6400600" y="2875414"/>
            <a:ext cx="0" cy="1224215"/>
          </a:xfrm>
          <a:prstGeom prst="straightConnector1">
            <a:avLst/>
          </a:prstGeom>
          <a:ln w="25400" cmpd="sng">
            <a:solidFill>
              <a:schemeClr val="accent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6" name="ZoneTexte 5"/>
          <p:cNvSpPr txBox="1"/>
          <p:nvPr/>
        </p:nvSpPr>
        <p:spPr>
          <a:xfrm>
            <a:off x="3352327" y="2875414"/>
            <a:ext cx="2386805" cy="830997"/>
          </a:xfrm>
          <a:prstGeom prst="rect">
            <a:avLst/>
          </a:prstGeom>
          <a:noFill/>
        </p:spPr>
        <p:txBody>
          <a:bodyPr wrap="square" rtlCol="0">
            <a:spAutoFit/>
          </a:bodyPr>
          <a:lstStyle/>
          <a:p>
            <a:r>
              <a:rPr lang="en-CA" sz="800" u="sng" dirty="0">
                <a:solidFill>
                  <a:prstClr val="black"/>
                </a:solidFill>
              </a:rPr>
              <a:t>P</a:t>
            </a:r>
            <a:r>
              <a:rPr lang="en-CA" sz="800" u="sng" dirty="0" smtClean="0">
                <a:solidFill>
                  <a:prstClr val="black"/>
                </a:solidFill>
              </a:rPr>
              <a:t>articipants</a:t>
            </a:r>
            <a:r>
              <a:rPr lang="en-CA" sz="800" dirty="0" smtClean="0">
                <a:solidFill>
                  <a:prstClr val="black"/>
                </a:solidFill>
              </a:rPr>
              <a:t>: Indigenous organizations</a:t>
            </a:r>
          </a:p>
          <a:p>
            <a:r>
              <a:rPr lang="en-CA" sz="800" dirty="0" smtClean="0">
                <a:solidFill>
                  <a:prstClr val="black"/>
                </a:solidFill>
              </a:rPr>
              <a:t>Indigenous </a:t>
            </a:r>
            <a:r>
              <a:rPr lang="en-CA" sz="800" smtClean="0">
                <a:solidFill>
                  <a:prstClr val="black"/>
                </a:solidFill>
              </a:rPr>
              <a:t>and non-Indigenous </a:t>
            </a:r>
            <a:r>
              <a:rPr lang="en-CA" sz="800" dirty="0" smtClean="0">
                <a:solidFill>
                  <a:prstClr val="black"/>
                </a:solidFill>
              </a:rPr>
              <a:t>researchers &amp; students</a:t>
            </a:r>
          </a:p>
          <a:p>
            <a:r>
              <a:rPr lang="en-CA" sz="800" dirty="0" smtClean="0">
                <a:solidFill>
                  <a:prstClr val="black"/>
                </a:solidFill>
              </a:rPr>
              <a:t>CRCC, CFI and Tri-agency representatives</a:t>
            </a:r>
          </a:p>
          <a:p>
            <a:r>
              <a:rPr lang="en-CA" sz="800" dirty="0" smtClean="0">
                <a:solidFill>
                  <a:prstClr val="black"/>
                </a:solidFill>
              </a:rPr>
              <a:t>Key stakeholders and rights-holders: government, business, community</a:t>
            </a:r>
            <a:endParaRPr lang="en-CA" sz="800" dirty="0">
              <a:solidFill>
                <a:prstClr val="black"/>
              </a:solidFill>
            </a:endParaRPr>
          </a:p>
        </p:txBody>
      </p:sp>
      <p:sp>
        <p:nvSpPr>
          <p:cNvPr id="15" name="TextBox 14"/>
          <p:cNvSpPr txBox="1"/>
          <p:nvPr/>
        </p:nvSpPr>
        <p:spPr>
          <a:xfrm>
            <a:off x="1161050" y="4917594"/>
            <a:ext cx="1172116" cy="215444"/>
          </a:xfrm>
          <a:prstGeom prst="rect">
            <a:avLst/>
          </a:prstGeom>
          <a:noFill/>
        </p:spPr>
        <p:txBody>
          <a:bodyPr wrap="none" rtlCol="0">
            <a:spAutoFit/>
          </a:bodyPr>
          <a:lstStyle/>
          <a:p>
            <a:r>
              <a:rPr lang="en-US" sz="800" i="1" dirty="0" smtClean="0">
                <a:solidFill>
                  <a:prstClr val="black"/>
                </a:solidFill>
              </a:rPr>
              <a:t>*CG: Connection Grants</a:t>
            </a:r>
            <a:endParaRPr lang="en-US" sz="800" i="1" dirty="0">
              <a:solidFill>
                <a:prstClr val="black"/>
              </a:solidFill>
            </a:endParaRPr>
          </a:p>
        </p:txBody>
      </p:sp>
      <p:cxnSp>
        <p:nvCxnSpPr>
          <p:cNvPr id="50" name="Straight Arrow Connector 49"/>
          <p:cNvCxnSpPr>
            <a:stCxn id="52" idx="3"/>
          </p:cNvCxnSpPr>
          <p:nvPr/>
        </p:nvCxnSpPr>
        <p:spPr>
          <a:xfrm>
            <a:off x="5263378" y="4330783"/>
            <a:ext cx="500176" cy="0"/>
          </a:xfrm>
          <a:prstGeom prst="straightConnector1">
            <a:avLst/>
          </a:prstGeom>
          <a:ln w="25400" cmpd="sng">
            <a:tailEnd type="triangle"/>
          </a:ln>
        </p:spPr>
        <p:style>
          <a:lnRef idx="1">
            <a:schemeClr val="accent1"/>
          </a:lnRef>
          <a:fillRef idx="0">
            <a:schemeClr val="accent1"/>
          </a:fillRef>
          <a:effectRef idx="0">
            <a:schemeClr val="accent1"/>
          </a:effectRef>
          <a:fontRef idx="minor">
            <a:schemeClr val="tx1"/>
          </a:fontRef>
        </p:style>
      </p:cxnSp>
      <p:grpSp>
        <p:nvGrpSpPr>
          <p:cNvPr id="27" name="Group 26"/>
          <p:cNvGrpSpPr/>
          <p:nvPr/>
        </p:nvGrpSpPr>
        <p:grpSpPr>
          <a:xfrm>
            <a:off x="1049395" y="2074491"/>
            <a:ext cx="7548639" cy="919401"/>
            <a:chOff x="1043608" y="3060704"/>
            <a:chExt cx="7548639" cy="1224733"/>
          </a:xfrm>
        </p:grpSpPr>
        <p:grpSp>
          <p:nvGrpSpPr>
            <p:cNvPr id="7" name="Group 6"/>
            <p:cNvGrpSpPr/>
            <p:nvPr/>
          </p:nvGrpSpPr>
          <p:grpSpPr>
            <a:xfrm>
              <a:off x="5723076" y="3060704"/>
              <a:ext cx="2869171" cy="1224733"/>
              <a:chOff x="4324722" y="2001943"/>
              <a:chExt cx="2869171" cy="1224733"/>
            </a:xfrm>
          </p:grpSpPr>
          <p:sp>
            <p:nvSpPr>
              <p:cNvPr id="118" name="Rounded Rectangle 117"/>
              <p:cNvSpPr/>
              <p:nvPr/>
            </p:nvSpPr>
            <p:spPr>
              <a:xfrm>
                <a:off x="4324722" y="2001943"/>
                <a:ext cx="1119477" cy="1224733"/>
              </a:xfrm>
              <a:prstGeom prst="roundRect">
                <a:avLst/>
              </a:prstGeom>
              <a:solidFill>
                <a:schemeClr val="accent6">
                  <a:lumMod val="20000"/>
                  <a:lumOff val="80000"/>
                  <a:alpha val="94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000" b="1" dirty="0" smtClean="0">
                    <a:solidFill>
                      <a:prstClr val="black"/>
                    </a:solidFill>
                  </a:rPr>
                  <a:t>National Dialogue</a:t>
                </a:r>
              </a:p>
              <a:p>
                <a:pPr algn="ctr"/>
                <a:r>
                  <a:rPr lang="en-US" sz="1000" dirty="0" smtClean="0">
                    <a:solidFill>
                      <a:prstClr val="black"/>
                    </a:solidFill>
                  </a:rPr>
                  <a:t>(with CRCC)</a:t>
                </a:r>
              </a:p>
              <a:p>
                <a:pPr algn="ctr"/>
                <a:r>
                  <a:rPr lang="en-US" sz="900" i="1" dirty="0" smtClean="0">
                    <a:solidFill>
                      <a:prstClr val="black"/>
                    </a:solidFill>
                  </a:rPr>
                  <a:t>March 2019</a:t>
                </a:r>
              </a:p>
              <a:p>
                <a:pPr algn="ctr"/>
                <a:endParaRPr lang="en-US" sz="900" i="1" dirty="0" smtClean="0">
                  <a:solidFill>
                    <a:prstClr val="black"/>
                  </a:solidFill>
                </a:endParaRPr>
              </a:p>
            </p:txBody>
          </p:sp>
          <p:sp>
            <p:nvSpPr>
              <p:cNvPr id="148" name="Rounded Rectangle 147"/>
              <p:cNvSpPr/>
              <p:nvPr/>
            </p:nvSpPr>
            <p:spPr>
              <a:xfrm>
                <a:off x="6104379" y="2094256"/>
                <a:ext cx="1089514" cy="1040107"/>
              </a:xfrm>
              <a:prstGeom prst="roundRect">
                <a:avLst>
                  <a:gd name="adj" fmla="val 15731"/>
                </a:avLst>
              </a:prstGeom>
              <a:solidFill>
                <a:schemeClr val="accent6">
                  <a:lumMod val="40000"/>
                  <a:lumOff val="60000"/>
                  <a:alpha val="95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prstClr val="black"/>
                    </a:solidFill>
                  </a:rPr>
                  <a:t>Draft Strategic  Plan</a:t>
                </a:r>
              </a:p>
              <a:p>
                <a:pPr algn="ctr"/>
                <a:r>
                  <a:rPr lang="en-US" sz="1000" dirty="0" smtClean="0">
                    <a:solidFill>
                      <a:prstClr val="black"/>
                    </a:solidFill>
                  </a:rPr>
                  <a:t>Presented to CRCC</a:t>
                </a:r>
              </a:p>
              <a:p>
                <a:pPr algn="ctr"/>
                <a:r>
                  <a:rPr lang="en-US" sz="900" i="1" dirty="0" smtClean="0">
                    <a:solidFill>
                      <a:prstClr val="black"/>
                    </a:solidFill>
                  </a:rPr>
                  <a:t>Spring 2019</a:t>
                </a:r>
                <a:endParaRPr lang="en-CA" sz="900" i="1" dirty="0">
                  <a:solidFill>
                    <a:prstClr val="black"/>
                  </a:solidFill>
                </a:endParaRPr>
              </a:p>
            </p:txBody>
          </p:sp>
        </p:grpSp>
        <p:sp>
          <p:nvSpPr>
            <p:cNvPr id="119" name="Rounded Rectangle 118"/>
            <p:cNvSpPr/>
            <p:nvPr/>
          </p:nvSpPr>
          <p:spPr>
            <a:xfrm>
              <a:off x="3705369" y="3280120"/>
              <a:ext cx="1374530" cy="802429"/>
            </a:xfrm>
            <a:prstGeom prst="roundRect">
              <a:avLst/>
            </a:prstGeom>
            <a:solidFill>
              <a:schemeClr val="accent4">
                <a:lumMod val="40000"/>
                <a:lumOff val="6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oAutofit/>
            </a:bodyPr>
            <a:lstStyle/>
            <a:p>
              <a:pPr algn="ctr"/>
              <a:endParaRPr lang="en-CA" sz="1000" b="1" dirty="0" smtClean="0">
                <a:solidFill>
                  <a:prstClr val="black"/>
                </a:solidFill>
              </a:endParaRPr>
            </a:p>
            <a:p>
              <a:pPr algn="ctr"/>
              <a:r>
                <a:rPr lang="en-CA" sz="1000" b="1" dirty="0" smtClean="0">
                  <a:solidFill>
                    <a:prstClr val="black"/>
                  </a:solidFill>
                </a:rPr>
                <a:t>Regional Events </a:t>
              </a:r>
              <a:r>
                <a:rPr lang="en-CA" sz="900" i="1" dirty="0" smtClean="0">
                  <a:solidFill>
                    <a:prstClr val="black"/>
                  </a:solidFill>
                </a:rPr>
                <a:t>roundtables, workshops</a:t>
              </a:r>
            </a:p>
            <a:p>
              <a:pPr algn="ctr"/>
              <a:r>
                <a:rPr lang="en-CA" sz="1000" b="1" dirty="0" smtClean="0">
                  <a:solidFill>
                    <a:prstClr val="black"/>
                  </a:solidFill>
                </a:rPr>
                <a:t>Online Engagement</a:t>
              </a:r>
            </a:p>
            <a:p>
              <a:pPr algn="ctr"/>
              <a:r>
                <a:rPr lang="en-CA" sz="900" i="1" dirty="0" smtClean="0">
                  <a:solidFill>
                    <a:prstClr val="black"/>
                  </a:solidFill>
                </a:rPr>
                <a:t>Sept-Dec </a:t>
              </a:r>
              <a:r>
                <a:rPr lang="en-CA" sz="900" i="1" dirty="0">
                  <a:solidFill>
                    <a:prstClr val="black"/>
                  </a:solidFill>
                </a:rPr>
                <a:t>2018</a:t>
              </a:r>
            </a:p>
            <a:p>
              <a:pPr algn="ctr"/>
              <a:endParaRPr lang="en-CA" sz="1000" b="1" dirty="0" smtClean="0">
                <a:solidFill>
                  <a:prstClr val="black"/>
                </a:solidFill>
              </a:endParaRPr>
            </a:p>
          </p:txBody>
        </p:sp>
        <p:sp>
          <p:nvSpPr>
            <p:cNvPr id="84" name="Rounded Rectangle 83"/>
            <p:cNvSpPr/>
            <p:nvPr/>
          </p:nvSpPr>
          <p:spPr>
            <a:xfrm>
              <a:off x="1043608" y="3153018"/>
              <a:ext cx="2016224" cy="1090173"/>
            </a:xfrm>
            <a:prstGeom prst="roundRect">
              <a:avLst/>
            </a:prstGeom>
            <a:solidFill>
              <a:schemeClr val="accent4">
                <a:lumMod val="40000"/>
                <a:lumOff val="6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900" dirty="0" smtClean="0">
                <a:solidFill>
                  <a:prstClr val="black"/>
                </a:solidFill>
              </a:endParaRPr>
            </a:p>
            <a:p>
              <a:pPr algn="ctr"/>
              <a:endParaRPr lang="en-US" sz="1000" b="1" dirty="0" smtClean="0">
                <a:solidFill>
                  <a:prstClr val="black"/>
                </a:solidFill>
              </a:endParaRPr>
            </a:p>
            <a:p>
              <a:pPr algn="ctr">
                <a:spcAft>
                  <a:spcPts val="300"/>
                </a:spcAft>
              </a:pPr>
              <a:r>
                <a:rPr lang="en-US" sz="1000" b="1" dirty="0" smtClean="0">
                  <a:solidFill>
                    <a:prstClr val="black"/>
                  </a:solidFill>
                </a:rPr>
                <a:t>Leverage Ongoing Engagement with:</a:t>
              </a:r>
            </a:p>
            <a:p>
              <a:pPr algn="ctr">
                <a:spcAft>
                  <a:spcPts val="200"/>
                </a:spcAft>
              </a:pPr>
              <a:r>
                <a:rPr lang="en-US" sz="900" dirty="0" smtClean="0">
                  <a:solidFill>
                    <a:prstClr val="black"/>
                  </a:solidFill>
                </a:rPr>
                <a:t>Indigenous Research Organizations</a:t>
              </a:r>
            </a:p>
            <a:p>
              <a:pPr algn="ctr">
                <a:spcAft>
                  <a:spcPts val="200"/>
                </a:spcAft>
              </a:pPr>
              <a:r>
                <a:rPr lang="en-US" sz="900" dirty="0" smtClean="0">
                  <a:solidFill>
                    <a:prstClr val="black"/>
                  </a:solidFill>
                </a:rPr>
                <a:t> (</a:t>
              </a:r>
              <a:r>
                <a:rPr lang="en-US" sz="800" dirty="0" smtClean="0">
                  <a:solidFill>
                    <a:prstClr val="black"/>
                  </a:solidFill>
                </a:rPr>
                <a:t>e.g., </a:t>
              </a:r>
              <a:r>
                <a:rPr lang="en-US" sz="800" dirty="0">
                  <a:solidFill>
                    <a:prstClr val="black"/>
                  </a:solidFill>
                </a:rPr>
                <a:t>AFN, ITK, MNC, NWAC, Pauktuutit, </a:t>
              </a:r>
              <a:r>
                <a:rPr lang="en-US" sz="800" dirty="0" smtClean="0">
                  <a:solidFill>
                    <a:prstClr val="black"/>
                  </a:solidFill>
                </a:rPr>
                <a:t>NCTR)</a:t>
              </a:r>
              <a:endParaRPr lang="en-US" sz="800" dirty="0">
                <a:solidFill>
                  <a:prstClr val="black"/>
                </a:solidFill>
              </a:endParaRPr>
            </a:p>
            <a:p>
              <a:pPr algn="ctr">
                <a:spcAft>
                  <a:spcPts val="200"/>
                </a:spcAft>
              </a:pPr>
              <a:r>
                <a:rPr lang="en-CA" sz="900" dirty="0" smtClean="0">
                  <a:solidFill>
                    <a:prstClr val="black"/>
                  </a:solidFill>
                </a:rPr>
                <a:t>Postsecondary Institutions</a:t>
              </a:r>
            </a:p>
            <a:p>
              <a:pPr algn="ctr">
                <a:spcAft>
                  <a:spcPts val="200"/>
                </a:spcAft>
              </a:pPr>
              <a:r>
                <a:rPr lang="en-CA" sz="900" dirty="0" smtClean="0">
                  <a:solidFill>
                    <a:prstClr val="black"/>
                  </a:solidFill>
                </a:rPr>
                <a:t>Indigenous Advisory Circle</a:t>
              </a:r>
              <a:endParaRPr lang="en-CA" sz="900" dirty="0">
                <a:solidFill>
                  <a:prstClr val="black"/>
                </a:solidFill>
              </a:endParaRPr>
            </a:p>
            <a:p>
              <a:pPr algn="ctr"/>
              <a:endParaRPr lang="en-CA" sz="900" dirty="0">
                <a:solidFill>
                  <a:prstClr val="black"/>
                </a:solidFill>
              </a:endParaRPr>
            </a:p>
            <a:p>
              <a:pPr algn="ctr"/>
              <a:endParaRPr lang="en-CA" sz="900" dirty="0">
                <a:solidFill>
                  <a:prstClr val="black"/>
                </a:solidFill>
              </a:endParaRPr>
            </a:p>
          </p:txBody>
        </p:sp>
        <p:cxnSp>
          <p:nvCxnSpPr>
            <p:cNvPr id="54" name="Straight Arrow Connector 53"/>
            <p:cNvCxnSpPr>
              <a:endCxn id="119" idx="1"/>
            </p:cNvCxnSpPr>
            <p:nvPr/>
          </p:nvCxnSpPr>
          <p:spPr>
            <a:xfrm>
              <a:off x="3080296" y="3681335"/>
              <a:ext cx="625073" cy="0"/>
            </a:xfrm>
            <a:prstGeom prst="straightConnector1">
              <a:avLst/>
            </a:prstGeom>
            <a:ln w="25400" cmpd="sng">
              <a:tailEnd type="triangle"/>
            </a:ln>
          </p:spPr>
          <p:style>
            <a:lnRef idx="1">
              <a:schemeClr val="accent1"/>
            </a:lnRef>
            <a:fillRef idx="0">
              <a:schemeClr val="accent1"/>
            </a:fillRef>
            <a:effectRef idx="0">
              <a:schemeClr val="accent1"/>
            </a:effectRef>
            <a:fontRef idx="minor">
              <a:schemeClr val="tx1"/>
            </a:fontRef>
          </p:style>
        </p:cxnSp>
      </p:grpSp>
      <p:sp>
        <p:nvSpPr>
          <p:cNvPr id="62" name="Rounded Rectangle 61"/>
          <p:cNvSpPr/>
          <p:nvPr/>
        </p:nvSpPr>
        <p:spPr>
          <a:xfrm>
            <a:off x="1143210" y="3925194"/>
            <a:ext cx="2636702" cy="811178"/>
          </a:xfrm>
          <a:prstGeom prst="roundRect">
            <a:avLst/>
          </a:prstGeom>
          <a:solidFill>
            <a:schemeClr val="accent3">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dirty="0">
              <a:solidFill>
                <a:prstClr val="white"/>
              </a:solidFill>
            </a:endParaRPr>
          </a:p>
          <a:p>
            <a:pPr algn="ctr"/>
            <a:r>
              <a:rPr lang="en-US" sz="1000" b="1" dirty="0" smtClean="0">
                <a:solidFill>
                  <a:prstClr val="black"/>
                </a:solidFill>
              </a:rPr>
              <a:t>Special Targeted Call: Connection Grants </a:t>
            </a:r>
          </a:p>
          <a:p>
            <a:pPr algn="ctr"/>
            <a:r>
              <a:rPr lang="en-US" sz="1000" b="1" dirty="0" smtClean="0">
                <a:solidFill>
                  <a:prstClr val="black"/>
                </a:solidFill>
              </a:rPr>
              <a:t>50 </a:t>
            </a:r>
            <a:r>
              <a:rPr lang="en-US" sz="1000" b="1" dirty="0">
                <a:solidFill>
                  <a:prstClr val="black"/>
                </a:solidFill>
              </a:rPr>
              <a:t>@ $</a:t>
            </a:r>
            <a:r>
              <a:rPr lang="en-US" sz="1000" b="1" dirty="0" smtClean="0">
                <a:solidFill>
                  <a:prstClr val="black"/>
                </a:solidFill>
              </a:rPr>
              <a:t>50K</a:t>
            </a:r>
            <a:endParaRPr lang="en-US" sz="1000" dirty="0" smtClean="0">
              <a:solidFill>
                <a:prstClr val="black"/>
              </a:solidFill>
            </a:endParaRPr>
          </a:p>
          <a:p>
            <a:pPr algn="ctr"/>
            <a:r>
              <a:rPr lang="en-US" sz="1000" dirty="0" smtClean="0">
                <a:solidFill>
                  <a:prstClr val="black"/>
                </a:solidFill>
              </a:rPr>
              <a:t>Indigenous Organizations and </a:t>
            </a:r>
          </a:p>
          <a:p>
            <a:pPr algn="ctr"/>
            <a:r>
              <a:rPr lang="en-US" sz="1000" dirty="0" smtClean="0">
                <a:solidFill>
                  <a:prstClr val="black"/>
                </a:solidFill>
              </a:rPr>
              <a:t>Research Community</a:t>
            </a:r>
          </a:p>
          <a:p>
            <a:pPr algn="ctr"/>
            <a:r>
              <a:rPr lang="en-US" sz="1000" i="1" dirty="0" smtClean="0">
                <a:solidFill>
                  <a:prstClr val="black"/>
                </a:solidFill>
              </a:rPr>
              <a:t>June 2018 launch – September 2018 deadline</a:t>
            </a:r>
            <a:endParaRPr lang="en-US" sz="1000" i="1" dirty="0">
              <a:solidFill>
                <a:prstClr val="black"/>
              </a:solidFill>
            </a:endParaRPr>
          </a:p>
          <a:p>
            <a:pPr algn="ctr"/>
            <a:r>
              <a:rPr lang="en-US" sz="1000" b="1" dirty="0">
                <a:solidFill>
                  <a:prstClr val="white"/>
                </a:solidFill>
              </a:rPr>
              <a:t> </a:t>
            </a:r>
            <a:endParaRPr lang="en-CA" sz="900" i="1" dirty="0">
              <a:solidFill>
                <a:prstClr val="black"/>
              </a:solidFill>
            </a:endParaRPr>
          </a:p>
        </p:txBody>
      </p:sp>
      <p:cxnSp>
        <p:nvCxnSpPr>
          <p:cNvPr id="40" name="Straight Arrow Connector 39"/>
          <p:cNvCxnSpPr>
            <a:stCxn id="119" idx="3"/>
            <a:endCxn id="118" idx="1"/>
          </p:cNvCxnSpPr>
          <p:nvPr/>
        </p:nvCxnSpPr>
        <p:spPr>
          <a:xfrm flipV="1">
            <a:off x="5085686" y="2534192"/>
            <a:ext cx="643177" cy="6204"/>
          </a:xfrm>
          <a:prstGeom prst="straightConnector1">
            <a:avLst/>
          </a:prstGeom>
          <a:ln w="25400" cmpd="sng">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6876877" y="2491466"/>
            <a:ext cx="619478" cy="2938"/>
          </a:xfrm>
          <a:prstGeom prst="straightConnector1">
            <a:avLst/>
          </a:prstGeom>
          <a:ln w="25400" cmpd="sng">
            <a:tailEnd type="triangle"/>
          </a:ln>
        </p:spPr>
        <p:style>
          <a:lnRef idx="1">
            <a:schemeClr val="accent1"/>
          </a:lnRef>
          <a:fillRef idx="0">
            <a:schemeClr val="accent1"/>
          </a:fillRef>
          <a:effectRef idx="0">
            <a:schemeClr val="accent1"/>
          </a:effectRef>
          <a:fontRef idx="minor">
            <a:schemeClr val="tx1"/>
          </a:fontRef>
        </p:style>
      </p:cxnSp>
      <p:sp>
        <p:nvSpPr>
          <p:cNvPr id="8" name="Slide Number Placeholder 7"/>
          <p:cNvSpPr>
            <a:spLocks noGrp="1"/>
          </p:cNvSpPr>
          <p:nvPr>
            <p:ph type="sldNum" sz="quarter" idx="12"/>
          </p:nvPr>
        </p:nvSpPr>
        <p:spPr/>
        <p:txBody>
          <a:bodyPr/>
          <a:lstStyle/>
          <a:p>
            <a:fld id="{1F181505-AF59-454A-983B-3CB9020329EA}" type="slidenum">
              <a:rPr lang="en-US" smtClean="0"/>
              <a:t>12</a:t>
            </a:fld>
            <a:endParaRPr lang="en-US"/>
          </a:p>
        </p:txBody>
      </p:sp>
    </p:spTree>
    <p:extLst>
      <p:ext uri="{BB962C8B-B14F-4D97-AF65-F5344CB8AC3E}">
        <p14:creationId xmlns:p14="http://schemas.microsoft.com/office/powerpoint/2010/main" val="2999638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89" y="0"/>
            <a:ext cx="6951689" cy="153863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12483" y="1411506"/>
            <a:ext cx="7258093" cy="3062377"/>
          </a:xfrm>
          <a:prstGeom prst="rect">
            <a:avLst/>
          </a:prstGeom>
        </p:spPr>
        <p:txBody>
          <a:bodyPr wrap="square">
            <a:spAutoFit/>
          </a:bodyPr>
          <a:lstStyle/>
          <a:p>
            <a:pPr>
              <a:spcAft>
                <a:spcPts val="600"/>
              </a:spcAft>
            </a:pPr>
            <a:r>
              <a:rPr lang="en-CA" dirty="0" smtClean="0"/>
              <a:t>Development </a:t>
            </a:r>
            <a:r>
              <a:rPr lang="en-CA" dirty="0"/>
              <a:t>of a </a:t>
            </a:r>
            <a:r>
              <a:rPr lang="en-CA" b="1" cap="all" dirty="0">
                <a:solidFill>
                  <a:srgbClr val="00B0F0"/>
                </a:solidFill>
              </a:rPr>
              <a:t>strategic research plan </a:t>
            </a:r>
            <a:r>
              <a:rPr lang="en-CA" dirty="0"/>
              <a:t>that identifies new ways of doing research with First Nations, M</a:t>
            </a:r>
            <a:r>
              <a:rPr lang="en-CA" dirty="0">
                <a:cs typeface="Times New Roman" panose="02020603050405020304" pitchFamily="18" charset="0"/>
              </a:rPr>
              <a:t>étis and Inuit communities</a:t>
            </a:r>
          </a:p>
          <a:p>
            <a:pPr>
              <a:spcAft>
                <a:spcPts val="600"/>
              </a:spcAft>
            </a:pPr>
            <a:r>
              <a:rPr lang="en-CA" dirty="0" smtClean="0"/>
              <a:t>Engagement </a:t>
            </a:r>
            <a:r>
              <a:rPr lang="en-CA" dirty="0"/>
              <a:t>process with two streams:</a:t>
            </a:r>
          </a:p>
          <a:p>
            <a:pPr marL="800100" lvl="1" indent="-342900">
              <a:buFont typeface="+mj-lt"/>
              <a:buAutoNum type="arabicPeriod"/>
            </a:pPr>
            <a:r>
              <a:rPr lang="en-CA" dirty="0" smtClean="0"/>
              <a:t>Granting agency engagement with Indigenous organizations and researchers leading to a </a:t>
            </a:r>
            <a:r>
              <a:rPr lang="en-CA" b="1" cap="all" dirty="0" smtClean="0">
                <a:solidFill>
                  <a:srgbClr val="00B0F0"/>
                </a:solidFill>
              </a:rPr>
              <a:t>national dialogue </a:t>
            </a:r>
            <a:r>
              <a:rPr lang="en-CA" dirty="0" smtClean="0"/>
              <a:t>in March 2019</a:t>
            </a:r>
          </a:p>
          <a:p>
            <a:pPr lvl="1"/>
            <a:endParaRPr lang="en-CA" dirty="0" smtClean="0"/>
          </a:p>
          <a:p>
            <a:pPr marL="800100" lvl="1" indent="-342900">
              <a:spcAft>
                <a:spcPts val="600"/>
              </a:spcAft>
              <a:buFont typeface="+mj-lt"/>
              <a:buAutoNum type="arabicPeriod" startAt="2"/>
            </a:pPr>
            <a:r>
              <a:rPr lang="en-CA" b="1" cap="all" dirty="0" smtClean="0">
                <a:solidFill>
                  <a:srgbClr val="00B0F0"/>
                </a:solidFill>
              </a:rPr>
              <a:t>Special </a:t>
            </a:r>
            <a:r>
              <a:rPr lang="en-CA" b="1" cap="all" dirty="0">
                <a:solidFill>
                  <a:srgbClr val="00B0F0"/>
                </a:solidFill>
              </a:rPr>
              <a:t>Call</a:t>
            </a:r>
            <a:r>
              <a:rPr lang="en-CA" dirty="0"/>
              <a:t>: Indigenous Research Capacity and Reconciliation (Connection Grants) – leading to the development of position papers that will contribute to the National Dialogue </a:t>
            </a:r>
            <a:endParaRPr lang="en-CA" dirty="0" smtClean="0"/>
          </a:p>
          <a:p>
            <a:pPr marL="800100" lvl="1" indent="-342900">
              <a:spcAft>
                <a:spcPts val="600"/>
              </a:spcAft>
              <a:buFont typeface="+mj-lt"/>
              <a:buAutoNum type="arabicPeriod" startAt="2"/>
            </a:pPr>
            <a:endParaRPr lang="en-CA" sz="1600" dirty="0"/>
          </a:p>
        </p:txBody>
      </p:sp>
      <p:sp>
        <p:nvSpPr>
          <p:cNvPr id="6" name="Slide Number Placeholder 5"/>
          <p:cNvSpPr>
            <a:spLocks noGrp="1"/>
          </p:cNvSpPr>
          <p:nvPr>
            <p:ph type="sldNum" sz="quarter" idx="12"/>
          </p:nvPr>
        </p:nvSpPr>
        <p:spPr/>
        <p:txBody>
          <a:bodyPr/>
          <a:lstStyle/>
          <a:p>
            <a:fld id="{1F181505-AF59-454A-983B-3CB9020329EA}" type="slidenum">
              <a:rPr lang="en-US" smtClean="0"/>
              <a:t>13</a:t>
            </a:fld>
            <a:endParaRPr lang="en-US"/>
          </a:p>
        </p:txBody>
      </p:sp>
    </p:spTree>
    <p:extLst>
      <p:ext uri="{BB962C8B-B14F-4D97-AF65-F5344CB8AC3E}">
        <p14:creationId xmlns:p14="http://schemas.microsoft.com/office/powerpoint/2010/main" val="2690799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08013" y="2669879"/>
            <a:ext cx="6735762" cy="740073"/>
          </a:xfrm>
          <a:prstGeom prst="rect">
            <a:avLst/>
          </a:prstGeom>
        </p:spPr>
        <p:txBody>
          <a:bodyPr/>
          <a:lstStyle>
            <a:lvl1pPr algn="l" defTabSz="457200" rtl="0" eaLnBrk="1" latinLnBrk="0" hangingPunct="1">
              <a:spcBef>
                <a:spcPct val="0"/>
              </a:spcBef>
              <a:buNone/>
              <a:defRPr sz="2400" b="1" kern="1200" cap="all" baseline="0">
                <a:solidFill>
                  <a:schemeClr val="bg1">
                    <a:lumMod val="50000"/>
                  </a:schemeClr>
                </a:solidFill>
                <a:latin typeface="+mj-lt"/>
                <a:ea typeface="+mj-ea"/>
                <a:cs typeface="+mj-cs"/>
              </a:defRPr>
            </a:lvl1pPr>
          </a:lstStyle>
          <a:p>
            <a:r>
              <a:rPr lang="en-CA" sz="3000" dirty="0">
                <a:solidFill>
                  <a:schemeClr val="accent1">
                    <a:lumMod val="75000"/>
                  </a:schemeClr>
                </a:solidFill>
              </a:rPr>
              <a:t>Grant programs update</a:t>
            </a:r>
          </a:p>
        </p:txBody>
      </p:sp>
      <p:cxnSp>
        <p:nvCxnSpPr>
          <p:cNvPr id="4" name="Straight Connector 3"/>
          <p:cNvCxnSpPr/>
          <p:nvPr/>
        </p:nvCxnSpPr>
        <p:spPr>
          <a:xfrm>
            <a:off x="608014" y="2669877"/>
            <a:ext cx="7019925" cy="0"/>
          </a:xfrm>
          <a:prstGeom prst="line">
            <a:avLst/>
          </a:prstGeom>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608013" y="1654216"/>
            <a:ext cx="7459662" cy="1015663"/>
          </a:xfrm>
          <a:prstGeom prst="rect">
            <a:avLst/>
          </a:prstGeom>
          <a:noFill/>
        </p:spPr>
        <p:txBody>
          <a:bodyPr wrap="square" rtlCol="0">
            <a:spAutoFit/>
          </a:bodyPr>
          <a:lstStyle/>
          <a:p>
            <a:r>
              <a:rPr lang="en-CA" sz="2000" b="1" dirty="0">
                <a:latin typeface="Arial" panose="020B0604020202020204" pitchFamily="34" charset="0"/>
                <a:cs typeface="Arial" panose="020B0604020202020204" pitchFamily="34" charset="0"/>
              </a:rPr>
              <a:t>Insight</a:t>
            </a:r>
          </a:p>
          <a:p>
            <a:r>
              <a:rPr lang="en-CA" sz="2000" b="1" dirty="0">
                <a:latin typeface="Arial" panose="020B0604020202020204" pitchFamily="34" charset="0"/>
                <a:cs typeface="Arial" panose="020B0604020202020204" pitchFamily="34" charset="0"/>
              </a:rPr>
              <a:t>Connection</a:t>
            </a:r>
          </a:p>
          <a:p>
            <a:r>
              <a:rPr lang="en-CA" sz="2000" b="1" dirty="0">
                <a:latin typeface="Arial" panose="020B0604020202020204" pitchFamily="34" charset="0"/>
                <a:cs typeface="Arial" panose="020B0604020202020204" pitchFamily="34" charset="0"/>
              </a:rPr>
              <a:t>Partnerships</a:t>
            </a:r>
          </a:p>
        </p:txBody>
      </p:sp>
      <p:sp>
        <p:nvSpPr>
          <p:cNvPr id="7" name="Slide Number Placeholder 6"/>
          <p:cNvSpPr>
            <a:spLocks noGrp="1"/>
          </p:cNvSpPr>
          <p:nvPr>
            <p:ph type="sldNum" sz="quarter" idx="12"/>
          </p:nvPr>
        </p:nvSpPr>
        <p:spPr/>
        <p:txBody>
          <a:bodyPr/>
          <a:lstStyle/>
          <a:p>
            <a:fld id="{1F181505-AF59-454A-983B-3CB9020329EA}" type="slidenum">
              <a:rPr lang="en-US" smtClean="0"/>
              <a:t>14</a:t>
            </a:fld>
            <a:endParaRPr lang="en-US"/>
          </a:p>
        </p:txBody>
      </p:sp>
    </p:spTree>
    <p:extLst>
      <p:ext uri="{BB962C8B-B14F-4D97-AF65-F5344CB8AC3E}">
        <p14:creationId xmlns:p14="http://schemas.microsoft.com/office/powerpoint/2010/main" val="643819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81" y="0"/>
            <a:ext cx="3205167" cy="5148264"/>
          </a:xfrm>
          <a:prstGeom prst="rect">
            <a:avLst/>
          </a:prstGeom>
        </p:spPr>
      </p:pic>
      <p:cxnSp>
        <p:nvCxnSpPr>
          <p:cNvPr id="18" name="Straight Connector 17"/>
          <p:cNvCxnSpPr/>
          <p:nvPr/>
        </p:nvCxnSpPr>
        <p:spPr>
          <a:xfrm flipV="1">
            <a:off x="3655936" y="1166498"/>
            <a:ext cx="1004966" cy="432996"/>
          </a:xfrm>
          <a:prstGeom prst="line">
            <a:avLst/>
          </a:prstGeom>
          <a:ln w="6350">
            <a:solidFill>
              <a:schemeClr val="bg1">
                <a:lumMod val="6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4154129" y="1795837"/>
            <a:ext cx="1172365" cy="293374"/>
          </a:xfrm>
          <a:prstGeom prst="line">
            <a:avLst/>
          </a:prstGeom>
          <a:ln w="6350">
            <a:solidFill>
              <a:schemeClr val="bg1">
                <a:lumMod val="6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4354290" y="2594668"/>
            <a:ext cx="1180551" cy="87817"/>
          </a:xfrm>
          <a:prstGeom prst="line">
            <a:avLst/>
          </a:prstGeom>
          <a:ln w="6350">
            <a:solidFill>
              <a:schemeClr val="bg1">
                <a:lumMod val="6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4110720" y="3246023"/>
            <a:ext cx="1229382" cy="155805"/>
          </a:xfrm>
          <a:prstGeom prst="line">
            <a:avLst/>
          </a:prstGeom>
          <a:ln w="6350">
            <a:solidFill>
              <a:schemeClr val="bg1">
                <a:lumMod val="6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3670031" y="3697787"/>
            <a:ext cx="945515" cy="367008"/>
          </a:xfrm>
          <a:prstGeom prst="line">
            <a:avLst/>
          </a:prstGeom>
          <a:ln w="6350">
            <a:solidFill>
              <a:schemeClr val="bg1">
                <a:lumMod val="65000"/>
              </a:schemeClr>
            </a:solidFill>
            <a:prstDash val="dash"/>
          </a:ln>
          <a:effectLst/>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69834" y="1182916"/>
            <a:ext cx="2832100" cy="2832100"/>
          </a:xfrm>
          <a:prstGeom prst="rect">
            <a:avLst/>
          </a:prstGeom>
        </p:spPr>
      </p:pic>
      <p:grpSp>
        <p:nvGrpSpPr>
          <p:cNvPr id="47" name="Group 46"/>
          <p:cNvGrpSpPr/>
          <p:nvPr/>
        </p:nvGrpSpPr>
        <p:grpSpPr>
          <a:xfrm>
            <a:off x="4601934" y="711200"/>
            <a:ext cx="584200" cy="584200"/>
            <a:chOff x="4601934" y="711200"/>
            <a:chExt cx="584200" cy="584200"/>
          </a:xfrm>
        </p:grpSpPr>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01934" y="711200"/>
              <a:ext cx="584200" cy="584200"/>
            </a:xfrm>
            <a:prstGeom prst="rect">
              <a:avLst/>
            </a:prstGeom>
          </p:spPr>
        </p:pic>
        <p:pic>
          <p:nvPicPr>
            <p:cNvPr id="12" name="Picture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13512" y="850661"/>
              <a:ext cx="368300" cy="292100"/>
            </a:xfrm>
            <a:prstGeom prst="rect">
              <a:avLst/>
            </a:prstGeom>
          </p:spPr>
        </p:pic>
      </p:grpSp>
      <p:grpSp>
        <p:nvGrpSpPr>
          <p:cNvPr id="46" name="Group 45"/>
          <p:cNvGrpSpPr/>
          <p:nvPr/>
        </p:nvGrpSpPr>
        <p:grpSpPr>
          <a:xfrm>
            <a:off x="5201557" y="1413212"/>
            <a:ext cx="584200" cy="584200"/>
            <a:chOff x="5201557" y="1413212"/>
            <a:chExt cx="584200" cy="584200"/>
          </a:xfrm>
        </p:grpSpPr>
        <p:pic>
          <p:nvPicPr>
            <p:cNvPr id="7" name="Picture 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201557" y="1413212"/>
              <a:ext cx="584200" cy="584200"/>
            </a:xfrm>
            <a:prstGeom prst="rect">
              <a:avLst/>
            </a:prstGeom>
          </p:spPr>
        </p:pic>
        <p:pic>
          <p:nvPicPr>
            <p:cNvPr id="13" name="Picture 1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326494" y="1512995"/>
              <a:ext cx="342900" cy="342900"/>
            </a:xfrm>
            <a:prstGeom prst="rect">
              <a:avLst/>
            </a:prstGeom>
          </p:spPr>
        </p:pic>
      </p:grpSp>
      <p:grpSp>
        <p:nvGrpSpPr>
          <p:cNvPr id="45" name="Group 44"/>
          <p:cNvGrpSpPr/>
          <p:nvPr/>
        </p:nvGrpSpPr>
        <p:grpSpPr>
          <a:xfrm>
            <a:off x="5403188" y="2268458"/>
            <a:ext cx="584200" cy="584200"/>
            <a:chOff x="5403188" y="2284844"/>
            <a:chExt cx="584200" cy="584200"/>
          </a:xfrm>
        </p:grpSpPr>
        <p:pic>
          <p:nvPicPr>
            <p:cNvPr id="8" name="Picture 7"/>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403188" y="2284844"/>
              <a:ext cx="584200" cy="584200"/>
            </a:xfrm>
            <a:prstGeom prst="rect">
              <a:avLst/>
            </a:prstGeom>
          </p:spPr>
        </p:pic>
        <p:pic>
          <p:nvPicPr>
            <p:cNvPr id="14" name="Picture 13"/>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585032" y="2409372"/>
              <a:ext cx="241300" cy="330200"/>
            </a:xfrm>
            <a:prstGeom prst="rect">
              <a:avLst/>
            </a:prstGeom>
          </p:spPr>
        </p:pic>
      </p:grpSp>
      <p:grpSp>
        <p:nvGrpSpPr>
          <p:cNvPr id="44" name="Group 43"/>
          <p:cNvGrpSpPr/>
          <p:nvPr/>
        </p:nvGrpSpPr>
        <p:grpSpPr>
          <a:xfrm>
            <a:off x="5201557" y="3135248"/>
            <a:ext cx="584200" cy="584200"/>
            <a:chOff x="5201557" y="3168019"/>
            <a:chExt cx="584200" cy="584200"/>
          </a:xfrm>
        </p:grpSpPr>
        <p:pic>
          <p:nvPicPr>
            <p:cNvPr id="9" name="Picture 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201557" y="3168019"/>
              <a:ext cx="584200" cy="584200"/>
            </a:xfrm>
            <a:prstGeom prst="rect">
              <a:avLst/>
            </a:prstGeom>
          </p:spPr>
        </p:pic>
        <p:pic>
          <p:nvPicPr>
            <p:cNvPr id="15" name="Picture 14"/>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340102" y="3274077"/>
              <a:ext cx="317500" cy="368300"/>
            </a:xfrm>
            <a:prstGeom prst="rect">
              <a:avLst/>
            </a:prstGeom>
          </p:spPr>
        </p:pic>
      </p:grpSp>
      <p:grpSp>
        <p:nvGrpSpPr>
          <p:cNvPr id="43" name="Group 42"/>
          <p:cNvGrpSpPr/>
          <p:nvPr/>
        </p:nvGrpSpPr>
        <p:grpSpPr>
          <a:xfrm>
            <a:off x="4601934" y="3853872"/>
            <a:ext cx="584200" cy="584200"/>
            <a:chOff x="4601934" y="3853872"/>
            <a:chExt cx="584200" cy="584200"/>
          </a:xfrm>
        </p:grpSpPr>
        <p:pic>
          <p:nvPicPr>
            <p:cNvPr id="10" name="Picture 9"/>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601934" y="3853872"/>
              <a:ext cx="584200" cy="584200"/>
            </a:xfrm>
            <a:prstGeom prst="rect">
              <a:avLst/>
            </a:prstGeom>
          </p:spPr>
        </p:pic>
        <p:pic>
          <p:nvPicPr>
            <p:cNvPr id="16" name="Picture 15"/>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4771075" y="3979466"/>
              <a:ext cx="228600" cy="330200"/>
            </a:xfrm>
            <a:prstGeom prst="rect">
              <a:avLst/>
            </a:prstGeom>
          </p:spPr>
        </p:pic>
      </p:grpSp>
      <p:sp>
        <p:nvSpPr>
          <p:cNvPr id="48" name="Rectangle 47"/>
          <p:cNvSpPr/>
          <p:nvPr/>
        </p:nvSpPr>
        <p:spPr>
          <a:xfrm>
            <a:off x="5395853" y="726517"/>
            <a:ext cx="2240085" cy="523220"/>
          </a:xfrm>
          <a:prstGeom prst="rect">
            <a:avLst/>
          </a:prstGeom>
        </p:spPr>
        <p:txBody>
          <a:bodyPr wrap="square">
            <a:spAutoFit/>
          </a:bodyPr>
          <a:lstStyle/>
          <a:p>
            <a:r>
              <a:rPr lang="en-US" sz="1400" b="1" dirty="0" smtClean="0"/>
              <a:t>$388.2 </a:t>
            </a:r>
            <a:r>
              <a:rPr lang="en-US" sz="1400" b="1" dirty="0"/>
              <a:t>million </a:t>
            </a:r>
            <a:r>
              <a:rPr lang="en-US" sz="1400" dirty="0"/>
              <a:t>for grants, fellowships and scholarships</a:t>
            </a:r>
          </a:p>
        </p:txBody>
      </p:sp>
      <p:sp>
        <p:nvSpPr>
          <p:cNvPr id="49" name="Rectangle 48"/>
          <p:cNvSpPr/>
          <p:nvPr/>
        </p:nvSpPr>
        <p:spPr>
          <a:xfrm>
            <a:off x="5285679" y="3871277"/>
            <a:ext cx="2804275" cy="738664"/>
          </a:xfrm>
          <a:prstGeom prst="rect">
            <a:avLst/>
          </a:prstGeom>
        </p:spPr>
        <p:txBody>
          <a:bodyPr wrap="square">
            <a:spAutoFit/>
          </a:bodyPr>
          <a:lstStyle/>
          <a:p>
            <a:r>
              <a:rPr lang="en-US" sz="1400" b="1" dirty="0" smtClean="0"/>
              <a:t>4,400 </a:t>
            </a:r>
            <a:r>
              <a:rPr lang="en-US" sz="1400" dirty="0"/>
              <a:t>volunteer external assessors and experts support </a:t>
            </a:r>
          </a:p>
          <a:p>
            <a:r>
              <a:rPr lang="en-US" sz="1400" dirty="0"/>
              <a:t>the review of funding applications.</a:t>
            </a:r>
          </a:p>
        </p:txBody>
      </p:sp>
      <p:sp>
        <p:nvSpPr>
          <p:cNvPr id="50" name="Rectangle 49"/>
          <p:cNvSpPr/>
          <p:nvPr/>
        </p:nvSpPr>
        <p:spPr>
          <a:xfrm>
            <a:off x="5826336" y="1382087"/>
            <a:ext cx="2240085" cy="738664"/>
          </a:xfrm>
          <a:prstGeom prst="rect">
            <a:avLst/>
          </a:prstGeom>
        </p:spPr>
        <p:txBody>
          <a:bodyPr wrap="square">
            <a:spAutoFit/>
          </a:bodyPr>
          <a:lstStyle/>
          <a:p>
            <a:r>
              <a:rPr lang="en-US" sz="1400" b="1" dirty="0"/>
              <a:t>$0.94 </a:t>
            </a:r>
            <a:r>
              <a:rPr lang="en-US" sz="1400" dirty="0"/>
              <a:t>out of every allocated </a:t>
            </a:r>
          </a:p>
          <a:p>
            <a:r>
              <a:rPr lang="en-US" sz="1400" dirty="0"/>
              <a:t>dollar goes directly to fund </a:t>
            </a:r>
          </a:p>
          <a:p>
            <a:r>
              <a:rPr lang="en-US" sz="1400" dirty="0"/>
              <a:t>researchers and students</a:t>
            </a:r>
          </a:p>
        </p:txBody>
      </p:sp>
      <p:sp>
        <p:nvSpPr>
          <p:cNvPr id="51" name="Rectangle 50"/>
          <p:cNvSpPr/>
          <p:nvPr/>
        </p:nvSpPr>
        <p:spPr>
          <a:xfrm>
            <a:off x="5826336" y="3163361"/>
            <a:ext cx="2545145" cy="738664"/>
          </a:xfrm>
          <a:prstGeom prst="rect">
            <a:avLst/>
          </a:prstGeom>
        </p:spPr>
        <p:txBody>
          <a:bodyPr wrap="square">
            <a:spAutoFit/>
          </a:bodyPr>
          <a:lstStyle/>
          <a:p>
            <a:r>
              <a:rPr lang="en-US" sz="1400" b="1" dirty="0"/>
              <a:t>More than </a:t>
            </a:r>
            <a:r>
              <a:rPr lang="en-US" sz="1400" b="1" dirty="0" smtClean="0"/>
              <a:t>4,200 </a:t>
            </a:r>
            <a:r>
              <a:rPr lang="en-US" sz="1400" dirty="0"/>
              <a:t>new grants, fellowships and scholarships awarded</a:t>
            </a:r>
          </a:p>
        </p:txBody>
      </p:sp>
      <p:sp>
        <p:nvSpPr>
          <p:cNvPr id="52" name="Rectangle 51"/>
          <p:cNvSpPr/>
          <p:nvPr/>
        </p:nvSpPr>
        <p:spPr>
          <a:xfrm>
            <a:off x="6027967" y="2280908"/>
            <a:ext cx="2545145" cy="523220"/>
          </a:xfrm>
          <a:prstGeom prst="rect">
            <a:avLst/>
          </a:prstGeom>
        </p:spPr>
        <p:txBody>
          <a:bodyPr wrap="square">
            <a:spAutoFit/>
          </a:bodyPr>
          <a:lstStyle/>
          <a:p>
            <a:r>
              <a:rPr lang="en-US" sz="1400" b="1" dirty="0"/>
              <a:t>Over </a:t>
            </a:r>
            <a:r>
              <a:rPr lang="en-US" sz="1400" b="1" dirty="0" smtClean="0"/>
              <a:t>12,500 </a:t>
            </a:r>
            <a:r>
              <a:rPr lang="en-US" sz="1400" dirty="0"/>
              <a:t>funding applications received</a:t>
            </a:r>
          </a:p>
        </p:txBody>
      </p:sp>
      <p:sp>
        <p:nvSpPr>
          <p:cNvPr id="53" name="Rectangle 52"/>
          <p:cNvSpPr/>
          <p:nvPr/>
        </p:nvSpPr>
        <p:spPr>
          <a:xfrm>
            <a:off x="1769834" y="2302580"/>
            <a:ext cx="2832100" cy="892552"/>
          </a:xfrm>
          <a:prstGeom prst="rect">
            <a:avLst/>
          </a:prstGeom>
        </p:spPr>
        <p:txBody>
          <a:bodyPr wrap="square">
            <a:spAutoFit/>
          </a:bodyPr>
          <a:lstStyle/>
          <a:p>
            <a:pPr algn="ctr"/>
            <a:r>
              <a:rPr lang="en-US" sz="2600" i="1" dirty="0">
                <a:solidFill>
                  <a:srgbClr val="FFFFFF"/>
                </a:solidFill>
                <a:latin typeface="Georgia"/>
                <a:cs typeface="Georgia"/>
              </a:rPr>
              <a:t>Fast </a:t>
            </a:r>
            <a:r>
              <a:rPr lang="en-US" sz="2600" i="1" dirty="0" smtClean="0">
                <a:solidFill>
                  <a:srgbClr val="FFFFFF"/>
                </a:solidFill>
                <a:latin typeface="Georgia"/>
                <a:cs typeface="Georgia"/>
              </a:rPr>
              <a:t>Facts</a:t>
            </a:r>
          </a:p>
          <a:p>
            <a:pPr algn="ctr"/>
            <a:r>
              <a:rPr lang="en-US" sz="2600" i="1" dirty="0" smtClean="0">
                <a:solidFill>
                  <a:srgbClr val="FFFFFF"/>
                </a:solidFill>
                <a:latin typeface="Georgia"/>
                <a:cs typeface="Georgia"/>
              </a:rPr>
              <a:t>2017-18</a:t>
            </a:r>
            <a:endParaRPr lang="en-US" sz="2600" i="1" dirty="0">
              <a:solidFill>
                <a:srgbClr val="FFFFFF"/>
              </a:solidFill>
              <a:latin typeface="Georgia"/>
              <a:cs typeface="Georgia"/>
            </a:endParaRPr>
          </a:p>
        </p:txBody>
      </p:sp>
      <p:sp>
        <p:nvSpPr>
          <p:cNvPr id="11" name="Slide Number Placeholder 10"/>
          <p:cNvSpPr>
            <a:spLocks noGrp="1"/>
          </p:cNvSpPr>
          <p:nvPr>
            <p:ph type="sldNum" sz="quarter" idx="12"/>
          </p:nvPr>
        </p:nvSpPr>
        <p:spPr/>
        <p:txBody>
          <a:bodyPr/>
          <a:lstStyle/>
          <a:p>
            <a:fld id="{1F181505-AF59-454A-983B-3CB9020329EA}" type="slidenum">
              <a:rPr lang="en-US" smtClean="0"/>
              <a:t>15</a:t>
            </a:fld>
            <a:endParaRPr lang="en-US"/>
          </a:p>
        </p:txBody>
      </p:sp>
    </p:spTree>
    <p:extLst>
      <p:ext uri="{BB962C8B-B14F-4D97-AF65-F5344CB8AC3E}">
        <p14:creationId xmlns:p14="http://schemas.microsoft.com/office/powerpoint/2010/main" val="826208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647700" y="3622964"/>
            <a:ext cx="7835900" cy="1011381"/>
          </a:xfrm>
          <a:prstGeom prst="rect">
            <a:avLst/>
          </a:prstGeom>
          <a:solidFill>
            <a:schemeClr val="bg1">
              <a:lumMod val="9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Group 12"/>
          <p:cNvGrpSpPr/>
          <p:nvPr/>
        </p:nvGrpSpPr>
        <p:grpSpPr>
          <a:xfrm>
            <a:off x="647700" y="1168446"/>
            <a:ext cx="7835900" cy="1308100"/>
            <a:chOff x="647700" y="1092246"/>
            <a:chExt cx="7835900" cy="130810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7700" y="1092246"/>
              <a:ext cx="2501900" cy="1308100"/>
            </a:xfrm>
            <a:prstGeom prst="rect">
              <a:avLst/>
            </a:prstGeom>
          </p:spPr>
        </p:pic>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14700" y="1092246"/>
              <a:ext cx="2501900" cy="1308100"/>
            </a:xfrm>
            <a:prstGeom prst="rect">
              <a:avLst/>
            </a:prstGeom>
          </p:spPr>
        </p:pic>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81700" y="1092246"/>
              <a:ext cx="2501900" cy="1308100"/>
            </a:xfrm>
            <a:prstGeom prst="rect">
              <a:avLst/>
            </a:prstGeom>
          </p:spPr>
        </p:pic>
      </p:grpSp>
      <p:sp>
        <p:nvSpPr>
          <p:cNvPr id="5" name="Rectangle 4"/>
          <p:cNvSpPr/>
          <p:nvPr/>
        </p:nvSpPr>
        <p:spPr>
          <a:xfrm>
            <a:off x="647700" y="500608"/>
            <a:ext cx="7835900" cy="464743"/>
          </a:xfrm>
          <a:prstGeom prst="rect">
            <a:avLst/>
          </a:prstGeom>
        </p:spPr>
        <p:txBody>
          <a:bodyPr wrap="square" lIns="0" anchor="b">
            <a:spAutoFit/>
          </a:bodyPr>
          <a:lstStyle/>
          <a:p>
            <a:r>
              <a:rPr lang="en-US" sz="2420" b="1" dirty="0">
                <a:solidFill>
                  <a:schemeClr val="bg1">
                    <a:lumMod val="50000"/>
                  </a:schemeClr>
                </a:solidFill>
              </a:rPr>
              <a:t>FUNDING OPPORTUNITIES</a:t>
            </a:r>
          </a:p>
        </p:txBody>
      </p:sp>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47700" y="957375"/>
            <a:ext cx="7835900" cy="38100"/>
          </a:xfrm>
          <a:prstGeom prst="rect">
            <a:avLst/>
          </a:prstGeom>
        </p:spPr>
      </p:pic>
      <p:sp>
        <p:nvSpPr>
          <p:cNvPr id="2" name="Rectangle 1"/>
          <p:cNvSpPr/>
          <p:nvPr/>
        </p:nvSpPr>
        <p:spPr>
          <a:xfrm>
            <a:off x="722749" y="1253873"/>
            <a:ext cx="2355272" cy="1092607"/>
          </a:xfrm>
          <a:prstGeom prst="rect">
            <a:avLst/>
          </a:prstGeom>
        </p:spPr>
        <p:txBody>
          <a:bodyPr wrap="square">
            <a:spAutoFit/>
          </a:bodyPr>
          <a:lstStyle/>
          <a:p>
            <a:r>
              <a:rPr lang="en-US" sz="1300" dirty="0">
                <a:solidFill>
                  <a:srgbClr val="FFFFFF"/>
                </a:solidFill>
                <a:latin typeface="Georgia"/>
                <a:cs typeface="Georgia"/>
              </a:rPr>
              <a:t>TALENT</a:t>
            </a:r>
          </a:p>
          <a:p>
            <a:r>
              <a:rPr lang="en-US" sz="1300" dirty="0">
                <a:solidFill>
                  <a:srgbClr val="FFFFFF"/>
                </a:solidFill>
              </a:rPr>
              <a:t>Building the next generation of leaders and equipping them for research-intensive careers across the economy and society</a:t>
            </a:r>
          </a:p>
        </p:txBody>
      </p:sp>
      <p:sp>
        <p:nvSpPr>
          <p:cNvPr id="7" name="Rectangle 6"/>
          <p:cNvSpPr/>
          <p:nvPr/>
        </p:nvSpPr>
        <p:spPr>
          <a:xfrm>
            <a:off x="3389750" y="1253875"/>
            <a:ext cx="2355272" cy="692497"/>
          </a:xfrm>
          <a:prstGeom prst="rect">
            <a:avLst/>
          </a:prstGeom>
        </p:spPr>
        <p:txBody>
          <a:bodyPr wrap="square">
            <a:spAutoFit/>
          </a:bodyPr>
          <a:lstStyle/>
          <a:p>
            <a:r>
              <a:rPr lang="en-US" sz="1300" dirty="0">
                <a:solidFill>
                  <a:srgbClr val="FFFFFF"/>
                </a:solidFill>
                <a:latin typeface="Georgia"/>
                <a:cs typeface="Georgia"/>
              </a:rPr>
              <a:t>INSIGHT</a:t>
            </a:r>
          </a:p>
          <a:p>
            <a:r>
              <a:rPr lang="en-US" sz="1300" dirty="0">
                <a:solidFill>
                  <a:srgbClr val="FFFFFF"/>
                </a:solidFill>
              </a:rPr>
              <a:t>Fostering research-based</a:t>
            </a:r>
          </a:p>
          <a:p>
            <a:r>
              <a:rPr lang="en-US" sz="1300" dirty="0">
                <a:solidFill>
                  <a:srgbClr val="FFFFFF"/>
                </a:solidFill>
              </a:rPr>
              <a:t>knowledge about people</a:t>
            </a:r>
          </a:p>
        </p:txBody>
      </p:sp>
      <p:sp>
        <p:nvSpPr>
          <p:cNvPr id="8" name="Rectangle 7"/>
          <p:cNvSpPr/>
          <p:nvPr/>
        </p:nvSpPr>
        <p:spPr>
          <a:xfrm>
            <a:off x="6056749" y="1253873"/>
            <a:ext cx="2355272" cy="892552"/>
          </a:xfrm>
          <a:prstGeom prst="rect">
            <a:avLst/>
          </a:prstGeom>
        </p:spPr>
        <p:txBody>
          <a:bodyPr wrap="square">
            <a:spAutoFit/>
          </a:bodyPr>
          <a:lstStyle/>
          <a:p>
            <a:r>
              <a:rPr lang="en-US" sz="1300" dirty="0">
                <a:solidFill>
                  <a:srgbClr val="FFFFFF"/>
                </a:solidFill>
                <a:latin typeface="Georgia"/>
                <a:cs typeface="Georgia"/>
              </a:rPr>
              <a:t>CONNECTION</a:t>
            </a:r>
          </a:p>
          <a:p>
            <a:r>
              <a:rPr lang="en-US" sz="1300" dirty="0">
                <a:solidFill>
                  <a:srgbClr val="FFFFFF"/>
                </a:solidFill>
              </a:rPr>
              <a:t>Supporting the flow and exchange of that knowledge within and beyond academe.</a:t>
            </a:r>
          </a:p>
        </p:txBody>
      </p:sp>
      <p:sp>
        <p:nvSpPr>
          <p:cNvPr id="3" name="Rectangle 2"/>
          <p:cNvSpPr/>
          <p:nvPr/>
        </p:nvSpPr>
        <p:spPr>
          <a:xfrm>
            <a:off x="539753" y="2562106"/>
            <a:ext cx="2286000" cy="803297"/>
          </a:xfrm>
          <a:prstGeom prst="rect">
            <a:avLst/>
          </a:prstGeom>
        </p:spPr>
        <p:txBody>
          <a:bodyPr wrap="square">
            <a:spAutoFit/>
          </a:bodyPr>
          <a:lstStyle/>
          <a:p>
            <a:pPr marL="173038" indent="-173038">
              <a:lnSpc>
                <a:spcPct val="110000"/>
              </a:lnSpc>
            </a:pPr>
            <a:r>
              <a:rPr lang="en-US" sz="1400" dirty="0">
                <a:solidFill>
                  <a:srgbClr val="7FAED6"/>
                </a:solidFill>
              </a:rPr>
              <a:t>•	</a:t>
            </a:r>
            <a:r>
              <a:rPr lang="en-US" sz="1400" dirty="0"/>
              <a:t>Master’s Scholarships</a:t>
            </a:r>
          </a:p>
          <a:p>
            <a:pPr marL="173038" indent="-173038">
              <a:lnSpc>
                <a:spcPct val="110000"/>
              </a:lnSpc>
            </a:pPr>
            <a:r>
              <a:rPr lang="en-US" sz="1400" dirty="0">
                <a:solidFill>
                  <a:srgbClr val="7FAED6"/>
                </a:solidFill>
              </a:rPr>
              <a:t>•	</a:t>
            </a:r>
            <a:r>
              <a:rPr lang="en-US" sz="1400" dirty="0"/>
              <a:t>Doctoral Scholarships</a:t>
            </a:r>
          </a:p>
          <a:p>
            <a:pPr marL="173038" indent="-173038">
              <a:lnSpc>
                <a:spcPct val="110000"/>
              </a:lnSpc>
            </a:pPr>
            <a:r>
              <a:rPr lang="en-US" sz="1400" dirty="0">
                <a:solidFill>
                  <a:srgbClr val="7FAED6"/>
                </a:solidFill>
              </a:rPr>
              <a:t>•	</a:t>
            </a:r>
            <a:r>
              <a:rPr lang="en-US" sz="1400" dirty="0"/>
              <a:t>Postdoctoral Fellowships</a:t>
            </a:r>
          </a:p>
        </p:txBody>
      </p:sp>
      <p:sp>
        <p:nvSpPr>
          <p:cNvPr id="9" name="Rectangle 8"/>
          <p:cNvSpPr/>
          <p:nvPr/>
        </p:nvSpPr>
        <p:spPr>
          <a:xfrm>
            <a:off x="3206755" y="2562106"/>
            <a:ext cx="2649681" cy="803297"/>
          </a:xfrm>
          <a:prstGeom prst="rect">
            <a:avLst/>
          </a:prstGeom>
        </p:spPr>
        <p:txBody>
          <a:bodyPr wrap="square">
            <a:spAutoFit/>
          </a:bodyPr>
          <a:lstStyle/>
          <a:p>
            <a:pPr marL="173038" indent="-173038">
              <a:lnSpc>
                <a:spcPct val="110000"/>
              </a:lnSpc>
            </a:pPr>
            <a:r>
              <a:rPr lang="en-US" sz="1400" dirty="0">
                <a:solidFill>
                  <a:srgbClr val="7B9327"/>
                </a:solidFill>
              </a:rPr>
              <a:t>•	</a:t>
            </a:r>
            <a:r>
              <a:rPr lang="en-US" sz="1400" dirty="0"/>
              <a:t>Insight Development Grants</a:t>
            </a:r>
          </a:p>
          <a:p>
            <a:pPr marL="173038" indent="-173038">
              <a:lnSpc>
                <a:spcPct val="110000"/>
              </a:lnSpc>
            </a:pPr>
            <a:r>
              <a:rPr lang="en-US" sz="1400" dirty="0">
                <a:solidFill>
                  <a:srgbClr val="7B9327"/>
                </a:solidFill>
              </a:rPr>
              <a:t>•	</a:t>
            </a:r>
            <a:r>
              <a:rPr lang="en-US" sz="1400" dirty="0"/>
              <a:t>Insight Grants</a:t>
            </a:r>
          </a:p>
          <a:p>
            <a:pPr marL="173038" indent="-173038">
              <a:lnSpc>
                <a:spcPct val="110000"/>
              </a:lnSpc>
            </a:pPr>
            <a:r>
              <a:rPr lang="en-US" sz="1400" dirty="0">
                <a:solidFill>
                  <a:srgbClr val="7B9327"/>
                </a:solidFill>
              </a:rPr>
              <a:t>•	</a:t>
            </a:r>
            <a:r>
              <a:rPr lang="en-US" sz="1400" dirty="0"/>
              <a:t>Support to institutions </a:t>
            </a:r>
          </a:p>
        </p:txBody>
      </p:sp>
      <p:sp>
        <p:nvSpPr>
          <p:cNvPr id="10" name="Rectangle 9"/>
          <p:cNvSpPr/>
          <p:nvPr/>
        </p:nvSpPr>
        <p:spPr>
          <a:xfrm>
            <a:off x="5873752" y="2562106"/>
            <a:ext cx="2774947" cy="803297"/>
          </a:xfrm>
          <a:prstGeom prst="rect">
            <a:avLst/>
          </a:prstGeom>
        </p:spPr>
        <p:txBody>
          <a:bodyPr wrap="square">
            <a:spAutoFit/>
          </a:bodyPr>
          <a:lstStyle/>
          <a:p>
            <a:pPr marL="173038" indent="-173038">
              <a:lnSpc>
                <a:spcPct val="110000"/>
              </a:lnSpc>
            </a:pPr>
            <a:r>
              <a:rPr lang="en-US" sz="1400" dirty="0">
                <a:solidFill>
                  <a:srgbClr val="973990"/>
                </a:solidFill>
              </a:rPr>
              <a:t>•</a:t>
            </a:r>
            <a:r>
              <a:rPr lang="en-US" sz="1400" dirty="0"/>
              <a:t>	Connection Grants</a:t>
            </a:r>
          </a:p>
          <a:p>
            <a:pPr marL="173038" indent="-173038">
              <a:lnSpc>
                <a:spcPct val="110000"/>
              </a:lnSpc>
            </a:pPr>
            <a:r>
              <a:rPr lang="en-US" sz="1400" dirty="0">
                <a:solidFill>
                  <a:srgbClr val="973990"/>
                </a:solidFill>
              </a:rPr>
              <a:t>•</a:t>
            </a:r>
            <a:r>
              <a:rPr lang="en-US" sz="1400" dirty="0"/>
              <a:t>	Support for Journals</a:t>
            </a:r>
            <a:endParaRPr lang="en-US" sz="1100" i="1" dirty="0">
              <a:solidFill>
                <a:srgbClr val="FF0000"/>
              </a:solidFill>
            </a:endParaRPr>
          </a:p>
          <a:p>
            <a:pPr marL="173038" indent="-173038">
              <a:lnSpc>
                <a:spcPct val="110000"/>
              </a:lnSpc>
            </a:pPr>
            <a:r>
              <a:rPr lang="en-US" sz="1400" dirty="0">
                <a:solidFill>
                  <a:srgbClr val="973990"/>
                </a:solidFill>
              </a:rPr>
              <a:t>•</a:t>
            </a:r>
            <a:r>
              <a:rPr lang="en-US" sz="1400" dirty="0"/>
              <a:t>	Knowledge Synthesis Grants</a:t>
            </a:r>
          </a:p>
        </p:txBody>
      </p:sp>
      <p:sp>
        <p:nvSpPr>
          <p:cNvPr id="17" name="Rectangle 16"/>
          <p:cNvSpPr/>
          <p:nvPr/>
        </p:nvSpPr>
        <p:spPr>
          <a:xfrm>
            <a:off x="722749" y="3946708"/>
            <a:ext cx="4798303" cy="523220"/>
          </a:xfrm>
          <a:prstGeom prst="rect">
            <a:avLst/>
          </a:prstGeom>
        </p:spPr>
        <p:txBody>
          <a:bodyPr wrap="square">
            <a:spAutoFit/>
          </a:bodyPr>
          <a:lstStyle/>
          <a:p>
            <a:r>
              <a:rPr lang="en-US" sz="1400" dirty="0"/>
              <a:t>Within the academic community and between academe, industry, government, not-for-profits and communities</a:t>
            </a:r>
          </a:p>
        </p:txBody>
      </p:sp>
      <p:sp>
        <p:nvSpPr>
          <p:cNvPr id="19" name="Rectangle 18"/>
          <p:cNvSpPr/>
          <p:nvPr/>
        </p:nvSpPr>
        <p:spPr>
          <a:xfrm>
            <a:off x="5189119" y="3763140"/>
            <a:ext cx="3121891" cy="738664"/>
          </a:xfrm>
          <a:prstGeom prst="rect">
            <a:avLst/>
          </a:prstGeom>
        </p:spPr>
        <p:txBody>
          <a:bodyPr wrap="square" lIns="0">
            <a:spAutoFit/>
          </a:bodyPr>
          <a:lstStyle/>
          <a:p>
            <a:pPr marL="574675" indent="-285750">
              <a:buClr>
                <a:srgbClr val="7CA8CD"/>
              </a:buClr>
              <a:buFont typeface="Calibri" panose="020F0502020204030204" pitchFamily="34" charset="0"/>
              <a:buChar char="↘"/>
            </a:pPr>
            <a:r>
              <a:rPr lang="en-US" sz="1400" dirty="0"/>
              <a:t>Partnership Engage Grants</a:t>
            </a:r>
          </a:p>
          <a:p>
            <a:pPr marL="574675" indent="-285750">
              <a:buClr>
                <a:srgbClr val="7CA8CD"/>
              </a:buClr>
              <a:buFont typeface="Calibri" panose="020F0502020204030204" pitchFamily="34" charset="0"/>
              <a:buChar char="↘"/>
            </a:pPr>
            <a:r>
              <a:rPr lang="en-US" sz="1400" dirty="0" smtClean="0"/>
              <a:t>Partnership </a:t>
            </a:r>
            <a:r>
              <a:rPr lang="en-US" sz="1400" dirty="0"/>
              <a:t>Development Grants</a:t>
            </a:r>
          </a:p>
          <a:p>
            <a:pPr marL="574675" indent="-285750">
              <a:buClr>
                <a:srgbClr val="7CA8CD"/>
              </a:buClr>
              <a:buFont typeface="Calibri" panose="020F0502020204030204" pitchFamily="34" charset="0"/>
              <a:buChar char="↘"/>
            </a:pPr>
            <a:r>
              <a:rPr lang="en-US" sz="1400" dirty="0"/>
              <a:t>Partnership </a:t>
            </a:r>
            <a:r>
              <a:rPr lang="en-US" sz="1400" dirty="0" smtClean="0"/>
              <a:t>Grants</a:t>
            </a:r>
            <a:endParaRPr lang="en-US" sz="1400" dirty="0"/>
          </a:p>
        </p:txBody>
      </p:sp>
      <p:sp>
        <p:nvSpPr>
          <p:cNvPr id="18" name="TextBox 17"/>
          <p:cNvSpPr txBox="1"/>
          <p:nvPr/>
        </p:nvSpPr>
        <p:spPr>
          <a:xfrm>
            <a:off x="716970" y="3716623"/>
            <a:ext cx="1560042" cy="307777"/>
          </a:xfrm>
          <a:prstGeom prst="rect">
            <a:avLst/>
          </a:prstGeom>
          <a:noFill/>
        </p:spPr>
        <p:txBody>
          <a:bodyPr wrap="none" rtlCol="0">
            <a:spAutoFit/>
          </a:bodyPr>
          <a:lstStyle/>
          <a:p>
            <a:r>
              <a:rPr lang="en-US" sz="1400" cap="all" dirty="0">
                <a:solidFill>
                  <a:schemeClr val="bg1">
                    <a:lumMod val="50000"/>
                  </a:schemeClr>
                </a:solidFill>
                <a:latin typeface="Georgia" panose="02040502050405020303" pitchFamily="18" charset="0"/>
                <a:cs typeface="Georgia"/>
              </a:rPr>
              <a:t>Partnerships</a:t>
            </a:r>
            <a:endParaRPr lang="en-US" sz="2000" cap="all" dirty="0"/>
          </a:p>
        </p:txBody>
      </p:sp>
      <p:sp>
        <p:nvSpPr>
          <p:cNvPr id="16" name="Slide Number Placeholder 15"/>
          <p:cNvSpPr>
            <a:spLocks noGrp="1"/>
          </p:cNvSpPr>
          <p:nvPr>
            <p:ph type="sldNum" sz="quarter" idx="12"/>
          </p:nvPr>
        </p:nvSpPr>
        <p:spPr/>
        <p:txBody>
          <a:bodyPr/>
          <a:lstStyle/>
          <a:p>
            <a:fld id="{1F181505-AF59-454A-983B-3CB9020329EA}" type="slidenum">
              <a:rPr lang="en-US" smtClean="0"/>
              <a:t>16</a:t>
            </a:fld>
            <a:endParaRPr lang="en-US"/>
          </a:p>
        </p:txBody>
      </p:sp>
    </p:spTree>
    <p:extLst>
      <p:ext uri="{BB962C8B-B14F-4D97-AF65-F5344CB8AC3E}">
        <p14:creationId xmlns:p14="http://schemas.microsoft.com/office/powerpoint/2010/main" val="1853870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060D75B-6A42-4941-BEA8-B0C3EDA51B4B}"/>
              </a:ext>
            </a:extLst>
          </p:cNvPr>
          <p:cNvSpPr>
            <a:spLocks noGrp="1"/>
          </p:cNvSpPr>
          <p:nvPr>
            <p:ph type="title"/>
          </p:nvPr>
        </p:nvSpPr>
        <p:spPr/>
        <p:txBody>
          <a:bodyPr>
            <a:normAutofit/>
          </a:bodyPr>
          <a:lstStyle/>
          <a:p>
            <a:r>
              <a:rPr lang="en-CA" sz="2000" dirty="0"/>
              <a:t>Taking stock: Increase in percentage of faculty supported</a:t>
            </a:r>
          </a:p>
        </p:txBody>
      </p:sp>
      <p:graphicFrame>
        <p:nvGraphicFramePr>
          <p:cNvPr id="4" name="Content Placeholder 3">
            <a:extLst>
              <a:ext uri="{FF2B5EF4-FFF2-40B4-BE49-F238E27FC236}">
                <a16:creationId xmlns="" xmlns:a16="http://schemas.microsoft.com/office/drawing/2014/main" id="{C92C7EE9-C918-4E65-BE23-D8A71212694E}"/>
              </a:ext>
            </a:extLst>
          </p:cNvPr>
          <p:cNvGraphicFramePr>
            <a:graphicFrameLocks noGrp="1"/>
          </p:cNvGraphicFramePr>
          <p:nvPr>
            <p:ph idx="1"/>
            <p:extLst>
              <p:ext uri="{D42A27DB-BD31-4B8C-83A1-F6EECF244321}">
                <p14:modId xmlns:p14="http://schemas.microsoft.com/office/powerpoint/2010/main" val="888858732"/>
              </p:ext>
            </p:extLst>
          </p:nvPr>
        </p:nvGraphicFramePr>
        <p:xfrm>
          <a:off x="400919" y="1201738"/>
          <a:ext cx="8832273" cy="36750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 xmlns:a16="http://schemas.microsoft.com/office/drawing/2014/main" id="{9BB2B022-C822-4D3B-83AA-ECE9DD763903}"/>
              </a:ext>
            </a:extLst>
          </p:cNvPr>
          <p:cNvSpPr txBox="1"/>
          <p:nvPr/>
        </p:nvSpPr>
        <p:spPr>
          <a:xfrm>
            <a:off x="2278210" y="3946527"/>
            <a:ext cx="588818" cy="276999"/>
          </a:xfrm>
          <a:prstGeom prst="rect">
            <a:avLst/>
          </a:prstGeom>
          <a:noFill/>
        </p:spPr>
        <p:txBody>
          <a:bodyPr wrap="square" rtlCol="0">
            <a:spAutoFit/>
          </a:bodyPr>
          <a:lstStyle/>
          <a:p>
            <a:r>
              <a:rPr lang="en-CA" sz="1200" b="1" dirty="0">
                <a:solidFill>
                  <a:schemeClr val="bg1"/>
                </a:solidFill>
              </a:rPr>
              <a:t>2014</a:t>
            </a:r>
          </a:p>
        </p:txBody>
      </p:sp>
      <p:sp>
        <p:nvSpPr>
          <p:cNvPr id="8" name="TextBox 7">
            <a:extLst>
              <a:ext uri="{FF2B5EF4-FFF2-40B4-BE49-F238E27FC236}">
                <a16:creationId xmlns="" xmlns:a16="http://schemas.microsoft.com/office/drawing/2014/main" id="{DC71E982-BC36-4FF5-8D2C-F9F49A75BB28}"/>
              </a:ext>
            </a:extLst>
          </p:cNvPr>
          <p:cNvSpPr txBox="1"/>
          <p:nvPr/>
        </p:nvSpPr>
        <p:spPr>
          <a:xfrm>
            <a:off x="3615174" y="3281509"/>
            <a:ext cx="588818" cy="276999"/>
          </a:xfrm>
          <a:prstGeom prst="rect">
            <a:avLst/>
          </a:prstGeom>
          <a:noFill/>
        </p:spPr>
        <p:txBody>
          <a:bodyPr wrap="square" rtlCol="0">
            <a:spAutoFit/>
          </a:bodyPr>
          <a:lstStyle/>
          <a:p>
            <a:r>
              <a:rPr lang="en-CA" sz="1200" b="1" dirty="0">
                <a:solidFill>
                  <a:schemeClr val="bg1"/>
                </a:solidFill>
              </a:rPr>
              <a:t>2017</a:t>
            </a:r>
          </a:p>
        </p:txBody>
      </p:sp>
      <p:sp>
        <p:nvSpPr>
          <p:cNvPr id="9" name="TextBox 8">
            <a:extLst>
              <a:ext uri="{FF2B5EF4-FFF2-40B4-BE49-F238E27FC236}">
                <a16:creationId xmlns="" xmlns:a16="http://schemas.microsoft.com/office/drawing/2014/main" id="{51E24720-502E-46B0-9A2A-C6FAB3123CAB}"/>
              </a:ext>
            </a:extLst>
          </p:cNvPr>
          <p:cNvSpPr txBox="1"/>
          <p:nvPr/>
        </p:nvSpPr>
        <p:spPr>
          <a:xfrm>
            <a:off x="4203992" y="2180072"/>
            <a:ext cx="588818" cy="276999"/>
          </a:xfrm>
          <a:prstGeom prst="rect">
            <a:avLst/>
          </a:prstGeom>
          <a:noFill/>
        </p:spPr>
        <p:txBody>
          <a:bodyPr wrap="square" rtlCol="0">
            <a:spAutoFit/>
          </a:bodyPr>
          <a:lstStyle/>
          <a:p>
            <a:r>
              <a:rPr lang="en-CA" sz="1200" b="1" dirty="0">
                <a:solidFill>
                  <a:schemeClr val="bg1"/>
                </a:solidFill>
              </a:rPr>
              <a:t>2019</a:t>
            </a:r>
          </a:p>
        </p:txBody>
      </p:sp>
      <p:sp>
        <p:nvSpPr>
          <p:cNvPr id="10" name="Rectangle 9">
            <a:extLst>
              <a:ext uri="{FF2B5EF4-FFF2-40B4-BE49-F238E27FC236}">
                <a16:creationId xmlns="" xmlns:a16="http://schemas.microsoft.com/office/drawing/2014/main" id="{96A11F1B-F135-4125-824D-89F698ADF126}"/>
              </a:ext>
            </a:extLst>
          </p:cNvPr>
          <p:cNvSpPr/>
          <p:nvPr/>
        </p:nvSpPr>
        <p:spPr>
          <a:xfrm>
            <a:off x="7647709" y="3946526"/>
            <a:ext cx="1330036" cy="99556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t"/>
          <a:lstStyle/>
          <a:p>
            <a:r>
              <a:rPr lang="en-CA" sz="600" dirty="0">
                <a:solidFill>
                  <a:schemeClr val="tx1"/>
                </a:solidFill>
                <a:latin typeface="Arial Narrow" panose="020B0606020202030204" pitchFamily="34" charset="0"/>
              </a:rPr>
              <a:t>Percentage of the Community Supported by SSHRC Insight grants:</a:t>
            </a:r>
          </a:p>
          <a:p>
            <a:pPr marL="171450" indent="-171450">
              <a:buFont typeface="Arial" panose="020B0604020202020204" pitchFamily="34" charset="0"/>
              <a:buChar char="•"/>
            </a:pPr>
            <a:r>
              <a:rPr lang="en-CA" sz="600" dirty="0">
                <a:solidFill>
                  <a:schemeClr val="tx1"/>
                </a:solidFill>
                <a:latin typeface="Arial Narrow" panose="020B0606020202030204" pitchFamily="34" charset="0"/>
              </a:rPr>
              <a:t>Population data from UCASS</a:t>
            </a:r>
          </a:p>
          <a:p>
            <a:pPr marL="171450" indent="-171450">
              <a:buFont typeface="Arial" panose="020B0604020202020204" pitchFamily="34" charset="0"/>
              <a:buChar char="•"/>
            </a:pPr>
            <a:r>
              <a:rPr lang="en-CA" sz="600" dirty="0">
                <a:solidFill>
                  <a:schemeClr val="tx1"/>
                </a:solidFill>
                <a:latin typeface="Arial Narrow" panose="020B0606020202030204" pitchFamily="34" charset="0"/>
              </a:rPr>
              <a:t>“Supported” includes Applicants and Co-applicants</a:t>
            </a:r>
          </a:p>
          <a:p>
            <a:pPr marL="171450" indent="-171450">
              <a:buFont typeface="Arial" panose="020B0604020202020204" pitchFamily="34" charset="0"/>
              <a:buChar char="•"/>
            </a:pPr>
            <a:r>
              <a:rPr lang="en-CA" sz="600" dirty="0">
                <a:solidFill>
                  <a:schemeClr val="tx1"/>
                </a:solidFill>
                <a:latin typeface="Arial Narrow" panose="020B0606020202030204" pitchFamily="34" charset="0"/>
              </a:rPr>
              <a:t>Calculated using “unique” researchers supported</a:t>
            </a:r>
          </a:p>
          <a:p>
            <a:pPr marL="171450" indent="-171450">
              <a:buFont typeface="Arial" panose="020B0604020202020204" pitchFamily="34" charset="0"/>
              <a:buChar char="•"/>
            </a:pPr>
            <a:r>
              <a:rPr lang="en-CA" sz="600" dirty="0">
                <a:solidFill>
                  <a:schemeClr val="tx1"/>
                </a:solidFill>
                <a:latin typeface="Arial Narrow" panose="020B0606020202030204" pitchFamily="34" charset="0"/>
              </a:rPr>
              <a:t>SRG/RDI data used from 1999 to 2011, then IDG/IG</a:t>
            </a:r>
          </a:p>
        </p:txBody>
      </p:sp>
      <p:sp>
        <p:nvSpPr>
          <p:cNvPr id="11" name="Rectangle: Rounded Corners 10">
            <a:extLst>
              <a:ext uri="{FF2B5EF4-FFF2-40B4-BE49-F238E27FC236}">
                <a16:creationId xmlns="" xmlns:a16="http://schemas.microsoft.com/office/drawing/2014/main" id="{081025F1-3176-4A57-9592-F978CF586466}"/>
              </a:ext>
            </a:extLst>
          </p:cNvPr>
          <p:cNvSpPr/>
          <p:nvPr/>
        </p:nvSpPr>
        <p:spPr>
          <a:xfrm>
            <a:off x="450273" y="1072968"/>
            <a:ext cx="2542309" cy="2482751"/>
          </a:xfrm>
          <a:prstGeom prst="round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t"/>
          <a:lstStyle/>
          <a:p>
            <a:r>
              <a:rPr lang="en-CA" sz="1000" dirty="0">
                <a:solidFill>
                  <a:schemeClr val="bg1"/>
                </a:solidFill>
                <a:latin typeface="Arial Narrow" panose="020B0606020202030204" pitchFamily="34" charset="0"/>
              </a:rPr>
              <a:t>As Budget 2018 Investments ramp up, by 2023 the percentage of the SSH community supported by SSHRC’s Insight Program (IG and IDG) will reach :</a:t>
            </a:r>
          </a:p>
          <a:p>
            <a:endParaRPr lang="en-CA" sz="1100" dirty="0">
              <a:solidFill>
                <a:schemeClr val="bg1"/>
              </a:solidFill>
              <a:latin typeface="Arial Narrow" panose="020B0606020202030204" pitchFamily="34" charset="0"/>
            </a:endParaRPr>
          </a:p>
          <a:p>
            <a:pPr algn="ctr"/>
            <a:r>
              <a:rPr lang="en-CA" sz="2400" b="1" dirty="0">
                <a:solidFill>
                  <a:schemeClr val="bg1"/>
                </a:solidFill>
                <a:latin typeface="+mj-lt"/>
              </a:rPr>
              <a:t>30%</a:t>
            </a:r>
          </a:p>
          <a:p>
            <a:endParaRPr lang="en-CA" sz="1100" b="1" dirty="0">
              <a:solidFill>
                <a:schemeClr val="bg1"/>
              </a:solidFill>
              <a:latin typeface="Arial Narrow" panose="020B0606020202030204" pitchFamily="34" charset="0"/>
            </a:endParaRPr>
          </a:p>
          <a:p>
            <a:r>
              <a:rPr lang="en-CA" sz="1000" dirty="0">
                <a:solidFill>
                  <a:schemeClr val="bg1"/>
                </a:solidFill>
                <a:latin typeface="Arial Narrow" panose="020B0606020202030204" pitchFamily="34" charset="0"/>
              </a:rPr>
              <a:t>In addition, </a:t>
            </a:r>
            <a:r>
              <a:rPr lang="en-CA" sz="1000" b="1" cap="all" dirty="0">
                <a:solidFill>
                  <a:schemeClr val="bg1"/>
                </a:solidFill>
                <a:latin typeface="Arial Narrow" panose="020B0606020202030204" pitchFamily="34" charset="0"/>
              </a:rPr>
              <a:t>Partnerships</a:t>
            </a:r>
            <a:r>
              <a:rPr lang="en-CA" sz="1000" dirty="0">
                <a:solidFill>
                  <a:schemeClr val="bg1"/>
                </a:solidFill>
                <a:latin typeface="Arial Narrow" panose="020B0606020202030204" pitchFamily="34" charset="0"/>
              </a:rPr>
              <a:t> programs will support between </a:t>
            </a:r>
            <a:r>
              <a:rPr lang="en-CA" sz="1000" b="1" dirty="0">
                <a:solidFill>
                  <a:schemeClr val="bg1"/>
                </a:solidFill>
                <a:latin typeface="Arial Narrow" panose="020B0606020202030204" pitchFamily="34" charset="0"/>
              </a:rPr>
              <a:t>10% and 13%</a:t>
            </a:r>
            <a:r>
              <a:rPr lang="en-CA" sz="1000" dirty="0">
                <a:solidFill>
                  <a:schemeClr val="bg1"/>
                </a:solidFill>
                <a:latin typeface="Arial Narrow" panose="020B0606020202030204" pitchFamily="34" charset="0"/>
              </a:rPr>
              <a:t> and SSHRC Institutional Grants  (</a:t>
            </a:r>
            <a:r>
              <a:rPr lang="en-CA" sz="1000" b="1" dirty="0">
                <a:solidFill>
                  <a:schemeClr val="bg1"/>
                </a:solidFill>
                <a:latin typeface="Arial Narrow" panose="020B0606020202030204" pitchFamily="34" charset="0"/>
              </a:rPr>
              <a:t>SIG</a:t>
            </a:r>
            <a:r>
              <a:rPr lang="en-CA" sz="1000" dirty="0">
                <a:solidFill>
                  <a:schemeClr val="bg1"/>
                </a:solidFill>
                <a:latin typeface="Arial Narrow" panose="020B0606020202030204" pitchFamily="34" charset="0"/>
              </a:rPr>
              <a:t>) will continue to support an estimated </a:t>
            </a:r>
            <a:r>
              <a:rPr lang="en-CA" sz="1000" b="1" dirty="0">
                <a:solidFill>
                  <a:schemeClr val="bg1"/>
                </a:solidFill>
                <a:latin typeface="Arial Narrow" panose="020B0606020202030204" pitchFamily="34" charset="0"/>
              </a:rPr>
              <a:t>4%</a:t>
            </a:r>
            <a:r>
              <a:rPr lang="en-CA" sz="1000" dirty="0">
                <a:solidFill>
                  <a:schemeClr val="bg1"/>
                </a:solidFill>
                <a:latin typeface="Arial Narrow" panose="020B0606020202030204" pitchFamily="34" charset="0"/>
              </a:rPr>
              <a:t> of the community.</a:t>
            </a:r>
            <a:r>
              <a:rPr lang="en-CA" sz="1000" b="1" dirty="0">
                <a:solidFill>
                  <a:schemeClr val="bg1"/>
                </a:solidFill>
                <a:latin typeface="Arial Narrow" panose="020B0606020202030204" pitchFamily="34" charset="0"/>
              </a:rPr>
              <a:t> </a:t>
            </a:r>
          </a:p>
        </p:txBody>
      </p:sp>
      <p:sp>
        <p:nvSpPr>
          <p:cNvPr id="3" name="Slide Number Placeholder 2"/>
          <p:cNvSpPr>
            <a:spLocks noGrp="1"/>
          </p:cNvSpPr>
          <p:nvPr>
            <p:ph type="sldNum" sz="quarter" idx="12"/>
          </p:nvPr>
        </p:nvSpPr>
        <p:spPr/>
        <p:txBody>
          <a:bodyPr/>
          <a:lstStyle/>
          <a:p>
            <a:fld id="{1F181505-AF59-454A-983B-3CB9020329EA}" type="slidenum">
              <a:rPr lang="en-US" smtClean="0"/>
              <a:t>17</a:t>
            </a:fld>
            <a:endParaRPr lang="en-US"/>
          </a:p>
        </p:txBody>
      </p:sp>
    </p:spTree>
    <p:extLst>
      <p:ext uri="{BB962C8B-B14F-4D97-AF65-F5344CB8AC3E}">
        <p14:creationId xmlns:p14="http://schemas.microsoft.com/office/powerpoint/2010/main" val="2001032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699" y="206169"/>
            <a:ext cx="7960473" cy="751205"/>
          </a:xfrm>
        </p:spPr>
        <p:txBody>
          <a:bodyPr>
            <a:normAutofit fontScale="90000"/>
          </a:bodyPr>
          <a:lstStyle/>
          <a:p>
            <a:pPr>
              <a:spcAft>
                <a:spcPts val="200"/>
              </a:spcAft>
            </a:pPr>
            <a:r>
              <a:rPr lang="en-US" dirty="0"/>
              <a:t/>
            </a:r>
            <a:br>
              <a:rPr lang="en-US" dirty="0"/>
            </a:br>
            <a:r>
              <a:rPr lang="en-US" sz="2800" dirty="0"/>
              <a:t/>
            </a:r>
            <a:br>
              <a:rPr lang="en-US" sz="2800" dirty="0"/>
            </a:br>
            <a:r>
              <a:rPr lang="en-US" sz="2800" dirty="0"/>
              <a:t>Small and Medium Institutions: SSH Faculty Supported </a:t>
            </a:r>
            <a:endParaRPr lang="en-CA" sz="2700" dirty="0"/>
          </a:p>
        </p:txBody>
      </p:sp>
      <p:sp>
        <p:nvSpPr>
          <p:cNvPr id="5" name="Slide Number Placeholder 4"/>
          <p:cNvSpPr>
            <a:spLocks noGrp="1"/>
          </p:cNvSpPr>
          <p:nvPr>
            <p:ph type="sldNum" sz="quarter" idx="12"/>
          </p:nvPr>
        </p:nvSpPr>
        <p:spPr/>
        <p:txBody>
          <a:bodyPr/>
          <a:lstStyle/>
          <a:p>
            <a:fld id="{1F181505-AF59-454A-983B-3CB9020329EA}" type="slidenum">
              <a:rPr lang="en-US" smtClean="0"/>
              <a:t>18</a:t>
            </a:fld>
            <a:endParaRPr lang="en-US"/>
          </a:p>
        </p:txBody>
      </p:sp>
      <p:graphicFrame>
        <p:nvGraphicFramePr>
          <p:cNvPr id="7" name="Content Placeholder 6"/>
          <p:cNvGraphicFramePr>
            <a:graphicFrameLocks noGrp="1" noChangeAspect="1"/>
          </p:cNvGraphicFramePr>
          <p:nvPr>
            <p:ph idx="1"/>
            <p:extLst>
              <p:ext uri="{D42A27DB-BD31-4B8C-83A1-F6EECF244321}">
                <p14:modId xmlns:p14="http://schemas.microsoft.com/office/powerpoint/2010/main" val="2701546713"/>
              </p:ext>
            </p:extLst>
          </p:nvPr>
        </p:nvGraphicFramePr>
        <p:xfrm>
          <a:off x="647699" y="809563"/>
          <a:ext cx="8071133" cy="389226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19776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sz="2700" dirty="0"/>
              <a:t>Insight development grants</a:t>
            </a:r>
            <a:endParaRPr lang="en-CA" sz="2700" dirty="0"/>
          </a:p>
        </p:txBody>
      </p:sp>
      <p:sp>
        <p:nvSpPr>
          <p:cNvPr id="5" name="Slide Number Placeholder 4"/>
          <p:cNvSpPr>
            <a:spLocks noGrp="1"/>
          </p:cNvSpPr>
          <p:nvPr>
            <p:ph type="sldNum" sz="quarter" idx="12"/>
          </p:nvPr>
        </p:nvSpPr>
        <p:spPr/>
        <p:txBody>
          <a:bodyPr/>
          <a:lstStyle/>
          <a:p>
            <a:fld id="{1F181505-AF59-454A-983B-3CB9020329EA}" type="slidenum">
              <a:rPr lang="en-US" smtClean="0"/>
              <a:t>19</a:t>
            </a:fld>
            <a:endParaRPr lang="en-US"/>
          </a:p>
        </p:txBody>
      </p:sp>
      <p:graphicFrame>
        <p:nvGraphicFramePr>
          <p:cNvPr id="7" name="Content Placeholder 6">
            <a:extLst>
              <a:ext uri="{FF2B5EF4-FFF2-40B4-BE49-F238E27FC236}">
                <a16:creationId xmlns="" xmlns:a16="http://schemas.microsoft.com/office/drawing/2014/main" id="{00000000-0008-0000-0700-000006000000}"/>
              </a:ext>
            </a:extLst>
          </p:cNvPr>
          <p:cNvGraphicFramePr>
            <a:graphicFrameLocks noGrp="1"/>
          </p:cNvGraphicFramePr>
          <p:nvPr>
            <p:ph idx="1"/>
          </p:nvPr>
        </p:nvGraphicFramePr>
        <p:xfrm>
          <a:off x="647700" y="1201738"/>
          <a:ext cx="7835900" cy="3397250"/>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a:extLst>
              <a:ext uri="{FF2B5EF4-FFF2-40B4-BE49-F238E27FC236}">
                <a16:creationId xmlns="" xmlns:a16="http://schemas.microsoft.com/office/drawing/2014/main" id="{6D9632E9-E73C-471F-A236-EF48A24C6E03}"/>
              </a:ext>
            </a:extLst>
          </p:cNvPr>
          <p:cNvSpPr/>
          <p:nvPr/>
        </p:nvSpPr>
        <p:spPr>
          <a:xfrm>
            <a:off x="190500" y="4175760"/>
            <a:ext cx="2148840" cy="766334"/>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CA" sz="1000" b="1" cap="all" dirty="0">
                <a:solidFill>
                  <a:schemeClr val="bg1"/>
                </a:solidFill>
              </a:rPr>
              <a:t>Program Parameters:</a:t>
            </a:r>
          </a:p>
          <a:p>
            <a:r>
              <a:rPr lang="en-CA" sz="1000" dirty="0">
                <a:solidFill>
                  <a:schemeClr val="bg1"/>
                </a:solidFill>
              </a:rPr>
              <a:t>Duration: 1 – 2 Years</a:t>
            </a:r>
          </a:p>
          <a:p>
            <a:r>
              <a:rPr lang="en-CA" sz="1000" dirty="0">
                <a:solidFill>
                  <a:schemeClr val="bg1"/>
                </a:solidFill>
              </a:rPr>
              <a:t>Value: $7,000 - $75,000</a:t>
            </a:r>
          </a:p>
        </p:txBody>
      </p:sp>
    </p:spTree>
    <p:extLst>
      <p:ext uri="{BB962C8B-B14F-4D97-AF65-F5344CB8AC3E}">
        <p14:creationId xmlns:p14="http://schemas.microsoft.com/office/powerpoint/2010/main" val="2327424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6"/>
          <p:cNvGraphicFramePr>
            <a:graphicFrameLocks noGrp="1"/>
          </p:cNvGraphicFramePr>
          <p:nvPr>
            <p:ph idx="4294967295"/>
            <p:extLst/>
          </p:nvPr>
        </p:nvGraphicFramePr>
        <p:xfrm>
          <a:off x="5413379" y="293690"/>
          <a:ext cx="3730625" cy="30956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8672"/>
          <p:cNvGraphicFramePr>
            <a:graphicFrameLocks/>
          </p:cNvGraphicFramePr>
          <p:nvPr>
            <p:extLst>
              <p:ext uri="{D42A27DB-BD31-4B8C-83A1-F6EECF244321}">
                <p14:modId xmlns:p14="http://schemas.microsoft.com/office/powerpoint/2010/main" val="178570439"/>
              </p:ext>
            </p:extLst>
          </p:nvPr>
        </p:nvGraphicFramePr>
        <p:xfrm>
          <a:off x="3308290" y="491324"/>
          <a:ext cx="4210169" cy="3043910"/>
        </p:xfrm>
        <a:graphic>
          <a:graphicData uri="http://schemas.openxmlformats.org/drawingml/2006/chart">
            <c:chart xmlns:c="http://schemas.openxmlformats.org/drawingml/2006/chart" xmlns:r="http://schemas.openxmlformats.org/officeDocument/2006/relationships" r:id="rId4"/>
          </a:graphicData>
        </a:graphic>
      </p:graphicFrame>
      <p:sp>
        <p:nvSpPr>
          <p:cNvPr id="4" name="Rectangle 3"/>
          <p:cNvSpPr/>
          <p:nvPr/>
        </p:nvSpPr>
        <p:spPr>
          <a:xfrm>
            <a:off x="600302" y="783001"/>
            <a:ext cx="7292329" cy="5724644"/>
          </a:xfrm>
          <a:prstGeom prst="rect">
            <a:avLst/>
          </a:prstGeom>
        </p:spPr>
        <p:txBody>
          <a:bodyPr wrap="square" lIns="0">
            <a:spAutoFit/>
          </a:bodyPr>
          <a:lstStyle/>
          <a:p>
            <a:pPr marL="285750" lvl="0" indent="-285750">
              <a:spcAft>
                <a:spcPts val="600"/>
              </a:spcAft>
              <a:buClr>
                <a:srgbClr val="4F81BD">
                  <a:lumMod val="40000"/>
                  <a:lumOff val="60000"/>
                </a:srgbClr>
              </a:buClr>
              <a:buFont typeface="Calibri" panose="020F0502020204030204" pitchFamily="34" charset="0"/>
              <a:buChar char="↘"/>
              <a:tabLst>
                <a:tab pos="173038" algn="l"/>
                <a:tab pos="230188" algn="l"/>
              </a:tabLst>
            </a:pPr>
            <a:r>
              <a:rPr lang="en-US" sz="1600" b="1" dirty="0" smtClean="0">
                <a:solidFill>
                  <a:prstClr val="black"/>
                </a:solidFill>
              </a:rPr>
              <a:t>SSHRC Context and Priorities</a:t>
            </a:r>
          </a:p>
          <a:p>
            <a:pPr marL="285750" indent="-285750">
              <a:spcAft>
                <a:spcPts val="600"/>
              </a:spcAft>
              <a:buClr>
                <a:srgbClr val="4F81BD">
                  <a:lumMod val="40000"/>
                  <a:lumOff val="60000"/>
                </a:srgbClr>
              </a:buClr>
              <a:buFont typeface="Calibri" panose="020F0502020204030204" pitchFamily="34" charset="0"/>
              <a:buChar char="↘"/>
              <a:tabLst>
                <a:tab pos="173038" algn="l"/>
                <a:tab pos="230188" algn="l"/>
              </a:tabLst>
            </a:pPr>
            <a:r>
              <a:rPr lang="en-US" sz="1600" b="1" dirty="0" smtClean="0">
                <a:solidFill>
                  <a:prstClr val="black"/>
                </a:solidFill>
              </a:rPr>
              <a:t>Highlights of Budget 2019</a:t>
            </a:r>
            <a:endParaRPr lang="en-US" sz="1600" b="1" dirty="0">
              <a:solidFill>
                <a:prstClr val="black"/>
              </a:solidFill>
            </a:endParaRPr>
          </a:p>
          <a:p>
            <a:pPr marL="285750" indent="-285750">
              <a:buClr>
                <a:srgbClr val="4F81BD">
                  <a:lumMod val="40000"/>
                  <a:lumOff val="60000"/>
                </a:srgbClr>
              </a:buClr>
              <a:buFont typeface="Calibri" panose="020F0502020204030204" pitchFamily="34" charset="0"/>
              <a:buChar char="↘"/>
              <a:tabLst>
                <a:tab pos="173038" algn="l"/>
                <a:tab pos="230188" algn="l"/>
              </a:tabLst>
            </a:pPr>
            <a:r>
              <a:rPr lang="en-US" sz="1600" b="1" dirty="0" smtClean="0">
                <a:solidFill>
                  <a:prstClr val="black"/>
                </a:solidFill>
              </a:rPr>
              <a:t>Budget 2018 and Priority Setting </a:t>
            </a:r>
          </a:p>
          <a:p>
            <a:pPr marL="742950" lvl="1" indent="-285750">
              <a:buClr>
                <a:srgbClr val="4F81BD">
                  <a:lumMod val="40000"/>
                  <a:lumOff val="60000"/>
                </a:srgbClr>
              </a:buClr>
              <a:buFont typeface="Calibri" panose="020F0502020204030204" pitchFamily="34" charset="0"/>
              <a:buChar char="↘"/>
              <a:tabLst>
                <a:tab pos="173038" algn="l"/>
                <a:tab pos="230188" algn="l"/>
              </a:tabLst>
            </a:pPr>
            <a:r>
              <a:rPr lang="en-US" sz="1600" dirty="0" smtClean="0">
                <a:solidFill>
                  <a:prstClr val="black"/>
                </a:solidFill>
              </a:rPr>
              <a:t>New Frontiers in Research Fund (NFRF)</a:t>
            </a:r>
          </a:p>
          <a:p>
            <a:pPr marL="742950" lvl="1" indent="-285750">
              <a:buClr>
                <a:srgbClr val="4F81BD">
                  <a:lumMod val="40000"/>
                  <a:lumOff val="60000"/>
                </a:srgbClr>
              </a:buClr>
              <a:buFont typeface="Calibri" panose="020F0502020204030204" pitchFamily="34" charset="0"/>
              <a:buChar char="↘"/>
              <a:tabLst>
                <a:tab pos="173038" algn="l"/>
                <a:tab pos="230188" algn="l"/>
              </a:tabLst>
            </a:pPr>
            <a:r>
              <a:rPr lang="en-US" sz="1600" dirty="0" smtClean="0">
                <a:solidFill>
                  <a:prstClr val="black"/>
                </a:solidFill>
              </a:rPr>
              <a:t>Employment Equity and Diversity (EDI)</a:t>
            </a:r>
          </a:p>
          <a:p>
            <a:pPr marL="742950" lvl="1" indent="-285750">
              <a:buClr>
                <a:srgbClr val="4F81BD">
                  <a:lumMod val="40000"/>
                  <a:lumOff val="60000"/>
                </a:srgbClr>
              </a:buClr>
              <a:buFont typeface="Calibri" panose="020F0502020204030204" pitchFamily="34" charset="0"/>
              <a:buChar char="↘"/>
              <a:tabLst>
                <a:tab pos="173038" algn="l"/>
                <a:tab pos="230188" algn="l"/>
              </a:tabLst>
            </a:pPr>
            <a:r>
              <a:rPr lang="en-US" sz="1600" dirty="0" smtClean="0">
                <a:solidFill>
                  <a:prstClr val="black"/>
                </a:solidFill>
              </a:rPr>
              <a:t>Early Career Researchers</a:t>
            </a:r>
          </a:p>
          <a:p>
            <a:pPr marL="742950" lvl="1" indent="-285750">
              <a:spcAft>
                <a:spcPts val="600"/>
              </a:spcAft>
              <a:buClr>
                <a:srgbClr val="4F81BD">
                  <a:lumMod val="40000"/>
                  <a:lumOff val="60000"/>
                </a:srgbClr>
              </a:buClr>
              <a:buFont typeface="Calibri" panose="020F0502020204030204" pitchFamily="34" charset="0"/>
              <a:buChar char="↘"/>
              <a:tabLst>
                <a:tab pos="173038" algn="l"/>
                <a:tab pos="230188" algn="l"/>
              </a:tabLst>
            </a:pPr>
            <a:r>
              <a:rPr lang="en-US" sz="1600" dirty="0" smtClean="0">
                <a:solidFill>
                  <a:prstClr val="black"/>
                </a:solidFill>
              </a:rPr>
              <a:t>Indigenous Research Capacity and Reconciliation</a:t>
            </a:r>
            <a:endParaRPr lang="en-US" sz="1600" b="1" dirty="0" smtClean="0">
              <a:solidFill>
                <a:prstClr val="black"/>
              </a:solidFill>
            </a:endParaRPr>
          </a:p>
          <a:p>
            <a:pPr marL="285750" indent="-285750">
              <a:buClr>
                <a:srgbClr val="4F81BD">
                  <a:lumMod val="40000"/>
                  <a:lumOff val="60000"/>
                </a:srgbClr>
              </a:buClr>
              <a:buFont typeface="Calibri" panose="020F0502020204030204" pitchFamily="34" charset="0"/>
              <a:buChar char="↘"/>
              <a:tabLst>
                <a:tab pos="173038" algn="l"/>
                <a:tab pos="230188" algn="l"/>
              </a:tabLst>
            </a:pPr>
            <a:r>
              <a:rPr lang="en-US" sz="1600" b="1" dirty="0" smtClean="0">
                <a:solidFill>
                  <a:prstClr val="black"/>
                </a:solidFill>
              </a:rPr>
              <a:t>Grant Programs and Updates</a:t>
            </a:r>
            <a:endParaRPr lang="en-US" sz="1600" b="1" dirty="0">
              <a:solidFill>
                <a:prstClr val="black"/>
              </a:solidFill>
            </a:endParaRPr>
          </a:p>
          <a:p>
            <a:pPr marL="742950" lvl="1" indent="-285750">
              <a:buClr>
                <a:srgbClr val="4F81BD">
                  <a:lumMod val="40000"/>
                  <a:lumOff val="60000"/>
                </a:srgbClr>
              </a:buClr>
              <a:buFont typeface="Calibri" panose="020F0502020204030204" pitchFamily="34" charset="0"/>
              <a:buChar char="↘"/>
              <a:tabLst>
                <a:tab pos="173038" algn="l"/>
                <a:tab pos="230188" algn="l"/>
              </a:tabLst>
            </a:pPr>
            <a:r>
              <a:rPr lang="en-US" sz="1600" dirty="0" smtClean="0">
                <a:solidFill>
                  <a:prstClr val="black"/>
                </a:solidFill>
              </a:rPr>
              <a:t>Insight </a:t>
            </a:r>
          </a:p>
          <a:p>
            <a:pPr marL="742950" lvl="1" indent="-285750">
              <a:buClr>
                <a:srgbClr val="4F81BD">
                  <a:lumMod val="40000"/>
                  <a:lumOff val="60000"/>
                </a:srgbClr>
              </a:buClr>
              <a:buFont typeface="Calibri" panose="020F0502020204030204" pitchFamily="34" charset="0"/>
              <a:buChar char="↘"/>
              <a:tabLst>
                <a:tab pos="173038" algn="l"/>
                <a:tab pos="230188" algn="l"/>
              </a:tabLst>
            </a:pPr>
            <a:r>
              <a:rPr lang="en-US" sz="1600" dirty="0" smtClean="0">
                <a:solidFill>
                  <a:prstClr val="black"/>
                </a:solidFill>
              </a:rPr>
              <a:t>Connection</a:t>
            </a:r>
          </a:p>
          <a:p>
            <a:pPr marL="742950" lvl="1" indent="-285750">
              <a:spcAft>
                <a:spcPts val="600"/>
              </a:spcAft>
              <a:buClr>
                <a:srgbClr val="4F81BD">
                  <a:lumMod val="40000"/>
                  <a:lumOff val="60000"/>
                </a:srgbClr>
              </a:buClr>
              <a:buFont typeface="Calibri" panose="020F0502020204030204" pitchFamily="34" charset="0"/>
              <a:buChar char="↘"/>
              <a:tabLst>
                <a:tab pos="173038" algn="l"/>
                <a:tab pos="230188" algn="l"/>
              </a:tabLst>
            </a:pPr>
            <a:r>
              <a:rPr lang="en-US" sz="1600" dirty="0" smtClean="0">
                <a:solidFill>
                  <a:prstClr val="black"/>
                </a:solidFill>
              </a:rPr>
              <a:t>Partnerships </a:t>
            </a:r>
          </a:p>
          <a:p>
            <a:pPr marL="285750" lvl="0" indent="-285750">
              <a:spcAft>
                <a:spcPts val="600"/>
              </a:spcAft>
              <a:buClr>
                <a:srgbClr val="4F81BD">
                  <a:lumMod val="40000"/>
                  <a:lumOff val="60000"/>
                </a:srgbClr>
              </a:buClr>
              <a:buFont typeface="Calibri" panose="020F0502020204030204" pitchFamily="34" charset="0"/>
              <a:buChar char="↘"/>
              <a:tabLst>
                <a:tab pos="173038" algn="l"/>
                <a:tab pos="230188" algn="l"/>
              </a:tabLst>
            </a:pPr>
            <a:r>
              <a:rPr lang="en-US" sz="1600" b="1" dirty="0" smtClean="0">
                <a:solidFill>
                  <a:prstClr val="black"/>
                </a:solidFill>
              </a:rPr>
              <a:t>Collaborative Initiatives </a:t>
            </a:r>
          </a:p>
          <a:p>
            <a:pPr marL="285750" lvl="0" indent="-285750">
              <a:spcAft>
                <a:spcPts val="600"/>
              </a:spcAft>
              <a:buClr>
                <a:srgbClr val="4F81BD">
                  <a:lumMod val="40000"/>
                  <a:lumOff val="60000"/>
                </a:srgbClr>
              </a:buClr>
              <a:buFont typeface="Calibri" panose="020F0502020204030204" pitchFamily="34" charset="0"/>
              <a:buChar char="↘"/>
              <a:tabLst>
                <a:tab pos="173038" algn="l"/>
                <a:tab pos="230188" algn="l"/>
              </a:tabLst>
            </a:pPr>
            <a:r>
              <a:rPr lang="en-US" sz="1600" b="1" dirty="0" smtClean="0">
                <a:solidFill>
                  <a:prstClr val="black"/>
                </a:solidFill>
              </a:rPr>
              <a:t>SSHRC Impact Awards</a:t>
            </a:r>
          </a:p>
          <a:p>
            <a:pPr marL="285750" indent="-285750">
              <a:spcAft>
                <a:spcPts val="600"/>
              </a:spcAft>
              <a:buClr>
                <a:srgbClr val="4F81BD">
                  <a:lumMod val="40000"/>
                  <a:lumOff val="60000"/>
                </a:srgbClr>
              </a:buClr>
              <a:buFont typeface="Calibri" panose="020F0502020204030204" pitchFamily="34" charset="0"/>
              <a:buChar char="↘"/>
              <a:tabLst>
                <a:tab pos="173038" algn="l"/>
                <a:tab pos="230188" algn="l"/>
              </a:tabLst>
            </a:pPr>
            <a:r>
              <a:rPr lang="en-US" sz="1600" b="1" dirty="0" smtClean="0">
                <a:solidFill>
                  <a:prstClr val="black"/>
                </a:solidFill>
              </a:rPr>
              <a:t>SSHRC Policy Updates</a:t>
            </a:r>
          </a:p>
          <a:p>
            <a:pPr marL="285750" indent="-285750">
              <a:spcAft>
                <a:spcPts val="600"/>
              </a:spcAft>
              <a:buClr>
                <a:srgbClr val="4F81BD">
                  <a:lumMod val="40000"/>
                  <a:lumOff val="60000"/>
                </a:srgbClr>
              </a:buClr>
              <a:buFont typeface="Calibri" panose="020F0502020204030204" pitchFamily="34" charset="0"/>
              <a:buChar char="↘"/>
              <a:tabLst>
                <a:tab pos="173038" algn="l"/>
                <a:tab pos="230188" algn="l"/>
              </a:tabLst>
            </a:pPr>
            <a:endParaRPr lang="en-US" sz="1600" b="1" dirty="0" smtClean="0">
              <a:solidFill>
                <a:prstClr val="black"/>
              </a:solidFill>
            </a:endParaRPr>
          </a:p>
          <a:p>
            <a:pPr marL="285750" indent="-285750">
              <a:spcAft>
                <a:spcPts val="600"/>
              </a:spcAft>
              <a:buClr>
                <a:srgbClr val="4F81BD">
                  <a:lumMod val="40000"/>
                  <a:lumOff val="60000"/>
                </a:srgbClr>
              </a:buClr>
              <a:buFont typeface="Calibri" panose="020F0502020204030204" pitchFamily="34" charset="0"/>
              <a:buChar char="↘"/>
              <a:tabLst>
                <a:tab pos="173038" algn="l"/>
                <a:tab pos="230188" algn="l"/>
              </a:tabLst>
            </a:pPr>
            <a:endParaRPr lang="en-US" sz="1600" b="1" dirty="0" smtClean="0">
              <a:solidFill>
                <a:prstClr val="black"/>
              </a:solidFill>
            </a:endParaRPr>
          </a:p>
          <a:p>
            <a:pPr marL="285750" indent="-285750">
              <a:spcAft>
                <a:spcPts val="600"/>
              </a:spcAft>
              <a:buClr>
                <a:srgbClr val="4F81BD">
                  <a:lumMod val="40000"/>
                  <a:lumOff val="60000"/>
                </a:srgbClr>
              </a:buClr>
              <a:buFont typeface="Calibri" panose="020F0502020204030204" pitchFamily="34" charset="0"/>
              <a:buChar char="↘"/>
              <a:tabLst>
                <a:tab pos="173038" algn="l"/>
                <a:tab pos="230188" algn="l"/>
              </a:tabLst>
            </a:pPr>
            <a:endParaRPr lang="en-US" sz="1600" b="1" dirty="0">
              <a:solidFill>
                <a:prstClr val="black"/>
              </a:solidFill>
            </a:endParaRPr>
          </a:p>
          <a:p>
            <a:pPr marL="285750" lvl="0" indent="-285750">
              <a:buClr>
                <a:srgbClr val="4F81BD">
                  <a:lumMod val="40000"/>
                  <a:lumOff val="60000"/>
                </a:srgbClr>
              </a:buClr>
              <a:buFont typeface="Calibri" panose="020F0502020204030204" pitchFamily="34" charset="0"/>
              <a:buChar char="↘"/>
              <a:tabLst>
                <a:tab pos="173038" algn="l"/>
                <a:tab pos="230188" algn="l"/>
              </a:tabLst>
            </a:pPr>
            <a:endParaRPr lang="en-US" sz="1600" b="1" dirty="0">
              <a:solidFill>
                <a:prstClr val="black"/>
              </a:solidFill>
            </a:endParaRPr>
          </a:p>
          <a:p>
            <a:pPr>
              <a:buClr>
                <a:schemeClr val="accent1">
                  <a:lumMod val="40000"/>
                  <a:lumOff val="60000"/>
                </a:schemeClr>
              </a:buClr>
              <a:tabLst>
                <a:tab pos="173038" algn="l"/>
                <a:tab pos="230188" algn="l"/>
              </a:tabLst>
            </a:pPr>
            <a:endParaRPr lang="en-US" sz="1400" dirty="0" smtClean="0">
              <a:solidFill>
                <a:srgbClr val="FF0000"/>
              </a:solidFill>
            </a:endParaRPr>
          </a:p>
          <a:p>
            <a:pPr>
              <a:buClr>
                <a:schemeClr val="accent1">
                  <a:lumMod val="40000"/>
                  <a:lumOff val="60000"/>
                </a:schemeClr>
              </a:buClr>
              <a:tabLst>
                <a:tab pos="173038" algn="l"/>
                <a:tab pos="230188" algn="l"/>
              </a:tabLst>
            </a:pPr>
            <a:endParaRPr lang="en-US" sz="1400" dirty="0">
              <a:solidFill>
                <a:srgbClr val="FF0000"/>
              </a:solidFill>
            </a:endParaRPr>
          </a:p>
        </p:txBody>
      </p:sp>
      <p:sp>
        <p:nvSpPr>
          <p:cNvPr id="10" name="Rectangle 9"/>
          <p:cNvSpPr/>
          <p:nvPr/>
        </p:nvSpPr>
        <p:spPr>
          <a:xfrm>
            <a:off x="600303" y="333765"/>
            <a:ext cx="3764501" cy="390235"/>
          </a:xfrm>
          <a:prstGeom prst="rect">
            <a:avLst/>
          </a:prstGeom>
        </p:spPr>
        <p:txBody>
          <a:bodyPr wrap="square" lIns="0" anchor="b" anchorCtr="0">
            <a:spAutoFit/>
          </a:bodyPr>
          <a:lstStyle/>
          <a:p>
            <a:pPr>
              <a:lnSpc>
                <a:spcPct val="80000"/>
              </a:lnSpc>
            </a:pPr>
            <a:r>
              <a:rPr lang="en-US" sz="2420" b="1" cap="all" dirty="0">
                <a:solidFill>
                  <a:schemeClr val="bg1">
                    <a:lumMod val="50000"/>
                  </a:schemeClr>
                </a:solidFill>
              </a:rPr>
              <a:t>outline</a:t>
            </a:r>
          </a:p>
        </p:txBody>
      </p:sp>
      <p:pic>
        <p:nvPicPr>
          <p:cNvPr id="12" name="Picture 11"/>
          <p:cNvPicPr preferRelativeResize="0">
            <a:picLocks/>
          </p:cNvPicPr>
          <p:nvPr/>
        </p:nvPicPr>
        <p:blipFill>
          <a:blip r:embed="rId5"/>
          <a:stretch>
            <a:fillRect/>
          </a:stretch>
        </p:blipFill>
        <p:spPr>
          <a:xfrm>
            <a:off x="603932" y="723999"/>
            <a:ext cx="3676965" cy="38100"/>
          </a:xfrm>
          <a:prstGeom prst="rect">
            <a:avLst/>
          </a:prstGeom>
        </p:spPr>
      </p:pic>
      <p:sp>
        <p:nvSpPr>
          <p:cNvPr id="6" name="Slide Number Placeholder 5"/>
          <p:cNvSpPr>
            <a:spLocks noGrp="1"/>
          </p:cNvSpPr>
          <p:nvPr>
            <p:ph type="sldNum" sz="quarter" idx="12"/>
          </p:nvPr>
        </p:nvSpPr>
        <p:spPr/>
        <p:txBody>
          <a:bodyPr/>
          <a:lstStyle/>
          <a:p>
            <a:fld id="{1F181505-AF59-454A-983B-3CB9020329EA}" type="slidenum">
              <a:rPr lang="en-US" smtClean="0"/>
              <a:t>2</a:t>
            </a:fld>
            <a:endParaRPr lang="en-US"/>
          </a:p>
        </p:txBody>
      </p:sp>
    </p:spTree>
    <p:extLst>
      <p:ext uri="{BB962C8B-B14F-4D97-AF65-F5344CB8AC3E}">
        <p14:creationId xmlns:p14="http://schemas.microsoft.com/office/powerpoint/2010/main" val="351494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sz="2700" dirty="0"/>
              <a:t>INSIGHT GRANTS</a:t>
            </a:r>
            <a:endParaRPr lang="en-CA" sz="2700" dirty="0"/>
          </a:p>
        </p:txBody>
      </p:sp>
      <p:sp>
        <p:nvSpPr>
          <p:cNvPr id="5" name="Slide Number Placeholder 4"/>
          <p:cNvSpPr>
            <a:spLocks noGrp="1"/>
          </p:cNvSpPr>
          <p:nvPr>
            <p:ph type="sldNum" sz="quarter" idx="12"/>
          </p:nvPr>
        </p:nvSpPr>
        <p:spPr/>
        <p:txBody>
          <a:bodyPr/>
          <a:lstStyle/>
          <a:p>
            <a:fld id="{1F181505-AF59-454A-983B-3CB9020329EA}" type="slidenum">
              <a:rPr lang="en-US" smtClean="0"/>
              <a:t>20</a:t>
            </a:fld>
            <a:endParaRPr lang="en-US"/>
          </a:p>
        </p:txBody>
      </p:sp>
      <p:graphicFrame>
        <p:nvGraphicFramePr>
          <p:cNvPr id="7" name="Content Placeholder 6">
            <a:extLst>
              <a:ext uri="{FF2B5EF4-FFF2-40B4-BE49-F238E27FC236}">
                <a16:creationId xmlns="" xmlns:a16="http://schemas.microsoft.com/office/drawing/2014/main" id="{00000000-0008-0000-0700-000003000000}"/>
              </a:ext>
            </a:extLst>
          </p:cNvPr>
          <p:cNvGraphicFramePr>
            <a:graphicFrameLocks noGrp="1"/>
          </p:cNvGraphicFramePr>
          <p:nvPr>
            <p:ph idx="1"/>
            <p:extLst>
              <p:ext uri="{D42A27DB-BD31-4B8C-83A1-F6EECF244321}">
                <p14:modId xmlns:p14="http://schemas.microsoft.com/office/powerpoint/2010/main" val="3776641697"/>
              </p:ext>
            </p:extLst>
          </p:nvPr>
        </p:nvGraphicFramePr>
        <p:xfrm>
          <a:off x="647700" y="1006130"/>
          <a:ext cx="7835900" cy="3695699"/>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 xmlns:a16="http://schemas.microsoft.com/office/drawing/2014/main" id="{CF0110FA-F362-4967-978E-A9F2D6F50511}"/>
              </a:ext>
            </a:extLst>
          </p:cNvPr>
          <p:cNvSpPr/>
          <p:nvPr/>
        </p:nvSpPr>
        <p:spPr>
          <a:xfrm>
            <a:off x="190500" y="4175760"/>
            <a:ext cx="2148840" cy="766334"/>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CA" sz="1000" b="1" cap="all" dirty="0">
                <a:solidFill>
                  <a:schemeClr val="bg1"/>
                </a:solidFill>
              </a:rPr>
              <a:t>Program Parameters:</a:t>
            </a:r>
          </a:p>
          <a:p>
            <a:r>
              <a:rPr lang="en-CA" sz="1000" dirty="0">
                <a:solidFill>
                  <a:schemeClr val="bg1"/>
                </a:solidFill>
              </a:rPr>
              <a:t>Duration: 2 - 5 Years</a:t>
            </a:r>
          </a:p>
          <a:p>
            <a:r>
              <a:rPr lang="en-CA" sz="1000" dirty="0">
                <a:solidFill>
                  <a:schemeClr val="bg1"/>
                </a:solidFill>
              </a:rPr>
              <a:t>Value: $7,000 - $400,000</a:t>
            </a:r>
          </a:p>
        </p:txBody>
      </p:sp>
    </p:spTree>
    <p:extLst>
      <p:ext uri="{BB962C8B-B14F-4D97-AF65-F5344CB8AC3E}">
        <p14:creationId xmlns:p14="http://schemas.microsoft.com/office/powerpoint/2010/main" val="4054132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b="1" i="0" dirty="0">
                <a:latin typeface="+mn-lt"/>
              </a:rPr>
              <a:t>INSIGHT GRANTS: 2 STREAMS</a:t>
            </a:r>
            <a:endParaRPr lang="en-CA" b="1" i="0" dirty="0">
              <a:latin typeface="+mn-lt"/>
            </a:endParaRPr>
          </a:p>
        </p:txBody>
      </p:sp>
      <p:graphicFrame>
        <p:nvGraphicFramePr>
          <p:cNvPr id="3" name="Table 2"/>
          <p:cNvGraphicFramePr>
            <a:graphicFrameLocks noGrp="1"/>
          </p:cNvGraphicFramePr>
          <p:nvPr>
            <p:extLst>
              <p:ext uri="{D42A27DB-BD31-4B8C-83A1-F6EECF244321}">
                <p14:modId xmlns:p14="http://schemas.microsoft.com/office/powerpoint/2010/main" val="2349680983"/>
              </p:ext>
            </p:extLst>
          </p:nvPr>
        </p:nvGraphicFramePr>
        <p:xfrm>
          <a:off x="542925" y="1098551"/>
          <a:ext cx="7940674" cy="2292690"/>
        </p:xfrm>
        <a:graphic>
          <a:graphicData uri="http://schemas.openxmlformats.org/drawingml/2006/table">
            <a:tbl>
              <a:tblPr firstRow="1" bandRow="1">
                <a:tableStyleId>{5C22544A-7EE6-4342-B048-85BDC9FD1C3A}</a:tableStyleId>
              </a:tblPr>
              <a:tblGrid>
                <a:gridCol w="3970337">
                  <a:extLst>
                    <a:ext uri="{9D8B030D-6E8A-4147-A177-3AD203B41FA5}">
                      <a16:colId xmlns="" xmlns:a16="http://schemas.microsoft.com/office/drawing/2014/main" val="20000"/>
                    </a:ext>
                  </a:extLst>
                </a:gridCol>
                <a:gridCol w="3970337">
                  <a:extLst>
                    <a:ext uri="{9D8B030D-6E8A-4147-A177-3AD203B41FA5}">
                      <a16:colId xmlns="" xmlns:a16="http://schemas.microsoft.com/office/drawing/2014/main" val="20001"/>
                    </a:ext>
                  </a:extLst>
                </a:gridCol>
              </a:tblGrid>
              <a:tr h="370840">
                <a:tc>
                  <a:txBody>
                    <a:bodyPr/>
                    <a:lstStyle/>
                    <a:p>
                      <a:pPr algn="l"/>
                      <a:r>
                        <a:rPr lang="en-CA" sz="1400" b="0" i="1" dirty="0" smtClean="0"/>
                        <a:t>2018-19   </a:t>
                      </a:r>
                      <a:r>
                        <a:rPr lang="en-CA" sz="1400" dirty="0" smtClean="0"/>
                        <a:t>                 Stream</a:t>
                      </a:r>
                      <a:r>
                        <a:rPr lang="en-CA" sz="1400" baseline="0" dirty="0" smtClean="0"/>
                        <a:t> </a:t>
                      </a:r>
                      <a:r>
                        <a:rPr lang="en-CA" sz="1400" baseline="0" dirty="0"/>
                        <a:t>A</a:t>
                      </a:r>
                      <a:endParaRPr lang="en-CA" sz="1400" dirty="0"/>
                    </a:p>
                  </a:txBody>
                  <a:tcPr/>
                </a:tc>
                <a:tc>
                  <a:txBody>
                    <a:bodyPr/>
                    <a:lstStyle/>
                    <a:p>
                      <a:pPr algn="ctr"/>
                      <a:r>
                        <a:rPr lang="en-CA" sz="1400" dirty="0"/>
                        <a:t>Stream B</a:t>
                      </a:r>
                    </a:p>
                  </a:txBody>
                  <a:tcPr/>
                </a:tc>
                <a:extLst>
                  <a:ext uri="{0D108BD9-81ED-4DB2-BD59-A6C34878D82A}">
                    <a16:rowId xmlns="" xmlns:a16="http://schemas.microsoft.com/office/drawing/2014/main" val="10000"/>
                  </a:ext>
                </a:extLst>
              </a:tr>
              <a:tr h="960925">
                <a:tc>
                  <a:txBody>
                    <a:bodyPr/>
                    <a:lstStyle/>
                    <a:p>
                      <a:r>
                        <a:rPr lang="en-CA" sz="1400" b="1" dirty="0"/>
                        <a:t>Duration</a:t>
                      </a:r>
                      <a:r>
                        <a:rPr lang="en-CA" sz="1400" dirty="0"/>
                        <a:t>: </a:t>
                      </a:r>
                      <a:r>
                        <a:rPr lang="en-US" sz="1400" dirty="0"/>
                        <a:t>2-5 years</a:t>
                      </a:r>
                    </a:p>
                    <a:p>
                      <a:r>
                        <a:rPr lang="en-US" sz="1400" b="1" dirty="0"/>
                        <a:t>Value</a:t>
                      </a:r>
                      <a:r>
                        <a:rPr lang="en-US" sz="1400" dirty="0"/>
                        <a:t>: $7K to $100K </a:t>
                      </a:r>
                    </a:p>
                    <a:p>
                      <a:pPr>
                        <a:spcAft>
                          <a:spcPts val="600"/>
                        </a:spcAft>
                      </a:pPr>
                      <a:r>
                        <a:rPr lang="en-US" sz="1400" dirty="0"/>
                        <a:t>*</a:t>
                      </a:r>
                      <a:r>
                        <a:rPr lang="en-US" sz="1400" b="1" dirty="0"/>
                        <a:t>Success rate </a:t>
                      </a:r>
                      <a:r>
                        <a:rPr lang="en-US" sz="1400" dirty="0"/>
                        <a:t>significantly </a:t>
                      </a:r>
                      <a:r>
                        <a:rPr lang="en-US" sz="1400" b="1" dirty="0"/>
                        <a:t>higher</a:t>
                      </a:r>
                      <a:r>
                        <a:rPr lang="en-US" sz="1400" dirty="0"/>
                        <a:t> than Stream B</a:t>
                      </a:r>
                    </a:p>
                  </a:txBody>
                  <a:tcPr/>
                </a:tc>
                <a:tc>
                  <a:txBody>
                    <a:bodyPr/>
                    <a:lstStyle/>
                    <a:p>
                      <a:r>
                        <a:rPr lang="en-CA" sz="1400" b="1" dirty="0"/>
                        <a:t>Duration</a:t>
                      </a:r>
                      <a:r>
                        <a:rPr lang="en-CA" sz="1400" dirty="0"/>
                        <a:t>: </a:t>
                      </a:r>
                      <a:r>
                        <a:rPr lang="en-US" sz="1400" dirty="0"/>
                        <a:t>2-5 years</a:t>
                      </a:r>
                    </a:p>
                    <a:p>
                      <a:r>
                        <a:rPr lang="en-US" sz="1400" b="1" dirty="0"/>
                        <a:t>Value</a:t>
                      </a:r>
                      <a:r>
                        <a:rPr lang="en-US" sz="1400" dirty="0"/>
                        <a:t>: $100K to $400K</a:t>
                      </a:r>
                      <a:endParaRPr lang="en-CA" sz="1400" dirty="0"/>
                    </a:p>
                  </a:txBody>
                  <a:tcPr/>
                </a:tc>
                <a:extLst>
                  <a:ext uri="{0D108BD9-81ED-4DB2-BD59-A6C34878D82A}">
                    <a16:rowId xmlns="" xmlns:a16="http://schemas.microsoft.com/office/drawing/2014/main" val="10001"/>
                  </a:ext>
                </a:extLst>
              </a:tr>
              <a:tr h="960925">
                <a:tc>
                  <a:txBody>
                    <a:bodyPr/>
                    <a:lstStyle/>
                    <a:p>
                      <a:pPr algn="ctr"/>
                      <a:r>
                        <a:rPr lang="en-CA" sz="1400" b="1" baseline="0" dirty="0" smtClean="0"/>
                        <a:t> </a:t>
                      </a:r>
                      <a:r>
                        <a:rPr lang="en-CA" sz="1400" b="1" dirty="0" smtClean="0"/>
                        <a:t>736</a:t>
                      </a:r>
                      <a:r>
                        <a:rPr lang="en-CA" sz="1400" dirty="0" smtClean="0"/>
                        <a:t> </a:t>
                      </a:r>
                      <a:r>
                        <a:rPr lang="en-CA" sz="1400" dirty="0"/>
                        <a:t>Applications / </a:t>
                      </a:r>
                      <a:r>
                        <a:rPr lang="en-CA" sz="1400" b="1" dirty="0"/>
                        <a:t>376</a:t>
                      </a:r>
                      <a:r>
                        <a:rPr lang="en-CA" sz="1400" dirty="0"/>
                        <a:t> Awards</a:t>
                      </a:r>
                    </a:p>
                    <a:p>
                      <a:pPr marL="0" marR="0" lvl="0" indent="0" algn="ctr" defTabSz="457200" rtl="0" eaLnBrk="1" fontAlgn="auto" latinLnBrk="0" hangingPunct="1">
                        <a:lnSpc>
                          <a:spcPct val="100000"/>
                        </a:lnSpc>
                        <a:spcBef>
                          <a:spcPts val="0"/>
                        </a:spcBef>
                        <a:spcAft>
                          <a:spcPts val="0"/>
                        </a:spcAft>
                        <a:buClrTx/>
                        <a:buSzTx/>
                        <a:buFontTx/>
                        <a:buNone/>
                        <a:tabLst/>
                        <a:defRPr/>
                      </a:pPr>
                      <a:r>
                        <a:rPr lang="en-CA" sz="1400" dirty="0"/>
                        <a:t>Success Rate: </a:t>
                      </a:r>
                      <a:r>
                        <a:rPr lang="en-CA" sz="1400" b="1" dirty="0"/>
                        <a:t>51.6%</a:t>
                      </a:r>
                    </a:p>
                    <a:p>
                      <a:pPr marL="0" marR="0" lvl="0" indent="0" algn="ctr" defTabSz="457200" rtl="0" eaLnBrk="1" fontAlgn="auto" latinLnBrk="0" hangingPunct="1">
                        <a:lnSpc>
                          <a:spcPct val="100000"/>
                        </a:lnSpc>
                        <a:spcBef>
                          <a:spcPts val="0"/>
                        </a:spcBef>
                        <a:spcAft>
                          <a:spcPts val="0"/>
                        </a:spcAft>
                        <a:buClrTx/>
                        <a:buSzTx/>
                        <a:buFontTx/>
                        <a:buNone/>
                        <a:tabLst/>
                        <a:defRPr/>
                      </a:pPr>
                      <a:r>
                        <a:rPr lang="en-CA" sz="1400" baseline="0" dirty="0"/>
                        <a:t>Total</a:t>
                      </a:r>
                      <a:r>
                        <a:rPr lang="en-CA" sz="1400" dirty="0"/>
                        <a:t> </a:t>
                      </a:r>
                      <a:r>
                        <a:rPr lang="en-CA" sz="1400" dirty="0" smtClean="0"/>
                        <a:t>Invested: </a:t>
                      </a:r>
                      <a:r>
                        <a:rPr lang="en-CA" sz="1400" b="1" dirty="0"/>
                        <a:t>$29,303,649 </a:t>
                      </a:r>
                    </a:p>
                    <a:p>
                      <a:pPr marL="0" marR="0" lvl="0" indent="0" algn="ctr" defTabSz="457200" rtl="0" eaLnBrk="1" fontAlgn="auto" latinLnBrk="0" hangingPunct="1">
                        <a:lnSpc>
                          <a:spcPct val="100000"/>
                        </a:lnSpc>
                        <a:spcBef>
                          <a:spcPts val="0"/>
                        </a:spcBef>
                        <a:spcAft>
                          <a:spcPts val="0"/>
                        </a:spcAft>
                        <a:buClrTx/>
                        <a:buSzTx/>
                        <a:buFontTx/>
                        <a:buNone/>
                        <a:tabLst/>
                        <a:defRPr/>
                      </a:pPr>
                      <a:r>
                        <a:rPr lang="en-CA" sz="1400" dirty="0"/>
                        <a:t>Researchers Supported: </a:t>
                      </a:r>
                      <a:r>
                        <a:rPr lang="en-CA" sz="1400" b="1" dirty="0" smtClean="0"/>
                        <a:t>839</a:t>
                      </a:r>
                    </a:p>
                  </a:txBody>
                  <a:tcPr/>
                </a:tc>
                <a:tc>
                  <a:txBody>
                    <a:bodyPr/>
                    <a:lstStyle/>
                    <a:p>
                      <a:pPr algn="ctr"/>
                      <a:r>
                        <a:rPr lang="en-CA" sz="1400" b="1" dirty="0"/>
                        <a:t>815</a:t>
                      </a:r>
                      <a:r>
                        <a:rPr lang="en-CA" sz="1400" dirty="0"/>
                        <a:t> applications / </a:t>
                      </a:r>
                      <a:r>
                        <a:rPr lang="en-CA" sz="1400" b="1" dirty="0"/>
                        <a:t>351</a:t>
                      </a:r>
                      <a:r>
                        <a:rPr lang="en-CA" sz="1400" dirty="0"/>
                        <a:t> Awards</a:t>
                      </a:r>
                    </a:p>
                    <a:p>
                      <a:pPr marL="0" marR="0" lvl="0" indent="0" algn="ctr" defTabSz="457200" rtl="0" eaLnBrk="1" fontAlgn="auto" latinLnBrk="0" hangingPunct="1">
                        <a:lnSpc>
                          <a:spcPct val="100000"/>
                        </a:lnSpc>
                        <a:spcBef>
                          <a:spcPts val="0"/>
                        </a:spcBef>
                        <a:spcAft>
                          <a:spcPts val="0"/>
                        </a:spcAft>
                        <a:buClrTx/>
                        <a:buSzTx/>
                        <a:buFontTx/>
                        <a:buNone/>
                        <a:tabLst/>
                        <a:defRPr/>
                      </a:pPr>
                      <a:r>
                        <a:rPr lang="en-CA" sz="1400" dirty="0"/>
                        <a:t>Success Rate: </a:t>
                      </a:r>
                      <a:r>
                        <a:rPr lang="en-CA" sz="1400" b="1" dirty="0"/>
                        <a:t>43.5% </a:t>
                      </a:r>
                    </a:p>
                    <a:p>
                      <a:pPr marL="0" marR="0" lvl="0" indent="0" algn="ctr" defTabSz="457200" rtl="0" eaLnBrk="1" fontAlgn="auto" latinLnBrk="0" hangingPunct="1">
                        <a:lnSpc>
                          <a:spcPct val="100000"/>
                        </a:lnSpc>
                        <a:spcBef>
                          <a:spcPts val="0"/>
                        </a:spcBef>
                        <a:spcAft>
                          <a:spcPts val="0"/>
                        </a:spcAft>
                        <a:buClrTx/>
                        <a:buSzTx/>
                        <a:buFontTx/>
                        <a:buNone/>
                        <a:tabLst/>
                        <a:defRPr/>
                      </a:pPr>
                      <a:r>
                        <a:rPr lang="en-CA" sz="1400" dirty="0"/>
                        <a:t>Total Invested: </a:t>
                      </a:r>
                      <a:r>
                        <a:rPr lang="en-CA" sz="1400" b="1" dirty="0"/>
                        <a:t>$72,359,391</a:t>
                      </a:r>
                      <a:r>
                        <a:rPr lang="en-CA" sz="1400" dirty="0"/>
                        <a:t> </a:t>
                      </a:r>
                    </a:p>
                    <a:p>
                      <a:pPr marL="0" marR="0" lvl="0" indent="0" algn="ctr" defTabSz="457200" rtl="0" eaLnBrk="1" fontAlgn="auto" latinLnBrk="0" hangingPunct="1">
                        <a:lnSpc>
                          <a:spcPct val="100000"/>
                        </a:lnSpc>
                        <a:spcBef>
                          <a:spcPts val="0"/>
                        </a:spcBef>
                        <a:spcAft>
                          <a:spcPts val="0"/>
                        </a:spcAft>
                        <a:buClrTx/>
                        <a:buSzTx/>
                        <a:buFontTx/>
                        <a:buNone/>
                        <a:tabLst/>
                        <a:defRPr/>
                      </a:pPr>
                      <a:r>
                        <a:rPr lang="en-CA" sz="1400" dirty="0"/>
                        <a:t>Researchers Supported: </a:t>
                      </a:r>
                      <a:r>
                        <a:rPr lang="en-CA" sz="1400" b="1" dirty="0" smtClean="0"/>
                        <a:t>1363</a:t>
                      </a:r>
                      <a:endParaRPr lang="en-CA" sz="1400" dirty="0"/>
                    </a:p>
                  </a:txBody>
                  <a:tcPr/>
                </a:tc>
                <a:extLst>
                  <a:ext uri="{0D108BD9-81ED-4DB2-BD59-A6C34878D82A}">
                    <a16:rowId xmlns="" xmlns:a16="http://schemas.microsoft.com/office/drawing/2014/main" val="10002"/>
                  </a:ext>
                </a:extLst>
              </a:tr>
            </a:tbl>
          </a:graphicData>
        </a:graphic>
      </p:graphicFrame>
      <p:sp>
        <p:nvSpPr>
          <p:cNvPr id="2" name="TextBox 1"/>
          <p:cNvSpPr txBox="1"/>
          <p:nvPr/>
        </p:nvSpPr>
        <p:spPr>
          <a:xfrm>
            <a:off x="412753" y="3337920"/>
            <a:ext cx="8201025" cy="1538883"/>
          </a:xfrm>
          <a:prstGeom prst="rect">
            <a:avLst/>
          </a:prstGeom>
          <a:noFill/>
        </p:spPr>
        <p:txBody>
          <a:bodyPr wrap="square" rtlCol="0">
            <a:spAutoFit/>
          </a:bodyPr>
          <a:lstStyle/>
          <a:p>
            <a:pPr marL="285750" indent="-285750">
              <a:spcAft>
                <a:spcPts val="600"/>
              </a:spcAft>
              <a:buClr>
                <a:schemeClr val="accent1">
                  <a:lumMod val="60000"/>
                  <a:lumOff val="40000"/>
                </a:schemeClr>
              </a:buClr>
              <a:buFont typeface="Calibri" panose="020F0502020204030204" pitchFamily="34" charset="0"/>
              <a:buChar char="→"/>
            </a:pPr>
            <a:r>
              <a:rPr lang="en-CA" sz="1400" dirty="0"/>
              <a:t>As predicted, we noted that more applications were submitted to Stream A by researchers in the Humanities, but also in some social sciences disciplines such as Economics, Management, Business and related fields.</a:t>
            </a:r>
          </a:p>
          <a:p>
            <a:pPr marL="285750" indent="-285750">
              <a:spcAft>
                <a:spcPts val="600"/>
              </a:spcAft>
              <a:buClr>
                <a:schemeClr val="accent1">
                  <a:lumMod val="60000"/>
                  <a:lumOff val="40000"/>
                </a:schemeClr>
              </a:buClr>
              <a:buFont typeface="Calibri" panose="020F0502020204030204" pitchFamily="34" charset="0"/>
              <a:buChar char="→"/>
            </a:pPr>
            <a:r>
              <a:rPr lang="en-CA" sz="1400" dirty="0"/>
              <a:t>Both streams were adjudicated by the same committee and received the same rigorous level of merit review, including input of external assessors</a:t>
            </a:r>
          </a:p>
          <a:p>
            <a:pPr marL="285750" indent="-285750">
              <a:spcAft>
                <a:spcPts val="600"/>
              </a:spcAft>
              <a:buClr>
                <a:schemeClr val="accent1">
                  <a:lumMod val="60000"/>
                  <a:lumOff val="40000"/>
                </a:schemeClr>
              </a:buClr>
              <a:buFont typeface="Calibri" panose="020F0502020204030204" pitchFamily="34" charset="0"/>
              <a:buChar char="→"/>
            </a:pPr>
            <a:r>
              <a:rPr lang="en-CA" sz="1400" dirty="0"/>
              <a:t>Committee received separate budget envelopes dedicated to each stream </a:t>
            </a:r>
            <a:endParaRPr lang="en-CA" dirty="0"/>
          </a:p>
        </p:txBody>
      </p:sp>
      <p:sp>
        <p:nvSpPr>
          <p:cNvPr id="7" name="Slide Number Placeholder 6"/>
          <p:cNvSpPr>
            <a:spLocks noGrp="1"/>
          </p:cNvSpPr>
          <p:nvPr>
            <p:ph type="sldNum" sz="quarter" idx="12"/>
          </p:nvPr>
        </p:nvSpPr>
        <p:spPr/>
        <p:txBody>
          <a:bodyPr/>
          <a:lstStyle/>
          <a:p>
            <a:fld id="{1F181505-AF59-454A-983B-3CB9020329EA}" type="slidenum">
              <a:rPr lang="en-US" smtClean="0"/>
              <a:t>21</a:t>
            </a:fld>
            <a:endParaRPr lang="en-US"/>
          </a:p>
        </p:txBody>
      </p:sp>
    </p:spTree>
    <p:extLst>
      <p:ext uri="{BB962C8B-B14F-4D97-AF65-F5344CB8AC3E}">
        <p14:creationId xmlns:p14="http://schemas.microsoft.com/office/powerpoint/2010/main" val="3086267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
            </a:r>
            <a:br>
              <a:rPr lang="en-US" dirty="0"/>
            </a:br>
            <a:r>
              <a:rPr lang="en-US" dirty="0" smtClean="0"/>
              <a:t>CONNECTION grants</a:t>
            </a:r>
            <a:endParaRPr lang="en-CA" dirty="0"/>
          </a:p>
        </p:txBody>
      </p:sp>
      <p:graphicFrame>
        <p:nvGraphicFramePr>
          <p:cNvPr id="3" name="Table 2"/>
          <p:cNvGraphicFramePr>
            <a:graphicFrameLocks noGrp="1"/>
          </p:cNvGraphicFramePr>
          <p:nvPr>
            <p:extLst>
              <p:ext uri="{D42A27DB-BD31-4B8C-83A1-F6EECF244321}">
                <p14:modId xmlns:p14="http://schemas.microsoft.com/office/powerpoint/2010/main" val="3895307952"/>
              </p:ext>
            </p:extLst>
          </p:nvPr>
        </p:nvGraphicFramePr>
        <p:xfrm>
          <a:off x="565612" y="3452039"/>
          <a:ext cx="7814821" cy="1578632"/>
        </p:xfrm>
        <a:graphic>
          <a:graphicData uri="http://schemas.openxmlformats.org/drawingml/2006/table">
            <a:tbl>
              <a:tblPr firstRow="1" bandRow="1">
                <a:tableStyleId>{5C22544A-7EE6-4342-B048-85BDC9FD1C3A}</a:tableStyleId>
              </a:tblPr>
              <a:tblGrid>
                <a:gridCol w="3906192"/>
                <a:gridCol w="3908629">
                  <a:extLst>
                    <a:ext uri="{9D8B030D-6E8A-4147-A177-3AD203B41FA5}">
                      <a16:colId xmlns="" xmlns:a16="http://schemas.microsoft.com/office/drawing/2014/main" val="20003"/>
                    </a:ext>
                  </a:extLst>
                </a:gridCol>
              </a:tblGrid>
              <a:tr h="320252">
                <a:tc>
                  <a:txBody>
                    <a:bodyPr/>
                    <a:lstStyle/>
                    <a:p>
                      <a:pPr algn="ctr"/>
                      <a:r>
                        <a:rPr lang="en-CA" sz="1500" dirty="0"/>
                        <a:t>Program Parameters</a:t>
                      </a:r>
                    </a:p>
                  </a:txBody>
                  <a:tcPr anchor="ctr"/>
                </a:tc>
                <a:tc>
                  <a:txBody>
                    <a:bodyPr/>
                    <a:lstStyle/>
                    <a:p>
                      <a:pPr algn="ctr"/>
                      <a:r>
                        <a:rPr lang="en-CA" sz="1500" dirty="0" smtClean="0"/>
                        <a:t>Notes</a:t>
                      </a:r>
                      <a:endParaRPr lang="en-CA" sz="1500" dirty="0"/>
                    </a:p>
                  </a:txBody>
                  <a:tcPr anchor="ctr"/>
                </a:tc>
                <a:extLst>
                  <a:ext uri="{0D108BD9-81ED-4DB2-BD59-A6C34878D82A}">
                    <a16:rowId xmlns="" xmlns:a16="http://schemas.microsoft.com/office/drawing/2014/main" val="10000"/>
                  </a:ext>
                </a:extLst>
              </a:tr>
              <a:tr h="1258380">
                <a:tc>
                  <a:txBody>
                    <a:bodyPr/>
                    <a:lstStyle/>
                    <a:p>
                      <a:r>
                        <a:rPr lang="en-CA" sz="1300" u="sng" noProof="0" dirty="0" smtClean="0"/>
                        <a:t>Value</a:t>
                      </a:r>
                      <a:r>
                        <a:rPr lang="en-CA" sz="1300" noProof="0" dirty="0" smtClean="0"/>
                        <a:t>: </a:t>
                      </a:r>
                      <a:r>
                        <a:rPr lang="en-CA" sz="1300" noProof="0" dirty="0"/>
                        <a:t>$7,000-$</a:t>
                      </a:r>
                      <a:r>
                        <a:rPr lang="en-CA" sz="1300" noProof="0" dirty="0" smtClean="0"/>
                        <a:t>25,000 (Events) or $50,000+</a:t>
                      </a:r>
                      <a:r>
                        <a:rPr lang="en-CA" sz="1300" baseline="0" noProof="0" dirty="0" smtClean="0"/>
                        <a:t> (Outreach)</a:t>
                      </a:r>
                    </a:p>
                    <a:p>
                      <a:r>
                        <a:rPr lang="en-CA" sz="1300" u="sng" baseline="0" noProof="0" dirty="0" smtClean="0">
                          <a:solidFill>
                            <a:schemeClr val="tx1"/>
                          </a:solidFill>
                        </a:rPr>
                        <a:t>Duration</a:t>
                      </a:r>
                      <a:r>
                        <a:rPr lang="en-CA" sz="1300" baseline="0" noProof="0" dirty="0">
                          <a:solidFill>
                            <a:schemeClr val="tx1"/>
                          </a:solidFill>
                        </a:rPr>
                        <a:t>: 1 </a:t>
                      </a:r>
                      <a:r>
                        <a:rPr lang="en-CA" sz="1300" baseline="0" noProof="0" dirty="0" smtClean="0">
                          <a:solidFill>
                            <a:schemeClr val="tx1"/>
                          </a:solidFill>
                        </a:rPr>
                        <a:t>year </a:t>
                      </a:r>
                    </a:p>
                    <a:p>
                      <a:r>
                        <a:rPr lang="en-CA" sz="1300" u="sng" baseline="0" noProof="0" dirty="0" smtClean="0">
                          <a:solidFill>
                            <a:schemeClr val="tx1"/>
                          </a:solidFill>
                        </a:rPr>
                        <a:t>Deadlines</a:t>
                      </a:r>
                      <a:r>
                        <a:rPr lang="en-CA" sz="1300" baseline="0" noProof="0" dirty="0" smtClean="0">
                          <a:solidFill>
                            <a:schemeClr val="tx1"/>
                          </a:solidFill>
                        </a:rPr>
                        <a:t>: May 1, August 1, November 1, February 1 </a:t>
                      </a:r>
                    </a:p>
                    <a:p>
                      <a:r>
                        <a:rPr lang="en-CA" sz="1300" baseline="0" noProof="0" dirty="0" smtClean="0">
                          <a:solidFill>
                            <a:schemeClr val="tx1"/>
                          </a:solidFill>
                        </a:rPr>
                        <a:t>(8 p.m. EST) </a:t>
                      </a:r>
                      <a:endParaRPr lang="en-CA" sz="1300" noProof="0" dirty="0">
                        <a:solidFill>
                          <a:schemeClr val="tx1"/>
                        </a:solidFill>
                      </a:endParaRPr>
                    </a:p>
                  </a:txBody>
                  <a:tcPr anchor="ctr"/>
                </a:tc>
                <a:tc>
                  <a:txBody>
                    <a:bodyPr/>
                    <a:lstStyle/>
                    <a:p>
                      <a:r>
                        <a:rPr lang="en-CA" sz="1300" u="sng" noProof="0" dirty="0" smtClean="0">
                          <a:solidFill>
                            <a:schemeClr val="tx1"/>
                          </a:solidFill>
                        </a:rPr>
                        <a:t>Streams</a:t>
                      </a:r>
                      <a:r>
                        <a:rPr lang="en-CA" sz="1300" noProof="0" dirty="0" smtClean="0">
                          <a:solidFill>
                            <a:schemeClr val="tx1"/>
                          </a:solidFill>
                        </a:rPr>
                        <a:t>: Individual</a:t>
                      </a:r>
                      <a:r>
                        <a:rPr lang="en-CA" sz="1300" baseline="0" noProof="0" dirty="0" smtClean="0">
                          <a:solidFill>
                            <a:schemeClr val="tx1"/>
                          </a:solidFill>
                        </a:rPr>
                        <a:t> and Institutional </a:t>
                      </a:r>
                      <a:endParaRPr lang="en-CA" sz="1300" noProof="0" dirty="0">
                        <a:solidFill>
                          <a:schemeClr val="tx1"/>
                        </a:solidFill>
                      </a:endParaRPr>
                    </a:p>
                    <a:p>
                      <a:r>
                        <a:rPr lang="en-CA" sz="1300" u="sng" noProof="0" dirty="0" smtClean="0">
                          <a:solidFill>
                            <a:schemeClr val="tx1"/>
                          </a:solidFill>
                        </a:rPr>
                        <a:t>Results Announcement</a:t>
                      </a:r>
                      <a:r>
                        <a:rPr lang="en-CA" sz="1300" noProof="0" dirty="0" smtClean="0">
                          <a:solidFill>
                            <a:schemeClr val="tx1"/>
                          </a:solidFill>
                        </a:rPr>
                        <a:t>: End of funding</a:t>
                      </a:r>
                      <a:r>
                        <a:rPr lang="en-CA" sz="1300" baseline="0" noProof="0" dirty="0" smtClean="0">
                          <a:solidFill>
                            <a:schemeClr val="tx1"/>
                          </a:solidFill>
                        </a:rPr>
                        <a:t> cycle</a:t>
                      </a:r>
                      <a:endParaRPr lang="en-CA" sz="1300" noProof="0" dirty="0">
                        <a:solidFill>
                          <a:schemeClr val="tx1"/>
                        </a:solidFill>
                      </a:endParaRPr>
                    </a:p>
                    <a:p>
                      <a:r>
                        <a:rPr lang="en-CA" sz="1300" u="sng" noProof="0" dirty="0" smtClean="0">
                          <a:solidFill>
                            <a:schemeClr val="tx1"/>
                          </a:solidFill>
                        </a:rPr>
                        <a:t>Sponsor Investment</a:t>
                      </a:r>
                      <a:r>
                        <a:rPr lang="en-CA" sz="1300" baseline="0" noProof="0" dirty="0" smtClean="0">
                          <a:solidFill>
                            <a:schemeClr val="tx1"/>
                          </a:solidFill>
                        </a:rPr>
                        <a:t>:  ≥ $0.50 for every $1 of SSHRC investment</a:t>
                      </a:r>
                      <a:endParaRPr lang="en-CA" sz="1300" noProof="0" dirty="0">
                        <a:solidFill>
                          <a:schemeClr val="tx1"/>
                        </a:solidFill>
                      </a:endParaRPr>
                    </a:p>
                    <a:p>
                      <a:r>
                        <a:rPr lang="en-CA" sz="1300" u="sng" noProof="0" dirty="0" smtClean="0">
                          <a:solidFill>
                            <a:schemeClr val="tx1"/>
                          </a:solidFill>
                        </a:rPr>
                        <a:t>Success Rate 2012-2018</a:t>
                      </a:r>
                      <a:r>
                        <a:rPr lang="en-CA" sz="1300" noProof="0" dirty="0" smtClean="0">
                          <a:solidFill>
                            <a:schemeClr val="tx1"/>
                          </a:solidFill>
                        </a:rPr>
                        <a:t>: 60.4%</a:t>
                      </a:r>
                      <a:endParaRPr lang="en-CA" sz="1300" noProof="0" dirty="0">
                        <a:solidFill>
                          <a:schemeClr val="tx1"/>
                        </a:solidFill>
                      </a:endParaRPr>
                    </a:p>
                  </a:txBody>
                  <a:tcPr/>
                </a:tc>
                <a:extLst>
                  <a:ext uri="{0D108BD9-81ED-4DB2-BD59-A6C34878D82A}">
                    <a16:rowId xmlns="" xmlns:a16="http://schemas.microsoft.com/office/drawing/2014/main" val="10001"/>
                  </a:ext>
                </a:extLst>
              </a:tr>
            </a:tbl>
          </a:graphicData>
        </a:graphic>
      </p:graphicFrame>
      <p:graphicFrame>
        <p:nvGraphicFramePr>
          <p:cNvPr id="7" name="Chart 6">
            <a:extLst>
              <a:ext uri="{FF2B5EF4-FFF2-40B4-BE49-F238E27FC236}">
                <a16:creationId xmlns="" xmlns:a16="http://schemas.microsoft.com/office/drawing/2014/main" id="{0A9E481A-FD0D-4511-84A5-66AA5EB78FDF}"/>
              </a:ext>
            </a:extLst>
          </p:cNvPr>
          <p:cNvGraphicFramePr>
            <a:graphicFrameLocks/>
          </p:cNvGraphicFramePr>
          <p:nvPr>
            <p:extLst>
              <p:ext uri="{D42A27DB-BD31-4B8C-83A1-F6EECF244321}">
                <p14:modId xmlns:p14="http://schemas.microsoft.com/office/powerpoint/2010/main" val="3757202306"/>
              </p:ext>
            </p:extLst>
          </p:nvPr>
        </p:nvGraphicFramePr>
        <p:xfrm>
          <a:off x="660401" y="1060705"/>
          <a:ext cx="7823201" cy="2344596"/>
        </p:xfrm>
        <a:graphic>
          <a:graphicData uri="http://schemas.openxmlformats.org/drawingml/2006/chart">
            <c:chart xmlns:c="http://schemas.openxmlformats.org/drawingml/2006/chart" xmlns:r="http://schemas.openxmlformats.org/officeDocument/2006/relationships" r:id="rId3"/>
          </a:graphicData>
        </a:graphic>
      </p:graphicFrame>
      <p:sp>
        <p:nvSpPr>
          <p:cNvPr id="6" name="Slide Number Placeholder 5"/>
          <p:cNvSpPr>
            <a:spLocks noGrp="1"/>
          </p:cNvSpPr>
          <p:nvPr>
            <p:ph type="sldNum" sz="quarter" idx="12"/>
          </p:nvPr>
        </p:nvSpPr>
        <p:spPr/>
        <p:txBody>
          <a:bodyPr/>
          <a:lstStyle/>
          <a:p>
            <a:fld id="{1F181505-AF59-454A-983B-3CB9020329EA}" type="slidenum">
              <a:rPr lang="en-US" smtClean="0"/>
              <a:t>22</a:t>
            </a:fld>
            <a:endParaRPr lang="en-US"/>
          </a:p>
        </p:txBody>
      </p:sp>
    </p:spTree>
    <p:extLst>
      <p:ext uri="{BB962C8B-B14F-4D97-AF65-F5344CB8AC3E}">
        <p14:creationId xmlns:p14="http://schemas.microsoft.com/office/powerpoint/2010/main" val="3104470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80490" y="3275577"/>
            <a:ext cx="4253346" cy="1262128"/>
          </a:xfrm>
          <a:prstGeom prst="rect">
            <a:avLst/>
          </a:prstGeom>
          <a:solidFill>
            <a:schemeClr val="bg1">
              <a:lumMod val="9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647700" y="128199"/>
            <a:ext cx="5198918" cy="837152"/>
          </a:xfrm>
          <a:prstGeom prst="rect">
            <a:avLst/>
          </a:prstGeom>
        </p:spPr>
        <p:txBody>
          <a:bodyPr wrap="square" lIns="0" anchor="b">
            <a:spAutoFit/>
          </a:bodyPr>
          <a:lstStyle/>
          <a:p>
            <a:endParaRPr lang="en-US" sz="2420" b="1" dirty="0" smtClean="0"/>
          </a:p>
          <a:p>
            <a:r>
              <a:rPr lang="en-US" sz="2420" b="1" dirty="0" smtClean="0">
                <a:solidFill>
                  <a:schemeClr val="tx1">
                    <a:lumMod val="50000"/>
                    <a:lumOff val="50000"/>
                  </a:schemeClr>
                </a:solidFill>
              </a:rPr>
              <a:t>PARTNERSHIPS</a:t>
            </a:r>
            <a:endParaRPr lang="en-US" sz="2420" b="1" dirty="0">
              <a:solidFill>
                <a:schemeClr val="tx1">
                  <a:lumMod val="50000"/>
                  <a:lumOff val="50000"/>
                </a:schemeClr>
              </a:solidFill>
            </a:endParaRPr>
          </a:p>
        </p:txBody>
      </p:sp>
      <p:graphicFrame>
        <p:nvGraphicFramePr>
          <p:cNvPr id="8" name="Content Placeholder 6"/>
          <p:cNvGraphicFramePr>
            <a:graphicFrameLocks noGrp="1"/>
          </p:cNvGraphicFramePr>
          <p:nvPr>
            <p:ph idx="4294967295"/>
            <p:extLst>
              <p:ext uri="{D42A27DB-BD31-4B8C-83A1-F6EECF244321}">
                <p14:modId xmlns:p14="http://schemas.microsoft.com/office/powerpoint/2010/main" val="3672860128"/>
              </p:ext>
            </p:extLst>
          </p:nvPr>
        </p:nvGraphicFramePr>
        <p:xfrm>
          <a:off x="5413379" y="293690"/>
          <a:ext cx="3730625" cy="3095625"/>
        </p:xfrm>
        <a:graphic>
          <a:graphicData uri="http://schemas.openxmlformats.org/drawingml/2006/chart">
            <c:chart xmlns:c="http://schemas.openxmlformats.org/drawingml/2006/chart" xmlns:r="http://schemas.openxmlformats.org/officeDocument/2006/relationships" r:id="rId3"/>
          </a:graphicData>
        </a:graphic>
      </p:graphicFrame>
      <p:grpSp>
        <p:nvGrpSpPr>
          <p:cNvPr id="40" name="Group 39"/>
          <p:cNvGrpSpPr/>
          <p:nvPr/>
        </p:nvGrpSpPr>
        <p:grpSpPr>
          <a:xfrm>
            <a:off x="5317331" y="3183764"/>
            <a:ext cx="3455610" cy="1417928"/>
            <a:chOff x="5317331" y="3243534"/>
            <a:chExt cx="3455610" cy="1417928"/>
          </a:xfrm>
        </p:grpSpPr>
        <p:sp>
          <p:nvSpPr>
            <p:cNvPr id="13" name="Rectangle 12"/>
            <p:cNvSpPr/>
            <p:nvPr/>
          </p:nvSpPr>
          <p:spPr>
            <a:xfrm>
              <a:off x="5317331" y="3243534"/>
              <a:ext cx="2935099" cy="369332"/>
            </a:xfrm>
            <a:prstGeom prst="rect">
              <a:avLst/>
            </a:prstGeom>
          </p:spPr>
          <p:txBody>
            <a:bodyPr wrap="none">
              <a:spAutoFit/>
            </a:bodyPr>
            <a:lstStyle/>
            <a:p>
              <a:r>
                <a:rPr lang="en-US" dirty="0">
                  <a:solidFill>
                    <a:srgbClr val="7FAED6"/>
                  </a:solidFill>
                </a:rPr>
                <a:t>POST-SECONDARY</a:t>
              </a:r>
              <a:r>
                <a:rPr lang="en-US" dirty="0"/>
                <a:t>     </a:t>
              </a:r>
              <a:r>
                <a:rPr lang="en-US" b="1" dirty="0"/>
                <a:t>$34.6 M</a:t>
              </a:r>
            </a:p>
          </p:txBody>
        </p:sp>
        <p:sp>
          <p:nvSpPr>
            <p:cNvPr id="14" name="Rectangle 13"/>
            <p:cNvSpPr/>
            <p:nvPr/>
          </p:nvSpPr>
          <p:spPr>
            <a:xfrm>
              <a:off x="5641595" y="3593066"/>
              <a:ext cx="2499787" cy="369332"/>
            </a:xfrm>
            <a:prstGeom prst="rect">
              <a:avLst/>
            </a:prstGeom>
          </p:spPr>
          <p:txBody>
            <a:bodyPr wrap="none">
              <a:spAutoFit/>
            </a:bodyPr>
            <a:lstStyle/>
            <a:p>
              <a:r>
                <a:rPr lang="en-US" dirty="0">
                  <a:solidFill>
                    <a:srgbClr val="892F97"/>
                  </a:solidFill>
                </a:rPr>
                <a:t>GOVERNMENT </a:t>
              </a:r>
              <a:r>
                <a:rPr lang="en-US" dirty="0"/>
                <a:t>    </a:t>
              </a:r>
              <a:r>
                <a:rPr lang="en-US" b="1" dirty="0"/>
                <a:t>$</a:t>
              </a:r>
              <a:r>
                <a:rPr lang="en-US" b="1" dirty="0" smtClean="0"/>
                <a:t>5.6 </a:t>
              </a:r>
              <a:r>
                <a:rPr lang="en-US" b="1" dirty="0"/>
                <a:t>M</a:t>
              </a:r>
            </a:p>
          </p:txBody>
        </p:sp>
        <p:sp>
          <p:nvSpPr>
            <p:cNvPr id="15" name="Rectangle 14"/>
            <p:cNvSpPr/>
            <p:nvPr/>
          </p:nvSpPr>
          <p:spPr>
            <a:xfrm>
              <a:off x="6069191" y="3942598"/>
              <a:ext cx="2063194" cy="369332"/>
            </a:xfrm>
            <a:prstGeom prst="rect">
              <a:avLst/>
            </a:prstGeom>
          </p:spPr>
          <p:txBody>
            <a:bodyPr wrap="none">
              <a:spAutoFit/>
            </a:bodyPr>
            <a:lstStyle/>
            <a:p>
              <a:r>
                <a:rPr lang="fr-FR" dirty="0">
                  <a:solidFill>
                    <a:srgbClr val="26A4FE"/>
                  </a:solidFill>
                </a:rPr>
                <a:t>INDUSTRY </a:t>
              </a:r>
              <a:r>
                <a:rPr lang="fr-FR" dirty="0"/>
                <a:t>    </a:t>
              </a:r>
              <a:r>
                <a:rPr lang="fr-FR" b="1" dirty="0"/>
                <a:t>$</a:t>
              </a:r>
              <a:r>
                <a:rPr lang="fr-FR" b="1" dirty="0" smtClean="0"/>
                <a:t>9.7 </a:t>
              </a:r>
              <a:r>
                <a:rPr lang="fr-FR" b="1" dirty="0"/>
                <a:t>M</a:t>
              </a:r>
            </a:p>
          </p:txBody>
        </p:sp>
        <p:sp>
          <p:nvSpPr>
            <p:cNvPr id="17" name="Rectangle 16"/>
            <p:cNvSpPr/>
            <p:nvPr/>
          </p:nvSpPr>
          <p:spPr>
            <a:xfrm>
              <a:off x="5413581" y="4292130"/>
              <a:ext cx="3359360" cy="369332"/>
            </a:xfrm>
            <a:prstGeom prst="rect">
              <a:avLst/>
            </a:prstGeom>
          </p:spPr>
          <p:txBody>
            <a:bodyPr wrap="square">
              <a:spAutoFit/>
            </a:bodyPr>
            <a:lstStyle/>
            <a:p>
              <a:r>
                <a:rPr lang="en-US" dirty="0">
                  <a:solidFill>
                    <a:srgbClr val="7B9327"/>
                  </a:solidFill>
                </a:rPr>
                <a:t>NOT-FOR-PROFIT  </a:t>
              </a:r>
              <a:r>
                <a:rPr lang="en-US" dirty="0"/>
                <a:t>   </a:t>
              </a:r>
              <a:r>
                <a:rPr lang="en-US" b="1" dirty="0"/>
                <a:t>$</a:t>
              </a:r>
              <a:r>
                <a:rPr lang="en-US" b="1" dirty="0" smtClean="0"/>
                <a:t>12.2 </a:t>
              </a:r>
              <a:r>
                <a:rPr lang="en-US" b="1" dirty="0"/>
                <a:t>M </a:t>
              </a:r>
            </a:p>
          </p:txBody>
        </p:sp>
      </p:grpSp>
      <p:graphicFrame>
        <p:nvGraphicFramePr>
          <p:cNvPr id="3" name="Chart 28672"/>
          <p:cNvGraphicFramePr>
            <a:graphicFrameLocks/>
          </p:cNvGraphicFramePr>
          <p:nvPr>
            <p:extLst>
              <p:ext uri="{D42A27DB-BD31-4B8C-83A1-F6EECF244321}">
                <p14:modId xmlns:p14="http://schemas.microsoft.com/office/powerpoint/2010/main" val="3902685142"/>
              </p:ext>
            </p:extLst>
          </p:nvPr>
        </p:nvGraphicFramePr>
        <p:xfrm>
          <a:off x="4790214" y="269091"/>
          <a:ext cx="4210169" cy="3043910"/>
        </p:xfrm>
        <a:graphic>
          <a:graphicData uri="http://schemas.openxmlformats.org/drawingml/2006/chart">
            <c:chart xmlns:c="http://schemas.openxmlformats.org/drawingml/2006/chart" xmlns:r="http://schemas.openxmlformats.org/officeDocument/2006/relationships" r:id="rId4"/>
          </a:graphicData>
        </a:graphic>
      </p:graphicFrame>
      <p:sp>
        <p:nvSpPr>
          <p:cNvPr id="4" name="Rectangle 3"/>
          <p:cNvSpPr/>
          <p:nvPr/>
        </p:nvSpPr>
        <p:spPr>
          <a:xfrm>
            <a:off x="575078" y="1203366"/>
            <a:ext cx="4572000" cy="1849737"/>
          </a:xfrm>
          <a:prstGeom prst="rect">
            <a:avLst/>
          </a:prstGeom>
        </p:spPr>
        <p:txBody>
          <a:bodyPr>
            <a:spAutoFit/>
          </a:bodyPr>
          <a:lstStyle/>
          <a:p>
            <a:pPr>
              <a:spcAft>
                <a:spcPts val="600"/>
              </a:spcAft>
              <a:tabLst>
                <a:tab pos="173038" algn="l"/>
                <a:tab pos="230188" algn="l"/>
              </a:tabLst>
            </a:pPr>
            <a:r>
              <a:rPr lang="en-US" sz="1400" b="1" dirty="0"/>
              <a:t>SSHRC funds partnerships through Partnership</a:t>
            </a:r>
            <a:br>
              <a:rPr lang="en-US" sz="1400" b="1" dirty="0"/>
            </a:br>
            <a:r>
              <a:rPr lang="en-US" sz="1400" b="1" dirty="0"/>
              <a:t>and Partnership Development Grants to: </a:t>
            </a:r>
          </a:p>
          <a:p>
            <a:pPr marL="285750" indent="-285750">
              <a:buClr>
                <a:srgbClr val="7CA8CD"/>
              </a:buClr>
              <a:buFont typeface="Calibri" panose="020F0502020204030204" pitchFamily="34" charset="0"/>
              <a:buChar char="↘"/>
              <a:tabLst>
                <a:tab pos="173038" algn="l"/>
                <a:tab pos="230188" algn="l"/>
              </a:tabLst>
            </a:pPr>
            <a:r>
              <a:rPr lang="en-US" sz="1400" dirty="0"/>
              <a:t>conduct research;</a:t>
            </a:r>
          </a:p>
          <a:p>
            <a:pPr marL="285750" indent="-285750">
              <a:buClr>
                <a:srgbClr val="7CA8CD"/>
              </a:buClr>
              <a:buFont typeface="Calibri" panose="020F0502020204030204" pitchFamily="34" charset="0"/>
              <a:buChar char="↘"/>
              <a:tabLst>
                <a:tab pos="173038" algn="l"/>
                <a:tab pos="230188" algn="l"/>
              </a:tabLst>
            </a:pPr>
            <a:r>
              <a:rPr lang="en-US" sz="1400" dirty="0"/>
              <a:t>mobilize knowledge; and,</a:t>
            </a:r>
          </a:p>
          <a:p>
            <a:pPr marL="285750" indent="-285750">
              <a:buClr>
                <a:srgbClr val="7CA8CD"/>
              </a:buClr>
              <a:buFont typeface="Calibri" panose="020F0502020204030204" pitchFamily="34" charset="0"/>
              <a:buChar char="↘"/>
              <a:tabLst>
                <a:tab pos="173038" algn="l"/>
                <a:tab pos="230188" algn="l"/>
              </a:tabLst>
            </a:pPr>
            <a:r>
              <a:rPr lang="en-US" sz="1400" dirty="0"/>
              <a:t>train future researchers.</a:t>
            </a:r>
          </a:p>
          <a:p>
            <a:pPr>
              <a:lnSpc>
                <a:spcPct val="80000"/>
              </a:lnSpc>
              <a:tabLst>
                <a:tab pos="173038" algn="l"/>
                <a:tab pos="230188" algn="l"/>
              </a:tabLst>
            </a:pPr>
            <a:endParaRPr lang="en-US" sz="1400" dirty="0"/>
          </a:p>
          <a:p>
            <a:pPr>
              <a:tabLst>
                <a:tab pos="173038" algn="l"/>
                <a:tab pos="230188" algn="l"/>
              </a:tabLst>
            </a:pPr>
            <a:r>
              <a:rPr lang="en-US" sz="1400" dirty="0"/>
              <a:t>For 2017-18</a:t>
            </a:r>
            <a:r>
              <a:rPr lang="en-US" sz="1400" dirty="0" smtClean="0"/>
              <a:t>,</a:t>
            </a:r>
            <a:r>
              <a:rPr lang="en-US" sz="1400" dirty="0" smtClean="0">
                <a:solidFill>
                  <a:srgbClr val="26A4FE"/>
                </a:solidFill>
              </a:rPr>
              <a:t> </a:t>
            </a:r>
            <a:r>
              <a:rPr lang="en-US" sz="1400" b="1" dirty="0" smtClean="0">
                <a:solidFill>
                  <a:srgbClr val="26A4FE"/>
                </a:solidFill>
              </a:rPr>
              <a:t>900</a:t>
            </a:r>
            <a:r>
              <a:rPr lang="en-US" sz="1400" dirty="0" smtClean="0">
                <a:solidFill>
                  <a:srgbClr val="26A4FE"/>
                </a:solidFill>
              </a:rPr>
              <a:t> </a:t>
            </a:r>
            <a:r>
              <a:rPr lang="en-US" sz="1400" dirty="0" smtClean="0"/>
              <a:t>new </a:t>
            </a:r>
            <a:r>
              <a:rPr lang="en-US" sz="1400" dirty="0"/>
              <a:t>Partners are expected to</a:t>
            </a:r>
            <a:br>
              <a:rPr lang="en-US" sz="1400" dirty="0"/>
            </a:br>
            <a:r>
              <a:rPr lang="en-US" sz="1400" dirty="0"/>
              <a:t>contribute </a:t>
            </a:r>
            <a:r>
              <a:rPr lang="en-US" sz="1400" b="1" dirty="0">
                <a:solidFill>
                  <a:srgbClr val="26A4FE"/>
                </a:solidFill>
              </a:rPr>
              <a:t>$</a:t>
            </a:r>
            <a:r>
              <a:rPr lang="en-US" sz="1400" b="1" dirty="0" smtClean="0">
                <a:solidFill>
                  <a:srgbClr val="26A4FE"/>
                </a:solidFill>
              </a:rPr>
              <a:t>62.0 </a:t>
            </a:r>
            <a:r>
              <a:rPr lang="en-US" sz="1400" b="1" dirty="0">
                <a:solidFill>
                  <a:srgbClr val="26A4FE"/>
                </a:solidFill>
              </a:rPr>
              <a:t>M over 7 years</a:t>
            </a:r>
            <a:r>
              <a:rPr lang="en-US" sz="1400" dirty="0"/>
              <a:t>.</a:t>
            </a:r>
          </a:p>
        </p:txBody>
      </p:sp>
      <p:sp>
        <p:nvSpPr>
          <p:cNvPr id="7" name="Rectangle 6"/>
          <p:cNvSpPr/>
          <p:nvPr/>
        </p:nvSpPr>
        <p:spPr>
          <a:xfrm>
            <a:off x="803057" y="3365298"/>
            <a:ext cx="4011399" cy="1184940"/>
          </a:xfrm>
          <a:prstGeom prst="rect">
            <a:avLst/>
          </a:prstGeom>
        </p:spPr>
        <p:txBody>
          <a:bodyPr wrap="square">
            <a:spAutoFit/>
          </a:bodyPr>
          <a:lstStyle/>
          <a:p>
            <a:pPr>
              <a:lnSpc>
                <a:spcPct val="110000"/>
              </a:lnSpc>
              <a:spcAft>
                <a:spcPts val="600"/>
              </a:spcAft>
            </a:pPr>
            <a:r>
              <a:rPr lang="en-US" sz="1200" i="1" dirty="0">
                <a:solidFill>
                  <a:schemeClr val="tx1">
                    <a:lumMod val="65000"/>
                    <a:lumOff val="35000"/>
                  </a:schemeClr>
                </a:solidFill>
                <a:latin typeface="Georgia" panose="02040502050405020303" pitchFamily="18" charset="0"/>
              </a:rPr>
              <a:t>Between </a:t>
            </a:r>
            <a:r>
              <a:rPr lang="en-US" sz="1200" i="1" dirty="0" smtClean="0">
                <a:solidFill>
                  <a:schemeClr val="tx1">
                    <a:lumMod val="65000"/>
                    <a:lumOff val="35000"/>
                  </a:schemeClr>
                </a:solidFill>
                <a:latin typeface="Georgia" panose="02040502050405020303" pitchFamily="18" charset="0"/>
              </a:rPr>
              <a:t>2013 </a:t>
            </a:r>
            <a:r>
              <a:rPr lang="en-US" sz="1200" i="1" dirty="0">
                <a:solidFill>
                  <a:schemeClr val="tx1">
                    <a:lumMod val="65000"/>
                    <a:lumOff val="35000"/>
                  </a:schemeClr>
                </a:solidFill>
                <a:latin typeface="Georgia" panose="02040502050405020303" pitchFamily="18" charset="0"/>
              </a:rPr>
              <a:t>and </a:t>
            </a:r>
            <a:r>
              <a:rPr lang="en-US" sz="1200" i="1" dirty="0" smtClean="0">
                <a:solidFill>
                  <a:schemeClr val="tx1">
                    <a:lumMod val="65000"/>
                    <a:lumOff val="35000"/>
                  </a:schemeClr>
                </a:solidFill>
                <a:latin typeface="Georgia" panose="02040502050405020303" pitchFamily="18" charset="0"/>
              </a:rPr>
              <a:t>2017  (5  years)  SSHRC support facilitated</a:t>
            </a:r>
            <a:r>
              <a:rPr lang="en-US" sz="1200" i="1" dirty="0">
                <a:solidFill>
                  <a:schemeClr val="tx1">
                    <a:lumMod val="65000"/>
                    <a:lumOff val="35000"/>
                  </a:schemeClr>
                </a:solidFill>
                <a:latin typeface="Georgia" panose="02040502050405020303" pitchFamily="18" charset="0"/>
              </a:rPr>
              <a:t>…</a:t>
            </a:r>
            <a:endParaRPr lang="en-US" sz="1200" dirty="0"/>
          </a:p>
          <a:p>
            <a:pPr marL="173038" indent="-173038">
              <a:lnSpc>
                <a:spcPct val="110000"/>
              </a:lnSpc>
            </a:pPr>
            <a:r>
              <a:rPr lang="en-US" sz="1200" dirty="0">
                <a:solidFill>
                  <a:srgbClr val="7F7F7F"/>
                </a:solidFill>
              </a:rPr>
              <a:t>	•	</a:t>
            </a:r>
            <a:r>
              <a:rPr lang="en-US" sz="1200" b="1" dirty="0" smtClean="0"/>
              <a:t>450</a:t>
            </a:r>
            <a:r>
              <a:rPr lang="en-US" sz="1200" dirty="0" smtClean="0"/>
              <a:t> </a:t>
            </a:r>
            <a:r>
              <a:rPr lang="en-US" sz="1200" dirty="0"/>
              <a:t>formal partnership projects</a:t>
            </a:r>
          </a:p>
          <a:p>
            <a:pPr marL="173038" indent="-173038">
              <a:lnSpc>
                <a:spcPct val="110000"/>
              </a:lnSpc>
            </a:pPr>
            <a:r>
              <a:rPr lang="en-US" sz="1200" dirty="0">
                <a:solidFill>
                  <a:srgbClr val="7F7F7F"/>
                </a:solidFill>
              </a:rPr>
              <a:t>	•	</a:t>
            </a:r>
            <a:r>
              <a:rPr lang="en-US" sz="1200" b="1" dirty="0" smtClean="0"/>
              <a:t>3,300 </a:t>
            </a:r>
            <a:r>
              <a:rPr lang="en-US" sz="1200" dirty="0"/>
              <a:t>partner organizations</a:t>
            </a:r>
          </a:p>
          <a:p>
            <a:pPr marL="173038" indent="-173038">
              <a:lnSpc>
                <a:spcPct val="110000"/>
              </a:lnSpc>
            </a:pPr>
            <a:r>
              <a:rPr lang="en-US" sz="1200" dirty="0">
                <a:solidFill>
                  <a:srgbClr val="7F7F7F"/>
                </a:solidFill>
              </a:rPr>
              <a:t>	•	</a:t>
            </a:r>
            <a:r>
              <a:rPr lang="en-US" sz="1200" b="1" dirty="0"/>
              <a:t>$</a:t>
            </a:r>
            <a:r>
              <a:rPr lang="en-US" sz="1200" b="1" dirty="0" smtClean="0"/>
              <a:t>245 </a:t>
            </a:r>
            <a:r>
              <a:rPr lang="en-US" sz="1200" b="1" dirty="0"/>
              <a:t>M </a:t>
            </a:r>
            <a:r>
              <a:rPr lang="en-US" sz="1200" dirty="0"/>
              <a:t>in partner contributions (cash and in-kind)</a:t>
            </a:r>
          </a:p>
        </p:txBody>
      </p:sp>
      <p:cxnSp>
        <p:nvCxnSpPr>
          <p:cNvPr id="10" name="Straight Connector 9"/>
          <p:cNvCxnSpPr/>
          <p:nvPr/>
        </p:nvCxnSpPr>
        <p:spPr>
          <a:xfrm>
            <a:off x="7219942" y="3261288"/>
            <a:ext cx="0" cy="228600"/>
          </a:xfrm>
          <a:prstGeom prst="line">
            <a:avLst/>
          </a:prstGeom>
          <a:ln w="38100">
            <a:solidFill>
              <a:srgbClr val="7FAED6"/>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7219942" y="3607914"/>
            <a:ext cx="0" cy="228600"/>
          </a:xfrm>
          <a:prstGeom prst="line">
            <a:avLst/>
          </a:prstGeom>
          <a:ln w="38100">
            <a:solidFill>
              <a:srgbClr val="893282"/>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7219942" y="3971982"/>
            <a:ext cx="0" cy="228600"/>
          </a:xfrm>
          <a:prstGeom prst="line">
            <a:avLst/>
          </a:prstGeom>
          <a:ln w="38100">
            <a:solidFill>
              <a:srgbClr val="26A4FE"/>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7219942" y="4326189"/>
            <a:ext cx="0" cy="228600"/>
          </a:xfrm>
          <a:prstGeom prst="line">
            <a:avLst/>
          </a:prstGeom>
          <a:ln w="38100">
            <a:solidFill>
              <a:srgbClr val="7B9327"/>
            </a:solidFill>
          </a:ln>
          <a:effectLst/>
        </p:spPr>
        <p:style>
          <a:lnRef idx="2">
            <a:schemeClr val="accent1"/>
          </a:lnRef>
          <a:fillRef idx="0">
            <a:schemeClr val="accent1"/>
          </a:fillRef>
          <a:effectRef idx="1">
            <a:schemeClr val="accent1"/>
          </a:effectRef>
          <a:fontRef idx="minor">
            <a:schemeClr val="tx1"/>
          </a:fontRef>
        </p:style>
      </p:cxnSp>
      <p:pic>
        <p:nvPicPr>
          <p:cNvPr id="18" name="Picture 17"/>
          <p:cNvPicPr preferRelativeResize="0">
            <a:picLocks/>
          </p:cNvPicPr>
          <p:nvPr/>
        </p:nvPicPr>
        <p:blipFill>
          <a:blip r:embed="rId5"/>
          <a:stretch>
            <a:fillRect/>
          </a:stretch>
        </p:blipFill>
        <p:spPr>
          <a:xfrm>
            <a:off x="647700" y="927251"/>
            <a:ext cx="3676965" cy="38100"/>
          </a:xfrm>
          <a:prstGeom prst="rect">
            <a:avLst/>
          </a:prstGeom>
        </p:spPr>
      </p:pic>
      <p:sp>
        <p:nvSpPr>
          <p:cNvPr id="11" name="Slide Number Placeholder 10"/>
          <p:cNvSpPr>
            <a:spLocks noGrp="1"/>
          </p:cNvSpPr>
          <p:nvPr>
            <p:ph type="sldNum" sz="quarter" idx="12"/>
          </p:nvPr>
        </p:nvSpPr>
        <p:spPr/>
        <p:txBody>
          <a:bodyPr/>
          <a:lstStyle/>
          <a:p>
            <a:fld id="{1F181505-AF59-454A-983B-3CB9020329EA}" type="slidenum">
              <a:rPr lang="en-US" smtClean="0"/>
              <a:t>23</a:t>
            </a:fld>
            <a:endParaRPr lang="en-US"/>
          </a:p>
        </p:txBody>
      </p:sp>
    </p:spTree>
    <p:extLst>
      <p:ext uri="{BB962C8B-B14F-4D97-AF65-F5344CB8AC3E}">
        <p14:creationId xmlns:p14="http://schemas.microsoft.com/office/powerpoint/2010/main" val="1848863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526" y="307262"/>
            <a:ext cx="4359275"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892" y="894996"/>
            <a:ext cx="6565235" cy="4206240"/>
          </a:xfrm>
          <a:prstGeom prst="rect">
            <a:avLst/>
          </a:prstGeom>
        </p:spPr>
      </p:pic>
      <p:sp>
        <p:nvSpPr>
          <p:cNvPr id="8" name="TextBox 7"/>
          <p:cNvSpPr txBox="1"/>
          <p:nvPr/>
        </p:nvSpPr>
        <p:spPr>
          <a:xfrm>
            <a:off x="6760031" y="2382564"/>
            <a:ext cx="1699727" cy="615553"/>
          </a:xfrm>
          <a:prstGeom prst="rect">
            <a:avLst/>
          </a:prstGeom>
          <a:noFill/>
        </p:spPr>
        <p:txBody>
          <a:bodyPr wrap="square" rtlCol="0">
            <a:spAutoFit/>
          </a:bodyPr>
          <a:lstStyle/>
          <a:p>
            <a:r>
              <a:rPr lang="en-US" dirty="0">
                <a:latin typeface="Century Schoolbook" panose="02040604050505020304" pitchFamily="18" charset="0"/>
              </a:rPr>
              <a:t>*</a:t>
            </a:r>
            <a:r>
              <a:rPr lang="en-US" sz="1600" dirty="0">
                <a:latin typeface="Georgia" panose="02040502050405020303" pitchFamily="18" charset="0"/>
              </a:rPr>
              <a:t>Next deadline </a:t>
            </a:r>
            <a:endParaRPr lang="en-US" sz="1600" dirty="0" smtClean="0">
              <a:latin typeface="Georgia" panose="02040502050405020303" pitchFamily="18" charset="0"/>
            </a:endParaRPr>
          </a:p>
          <a:p>
            <a:r>
              <a:rPr lang="en-US" sz="1600" dirty="0" smtClean="0">
                <a:latin typeface="Georgia" panose="02040502050405020303" pitchFamily="18" charset="0"/>
              </a:rPr>
              <a:t>June </a:t>
            </a:r>
            <a:r>
              <a:rPr lang="en-US" sz="1600" dirty="0">
                <a:latin typeface="Georgia" panose="02040502050405020303" pitchFamily="18" charset="0"/>
              </a:rPr>
              <a:t>17</a:t>
            </a:r>
            <a:r>
              <a:rPr lang="en-US" sz="1600" baseline="30000" dirty="0">
                <a:latin typeface="Georgia" panose="02040502050405020303" pitchFamily="18" charset="0"/>
              </a:rPr>
              <a:t>th</a:t>
            </a:r>
            <a:r>
              <a:rPr lang="en-US" sz="1600" dirty="0">
                <a:latin typeface="Georgia" panose="02040502050405020303" pitchFamily="18" charset="0"/>
              </a:rPr>
              <a:t>, </a:t>
            </a:r>
            <a:r>
              <a:rPr lang="en-US" sz="1600" dirty="0" smtClean="0">
                <a:latin typeface="Georgia" panose="02040502050405020303" pitchFamily="18" charset="0"/>
              </a:rPr>
              <a:t>2019</a:t>
            </a:r>
            <a:endParaRPr lang="en-CA" dirty="0"/>
          </a:p>
        </p:txBody>
      </p:sp>
      <p:pic>
        <p:nvPicPr>
          <p:cNvPr id="5" name="Picture 4"/>
          <p:cNvPicPr preferRelativeResize="0">
            <a:picLocks/>
          </p:cNvPicPr>
          <p:nvPr/>
        </p:nvPicPr>
        <p:blipFill>
          <a:blip r:embed="rId5"/>
          <a:stretch>
            <a:fillRect/>
          </a:stretch>
        </p:blipFill>
        <p:spPr>
          <a:xfrm>
            <a:off x="468923" y="761423"/>
            <a:ext cx="4116775" cy="45719"/>
          </a:xfrm>
          <a:prstGeom prst="rect">
            <a:avLst/>
          </a:prstGeom>
        </p:spPr>
      </p:pic>
      <p:sp>
        <p:nvSpPr>
          <p:cNvPr id="4" name="Slide Number Placeholder 3"/>
          <p:cNvSpPr>
            <a:spLocks noGrp="1"/>
          </p:cNvSpPr>
          <p:nvPr>
            <p:ph type="sldNum" sz="quarter" idx="12"/>
          </p:nvPr>
        </p:nvSpPr>
        <p:spPr/>
        <p:txBody>
          <a:bodyPr/>
          <a:lstStyle/>
          <a:p>
            <a:fld id="{1F181505-AF59-454A-983B-3CB9020329EA}" type="slidenum">
              <a:rPr lang="en-US" smtClean="0"/>
              <a:t>24</a:t>
            </a:fld>
            <a:endParaRPr lang="en-US"/>
          </a:p>
        </p:txBody>
      </p:sp>
    </p:spTree>
    <p:extLst>
      <p:ext uri="{BB962C8B-B14F-4D97-AF65-F5344CB8AC3E}">
        <p14:creationId xmlns:p14="http://schemas.microsoft.com/office/powerpoint/2010/main" val="118783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sz="2700" dirty="0"/>
              <a:t>PARTNERSHIP Development grants</a:t>
            </a:r>
            <a:endParaRPr lang="en-CA" sz="2700" dirty="0"/>
          </a:p>
        </p:txBody>
      </p:sp>
      <p:sp>
        <p:nvSpPr>
          <p:cNvPr id="7" name="Slide Number Placeholder 6"/>
          <p:cNvSpPr>
            <a:spLocks noGrp="1"/>
          </p:cNvSpPr>
          <p:nvPr>
            <p:ph type="sldNum" sz="quarter" idx="12"/>
          </p:nvPr>
        </p:nvSpPr>
        <p:spPr/>
        <p:txBody>
          <a:bodyPr/>
          <a:lstStyle/>
          <a:p>
            <a:fld id="{1F181505-AF59-454A-983B-3CB9020329EA}" type="slidenum">
              <a:rPr lang="en-US" smtClean="0"/>
              <a:t>25</a:t>
            </a:fld>
            <a:endParaRPr lang="en-US"/>
          </a:p>
        </p:txBody>
      </p:sp>
      <p:graphicFrame>
        <p:nvGraphicFramePr>
          <p:cNvPr id="8" name="Content Placeholder 7">
            <a:extLst>
              <a:ext uri="{FF2B5EF4-FFF2-40B4-BE49-F238E27FC236}">
                <a16:creationId xmlns="" xmlns:a16="http://schemas.microsoft.com/office/drawing/2014/main" id="{00000000-0008-0000-0700-000004000000}"/>
              </a:ext>
            </a:extLst>
          </p:cNvPr>
          <p:cNvGraphicFramePr>
            <a:graphicFrameLocks noGrp="1"/>
          </p:cNvGraphicFramePr>
          <p:nvPr>
            <p:ph idx="1"/>
            <p:extLst>
              <p:ext uri="{D42A27DB-BD31-4B8C-83A1-F6EECF244321}">
                <p14:modId xmlns:p14="http://schemas.microsoft.com/office/powerpoint/2010/main" val="1051029105"/>
              </p:ext>
            </p:extLst>
          </p:nvPr>
        </p:nvGraphicFramePr>
        <p:xfrm>
          <a:off x="647700" y="1066800"/>
          <a:ext cx="7835900" cy="371856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 xmlns:a16="http://schemas.microsoft.com/office/drawing/2014/main" id="{8EF544AC-D085-4012-BA0A-B4AF9BC72C1E}"/>
              </a:ext>
            </a:extLst>
          </p:cNvPr>
          <p:cNvSpPr/>
          <p:nvPr/>
        </p:nvSpPr>
        <p:spPr>
          <a:xfrm>
            <a:off x="190500" y="4175760"/>
            <a:ext cx="2148840" cy="766334"/>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CA" sz="1000" b="1" cap="all" dirty="0">
                <a:solidFill>
                  <a:schemeClr val="bg1"/>
                </a:solidFill>
              </a:rPr>
              <a:t>Program Parameters:</a:t>
            </a:r>
          </a:p>
          <a:p>
            <a:r>
              <a:rPr lang="en-CA" sz="1000" dirty="0">
                <a:solidFill>
                  <a:schemeClr val="bg1"/>
                </a:solidFill>
              </a:rPr>
              <a:t>Duration: 1- 3 Years</a:t>
            </a:r>
          </a:p>
          <a:p>
            <a:r>
              <a:rPr lang="en-CA" sz="1000" dirty="0">
                <a:solidFill>
                  <a:schemeClr val="bg1"/>
                </a:solidFill>
              </a:rPr>
              <a:t>Value: $75,000 - $200,000</a:t>
            </a:r>
          </a:p>
        </p:txBody>
      </p:sp>
    </p:spTree>
    <p:extLst>
      <p:ext uri="{BB962C8B-B14F-4D97-AF65-F5344CB8AC3E}">
        <p14:creationId xmlns:p14="http://schemas.microsoft.com/office/powerpoint/2010/main" val="1818209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sz="2700" dirty="0"/>
              <a:t>PARTNERSHIP grants</a:t>
            </a:r>
            <a:endParaRPr lang="en-CA" sz="27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12549513"/>
              </p:ext>
            </p:extLst>
          </p:nvPr>
        </p:nvGraphicFramePr>
        <p:xfrm>
          <a:off x="647700" y="3532639"/>
          <a:ext cx="7835900" cy="1420837"/>
        </p:xfrm>
        <a:graphic>
          <a:graphicData uri="http://schemas.openxmlformats.org/drawingml/2006/table">
            <a:tbl>
              <a:tblPr firstRow="1" bandRow="1">
                <a:tableStyleId>{5C22544A-7EE6-4342-B048-85BDC9FD1C3A}</a:tableStyleId>
              </a:tblPr>
              <a:tblGrid>
                <a:gridCol w="1381125">
                  <a:extLst>
                    <a:ext uri="{9D8B030D-6E8A-4147-A177-3AD203B41FA5}">
                      <a16:colId xmlns="" xmlns:a16="http://schemas.microsoft.com/office/drawing/2014/main" val="20000"/>
                    </a:ext>
                  </a:extLst>
                </a:gridCol>
                <a:gridCol w="1228725">
                  <a:extLst>
                    <a:ext uri="{9D8B030D-6E8A-4147-A177-3AD203B41FA5}">
                      <a16:colId xmlns="" xmlns:a16="http://schemas.microsoft.com/office/drawing/2014/main" val="20001"/>
                    </a:ext>
                  </a:extLst>
                </a:gridCol>
                <a:gridCol w="2762250">
                  <a:extLst>
                    <a:ext uri="{9D8B030D-6E8A-4147-A177-3AD203B41FA5}">
                      <a16:colId xmlns="" xmlns:a16="http://schemas.microsoft.com/office/drawing/2014/main" val="20002"/>
                    </a:ext>
                  </a:extLst>
                </a:gridCol>
                <a:gridCol w="2463800">
                  <a:extLst>
                    <a:ext uri="{9D8B030D-6E8A-4147-A177-3AD203B41FA5}">
                      <a16:colId xmlns="" xmlns:a16="http://schemas.microsoft.com/office/drawing/2014/main" val="20003"/>
                    </a:ext>
                  </a:extLst>
                </a:gridCol>
              </a:tblGrid>
              <a:tr h="503085">
                <a:tc>
                  <a:txBody>
                    <a:bodyPr/>
                    <a:lstStyle/>
                    <a:p>
                      <a:pPr algn="ctr"/>
                      <a:r>
                        <a:rPr lang="en-CA" sz="1100" baseline="0" dirty="0"/>
                        <a:t>Funding Opportunity</a:t>
                      </a:r>
                    </a:p>
                  </a:txBody>
                  <a:tcPr anchor="ctr"/>
                </a:tc>
                <a:tc>
                  <a:txBody>
                    <a:bodyPr/>
                    <a:lstStyle/>
                    <a:p>
                      <a:pPr algn="ctr"/>
                      <a:r>
                        <a:rPr lang="en-CA" sz="1100" baseline="0" dirty="0"/>
                        <a:t>Year</a:t>
                      </a:r>
                    </a:p>
                  </a:txBody>
                  <a:tcPr anchor="ctr"/>
                </a:tc>
                <a:tc>
                  <a:txBody>
                    <a:bodyPr/>
                    <a:lstStyle/>
                    <a:p>
                      <a:pPr algn="ctr"/>
                      <a:r>
                        <a:rPr lang="en-CA" sz="1100" baseline="0" dirty="0"/>
                        <a:t>Program Parameters</a:t>
                      </a:r>
                    </a:p>
                  </a:txBody>
                  <a:tcPr anchor="ctr"/>
                </a:tc>
                <a:tc>
                  <a:txBody>
                    <a:bodyPr/>
                    <a:lstStyle/>
                    <a:p>
                      <a:pPr algn="ctr"/>
                      <a:r>
                        <a:rPr lang="en-CA" sz="1100" baseline="0" dirty="0"/>
                        <a:t>Results</a:t>
                      </a:r>
                    </a:p>
                  </a:txBody>
                  <a:tcPr anchor="ctr"/>
                </a:tc>
                <a:extLst>
                  <a:ext uri="{0D108BD9-81ED-4DB2-BD59-A6C34878D82A}">
                    <a16:rowId xmlns="" xmlns:a16="http://schemas.microsoft.com/office/drawing/2014/main" val="10000"/>
                  </a:ext>
                </a:extLst>
              </a:tr>
              <a:tr h="907902">
                <a:tc>
                  <a:txBody>
                    <a:bodyPr/>
                    <a:lstStyle/>
                    <a:p>
                      <a:pPr algn="ctr"/>
                      <a:r>
                        <a:rPr lang="en-CA" sz="1400" b="1" noProof="0" dirty="0"/>
                        <a:t>PG</a:t>
                      </a:r>
                    </a:p>
                  </a:txBody>
                  <a:tcPr marL="64291" marR="64291" marT="32156" marB="32156" anchor="ctr"/>
                </a:tc>
                <a:tc>
                  <a:txBody>
                    <a:bodyPr/>
                    <a:lstStyle/>
                    <a:p>
                      <a:pPr algn="ctr"/>
                      <a:r>
                        <a:rPr lang="en-CA" sz="1400" dirty="0"/>
                        <a:t>2017-2018</a:t>
                      </a:r>
                    </a:p>
                  </a:txBody>
                  <a:tcPr anchor="ctr"/>
                </a:tc>
                <a:tc>
                  <a:txBody>
                    <a:bodyPr/>
                    <a:lstStyle/>
                    <a:p>
                      <a:pPr algn="l"/>
                      <a:r>
                        <a:rPr lang="en-CA" sz="1400" noProof="0" dirty="0"/>
                        <a:t>Value:</a:t>
                      </a:r>
                      <a:r>
                        <a:rPr lang="en-CA" sz="1400" baseline="0" noProof="0" dirty="0"/>
                        <a:t> Up to $20,000 (stage 1)</a:t>
                      </a:r>
                    </a:p>
                    <a:p>
                      <a:pPr algn="l"/>
                      <a:r>
                        <a:rPr lang="en-CA" sz="1400" baseline="0" noProof="0" dirty="0"/>
                        <a:t>Max. $500,000/year up to 2.5 million in total (stage 2)</a:t>
                      </a:r>
                    </a:p>
                    <a:p>
                      <a:pPr algn="l"/>
                      <a:r>
                        <a:rPr lang="en-CA" sz="1400" baseline="0" noProof="0" dirty="0"/>
                        <a:t>Duration: 4 to 7 years</a:t>
                      </a:r>
                      <a:endParaRPr lang="en-CA" sz="1400" noProof="0" dirty="0"/>
                    </a:p>
                  </a:txBody>
                  <a:tcPr marL="64291" marR="64291" marT="32156" marB="32156" anchor="ctr"/>
                </a:tc>
                <a:tc>
                  <a:txBody>
                    <a:bodyPr/>
                    <a:lstStyle/>
                    <a:p>
                      <a:r>
                        <a:rPr lang="en-CA" sz="1400" noProof="0" dirty="0">
                          <a:solidFill>
                            <a:schemeClr val="tx1"/>
                          </a:solidFill>
                        </a:rPr>
                        <a:t>Applications</a:t>
                      </a:r>
                      <a:r>
                        <a:rPr lang="en-CA" sz="1400" baseline="0" noProof="0" dirty="0">
                          <a:solidFill>
                            <a:schemeClr val="tx1"/>
                          </a:solidFill>
                        </a:rPr>
                        <a:t> received: 73 Awards: 18</a:t>
                      </a:r>
                    </a:p>
                    <a:p>
                      <a:r>
                        <a:rPr lang="en-CA" sz="1400" baseline="0" noProof="0" dirty="0">
                          <a:solidFill>
                            <a:schemeClr val="tx1"/>
                          </a:solidFill>
                        </a:rPr>
                        <a:t>Success Rate: 24.7%</a:t>
                      </a:r>
                    </a:p>
                    <a:p>
                      <a:r>
                        <a:rPr lang="en-CA" sz="1400" baseline="0" noProof="0" dirty="0">
                          <a:solidFill>
                            <a:schemeClr val="tx1"/>
                          </a:solidFill>
                        </a:rPr>
                        <a:t>Total Investment: $44,865,443</a:t>
                      </a:r>
                    </a:p>
                  </a:txBody>
                  <a:tcPr marL="64291" marR="64291" marT="32156" marB="32156" anchor="ctr"/>
                </a:tc>
                <a:extLst>
                  <a:ext uri="{0D108BD9-81ED-4DB2-BD59-A6C34878D82A}">
                    <a16:rowId xmlns="" xmlns:a16="http://schemas.microsoft.com/office/drawing/2014/main" val="10001"/>
                  </a:ext>
                </a:extLst>
              </a:tr>
            </a:tbl>
          </a:graphicData>
        </a:graphic>
      </p:graphicFrame>
      <p:graphicFrame>
        <p:nvGraphicFramePr>
          <p:cNvPr id="6" name="Chart 5">
            <a:extLst>
              <a:ext uri="{FF2B5EF4-FFF2-40B4-BE49-F238E27FC236}">
                <a16:creationId xmlns="" xmlns:a16="http://schemas.microsoft.com/office/drawing/2014/main" id="{7496D51D-65E8-414F-A638-06F140DF079F}"/>
              </a:ext>
            </a:extLst>
          </p:cNvPr>
          <p:cNvGraphicFramePr>
            <a:graphicFrameLocks/>
          </p:cNvGraphicFramePr>
          <p:nvPr>
            <p:extLst>
              <p:ext uri="{D42A27DB-BD31-4B8C-83A1-F6EECF244321}">
                <p14:modId xmlns:p14="http://schemas.microsoft.com/office/powerpoint/2010/main" val="1415364538"/>
              </p:ext>
            </p:extLst>
          </p:nvPr>
        </p:nvGraphicFramePr>
        <p:xfrm>
          <a:off x="647701" y="1053737"/>
          <a:ext cx="7848601" cy="2360024"/>
        </p:xfrm>
        <a:graphic>
          <a:graphicData uri="http://schemas.openxmlformats.org/drawingml/2006/chart">
            <c:chart xmlns:c="http://schemas.openxmlformats.org/drawingml/2006/chart" xmlns:r="http://schemas.openxmlformats.org/officeDocument/2006/relationships" r:id="rId3"/>
          </a:graphicData>
        </a:graphic>
      </p:graphicFrame>
      <p:sp>
        <p:nvSpPr>
          <p:cNvPr id="7" name="Slide Number Placeholder 6"/>
          <p:cNvSpPr>
            <a:spLocks noGrp="1"/>
          </p:cNvSpPr>
          <p:nvPr>
            <p:ph type="sldNum" sz="quarter" idx="12"/>
          </p:nvPr>
        </p:nvSpPr>
        <p:spPr/>
        <p:txBody>
          <a:bodyPr/>
          <a:lstStyle/>
          <a:p>
            <a:fld id="{1F181505-AF59-454A-983B-3CB9020329EA}" type="slidenum">
              <a:rPr lang="en-US" smtClean="0"/>
              <a:t>26</a:t>
            </a:fld>
            <a:endParaRPr lang="en-US"/>
          </a:p>
        </p:txBody>
      </p:sp>
    </p:spTree>
    <p:extLst>
      <p:ext uri="{BB962C8B-B14F-4D97-AF65-F5344CB8AC3E}">
        <p14:creationId xmlns:p14="http://schemas.microsoft.com/office/powerpoint/2010/main" val="903454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p:cNvGraphicFramePr/>
          <p:nvPr>
            <p:extLst/>
          </p:nvPr>
        </p:nvGraphicFramePr>
        <p:xfrm>
          <a:off x="1522909" y="2085978"/>
          <a:ext cx="2304256" cy="15953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9" name="Diagram 18"/>
          <p:cNvGraphicFramePr/>
          <p:nvPr>
            <p:extLst/>
          </p:nvPr>
        </p:nvGraphicFramePr>
        <p:xfrm>
          <a:off x="1522909" y="2804316"/>
          <a:ext cx="6096000" cy="186564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2" name="Diagram 11"/>
          <p:cNvGraphicFramePr/>
          <p:nvPr>
            <p:extLst/>
          </p:nvPr>
        </p:nvGraphicFramePr>
        <p:xfrm>
          <a:off x="251521" y="4212763"/>
          <a:ext cx="8784975" cy="55240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30" name="Rounded Rectangle 29"/>
          <p:cNvSpPr/>
          <p:nvPr/>
        </p:nvSpPr>
        <p:spPr>
          <a:xfrm>
            <a:off x="179512" y="2630650"/>
            <a:ext cx="1224136" cy="1379310"/>
          </a:xfrm>
          <a:prstGeom prst="roundRect">
            <a:avLst/>
          </a:prstGeom>
          <a:gradFill>
            <a:gsLst>
              <a:gs pos="0">
                <a:srgbClr val="7030A0"/>
              </a:gs>
              <a:gs pos="39999">
                <a:schemeClr val="accent4">
                  <a:lumMod val="40000"/>
                  <a:lumOff val="60000"/>
                </a:schemeClr>
              </a:gs>
              <a:gs pos="79000">
                <a:schemeClr val="tx2">
                  <a:lumMod val="40000"/>
                  <a:lumOff val="60000"/>
                </a:schemeClr>
              </a:gs>
              <a:gs pos="98000">
                <a:schemeClr val="tx2">
                  <a:lumMod val="60000"/>
                  <a:lumOff val="4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CA" sz="1300" b="1" dirty="0">
                <a:solidFill>
                  <a:schemeClr val="tx1"/>
                </a:solidFill>
              </a:rPr>
              <a:t>SIG</a:t>
            </a:r>
          </a:p>
          <a:p>
            <a:pPr>
              <a:defRPr/>
            </a:pPr>
            <a:r>
              <a:rPr lang="en-CA" sz="1300" dirty="0">
                <a:solidFill>
                  <a:schemeClr val="tx1"/>
                </a:solidFill>
              </a:rPr>
              <a:t>Up to $7K</a:t>
            </a:r>
          </a:p>
          <a:p>
            <a:pPr algn="ctr">
              <a:defRPr/>
            </a:pPr>
            <a:endParaRPr lang="en-CA" sz="1300" dirty="0">
              <a:solidFill>
                <a:schemeClr val="tx1"/>
              </a:solidFill>
            </a:endParaRPr>
          </a:p>
          <a:p>
            <a:pPr algn="ctr">
              <a:defRPr/>
            </a:pPr>
            <a:r>
              <a:rPr lang="en-CA" sz="1300" dirty="0">
                <a:solidFill>
                  <a:schemeClr val="tx1"/>
                </a:solidFill>
              </a:rPr>
              <a:t>Exchange</a:t>
            </a:r>
          </a:p>
          <a:p>
            <a:pPr algn="ctr">
              <a:defRPr/>
            </a:pPr>
            <a:endParaRPr lang="en-CA" sz="1300" dirty="0">
              <a:solidFill>
                <a:schemeClr val="tx1"/>
              </a:solidFill>
            </a:endParaRPr>
          </a:p>
          <a:p>
            <a:pPr algn="ctr">
              <a:defRPr/>
            </a:pPr>
            <a:r>
              <a:rPr lang="en-CA" sz="1300" dirty="0">
                <a:solidFill>
                  <a:schemeClr val="tx1"/>
                </a:solidFill>
              </a:rPr>
              <a:t>Explore</a:t>
            </a:r>
          </a:p>
        </p:txBody>
      </p:sp>
      <p:sp>
        <p:nvSpPr>
          <p:cNvPr id="31" name="Rounded Rectangle 30"/>
          <p:cNvSpPr/>
          <p:nvPr/>
        </p:nvSpPr>
        <p:spPr>
          <a:xfrm>
            <a:off x="7823200" y="1184135"/>
            <a:ext cx="1069280" cy="2825825"/>
          </a:xfrm>
          <a:prstGeom prst="roundRect">
            <a:avLst/>
          </a:prstGeom>
          <a:gradFill>
            <a:gsLst>
              <a:gs pos="0">
                <a:schemeClr val="tx2"/>
              </a:gs>
              <a:gs pos="39999">
                <a:schemeClr val="accent4">
                  <a:lumMod val="40000"/>
                  <a:lumOff val="60000"/>
                </a:schemeClr>
              </a:gs>
              <a:gs pos="79000">
                <a:schemeClr val="tx2">
                  <a:lumMod val="40000"/>
                  <a:lumOff val="60000"/>
                </a:schemeClr>
              </a:gs>
              <a:gs pos="98000">
                <a:schemeClr val="tx2">
                  <a:lumMod val="20000"/>
                  <a:lumOff val="8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CA" sz="1300" b="1" dirty="0">
                <a:solidFill>
                  <a:schemeClr val="tx1"/>
                </a:solidFill>
              </a:rPr>
              <a:t>Tri-Council</a:t>
            </a:r>
          </a:p>
          <a:p>
            <a:pPr>
              <a:defRPr/>
            </a:pPr>
            <a:r>
              <a:rPr lang="en-CA" sz="1300" b="1" dirty="0">
                <a:solidFill>
                  <a:schemeClr val="tx1"/>
                </a:solidFill>
              </a:rPr>
              <a:t>Programs</a:t>
            </a:r>
          </a:p>
          <a:p>
            <a:pPr algn="ctr">
              <a:defRPr/>
            </a:pPr>
            <a:endParaRPr lang="en-CA" sz="1300" dirty="0">
              <a:solidFill>
                <a:schemeClr val="tx1"/>
              </a:solidFill>
            </a:endParaRPr>
          </a:p>
          <a:p>
            <a:pPr>
              <a:defRPr/>
            </a:pPr>
            <a:endParaRPr lang="en-CA" sz="1300" dirty="0">
              <a:solidFill>
                <a:schemeClr val="tx1"/>
              </a:solidFill>
            </a:endParaRPr>
          </a:p>
          <a:p>
            <a:pPr algn="ctr">
              <a:defRPr/>
            </a:pPr>
            <a:r>
              <a:rPr lang="en-CA" sz="1300" dirty="0" smtClean="0">
                <a:solidFill>
                  <a:schemeClr val="tx1"/>
                </a:solidFill>
              </a:rPr>
              <a:t>New </a:t>
            </a:r>
            <a:endParaRPr lang="en-CA" sz="1300" dirty="0">
              <a:solidFill>
                <a:schemeClr val="tx1"/>
              </a:solidFill>
            </a:endParaRPr>
          </a:p>
          <a:p>
            <a:pPr algn="ctr">
              <a:defRPr/>
            </a:pPr>
            <a:r>
              <a:rPr lang="en-CA" sz="1300" dirty="0" smtClean="0">
                <a:solidFill>
                  <a:schemeClr val="tx1"/>
                </a:solidFill>
              </a:rPr>
              <a:t>Frontiers in </a:t>
            </a:r>
            <a:r>
              <a:rPr lang="en-CA" sz="1300" dirty="0">
                <a:solidFill>
                  <a:schemeClr val="tx1"/>
                </a:solidFill>
              </a:rPr>
              <a:t>Research Fund</a:t>
            </a:r>
          </a:p>
        </p:txBody>
      </p:sp>
      <p:graphicFrame>
        <p:nvGraphicFramePr>
          <p:cNvPr id="2" name="Diagram 1"/>
          <p:cNvGraphicFramePr/>
          <p:nvPr>
            <p:extLst/>
          </p:nvPr>
        </p:nvGraphicFramePr>
        <p:xfrm>
          <a:off x="1462584" y="710448"/>
          <a:ext cx="6096000" cy="2609857"/>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13" name="Rectangle 12"/>
          <p:cNvSpPr/>
          <p:nvPr/>
        </p:nvSpPr>
        <p:spPr>
          <a:xfrm>
            <a:off x="647699" y="500608"/>
            <a:ext cx="6248401" cy="464743"/>
          </a:xfrm>
          <a:prstGeom prst="rect">
            <a:avLst/>
          </a:prstGeom>
        </p:spPr>
        <p:txBody>
          <a:bodyPr wrap="square" lIns="0" anchor="b">
            <a:spAutoFit/>
          </a:bodyPr>
          <a:lstStyle/>
          <a:p>
            <a:r>
              <a:rPr lang="en-US" sz="2420" b="1" dirty="0">
                <a:solidFill>
                  <a:schemeClr val="bg1">
                    <a:lumMod val="50000"/>
                  </a:schemeClr>
                </a:solidFill>
              </a:rPr>
              <a:t>SPECTRUM OF SCALE, DURATION AND IMPACT</a:t>
            </a:r>
          </a:p>
        </p:txBody>
      </p:sp>
      <p:sp>
        <p:nvSpPr>
          <p:cNvPr id="15" name="Oval 14"/>
          <p:cNvSpPr/>
          <p:nvPr/>
        </p:nvSpPr>
        <p:spPr>
          <a:xfrm>
            <a:off x="2345118" y="1920843"/>
            <a:ext cx="186564" cy="186564"/>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Oval 15"/>
          <p:cNvSpPr/>
          <p:nvPr/>
        </p:nvSpPr>
        <p:spPr>
          <a:xfrm>
            <a:off x="4097718" y="1925192"/>
            <a:ext cx="186564" cy="186564"/>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Oval 19"/>
          <p:cNvSpPr/>
          <p:nvPr/>
        </p:nvSpPr>
        <p:spPr>
          <a:xfrm>
            <a:off x="5821743" y="1925192"/>
            <a:ext cx="186564" cy="186564"/>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 name="Slide Number Placeholder 4"/>
          <p:cNvSpPr>
            <a:spLocks noGrp="1"/>
          </p:cNvSpPr>
          <p:nvPr>
            <p:ph type="sldNum" sz="quarter" idx="14"/>
          </p:nvPr>
        </p:nvSpPr>
        <p:spPr/>
        <p:txBody>
          <a:bodyPr/>
          <a:lstStyle/>
          <a:p>
            <a:pPr>
              <a:defRPr/>
            </a:pPr>
            <a:fld id="{B310AA2A-D296-4191-9E36-36C82F0B519E}" type="slidenum">
              <a:rPr lang="en-CA" smtClean="0">
                <a:solidFill>
                  <a:prstClr val="black">
                    <a:tint val="75000"/>
                  </a:prstClr>
                </a:solidFill>
              </a:rPr>
              <a:pPr>
                <a:defRPr/>
              </a:pPr>
              <a:t>27</a:t>
            </a:fld>
            <a:endParaRPr lang="en-CA" dirty="0">
              <a:solidFill>
                <a:prstClr val="black">
                  <a:tint val="75000"/>
                </a:prstClr>
              </a:solidFill>
            </a:endParaRPr>
          </a:p>
        </p:txBody>
      </p:sp>
    </p:spTree>
    <p:extLst>
      <p:ext uri="{BB962C8B-B14F-4D97-AF65-F5344CB8AC3E}">
        <p14:creationId xmlns:p14="http://schemas.microsoft.com/office/powerpoint/2010/main" val="931368985"/>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08013" y="2669879"/>
            <a:ext cx="6735762" cy="740073"/>
          </a:xfrm>
          <a:prstGeom prst="rect">
            <a:avLst/>
          </a:prstGeom>
        </p:spPr>
        <p:txBody>
          <a:bodyPr/>
          <a:lstStyle>
            <a:lvl1pPr algn="l" defTabSz="457200" rtl="0" eaLnBrk="1" latinLnBrk="0" hangingPunct="1">
              <a:spcBef>
                <a:spcPct val="0"/>
              </a:spcBef>
              <a:buNone/>
              <a:defRPr sz="2400" b="1" kern="1200" cap="all" baseline="0">
                <a:solidFill>
                  <a:schemeClr val="bg1">
                    <a:lumMod val="50000"/>
                  </a:schemeClr>
                </a:solidFill>
                <a:latin typeface="+mj-lt"/>
                <a:ea typeface="+mj-ea"/>
                <a:cs typeface="+mj-cs"/>
              </a:defRPr>
            </a:lvl1pPr>
          </a:lstStyle>
          <a:p>
            <a:r>
              <a:rPr lang="en-CA" sz="3000" dirty="0">
                <a:solidFill>
                  <a:schemeClr val="accent1">
                    <a:lumMod val="75000"/>
                  </a:schemeClr>
                </a:solidFill>
              </a:rPr>
              <a:t>collaborative initiatives</a:t>
            </a:r>
          </a:p>
        </p:txBody>
      </p:sp>
      <p:cxnSp>
        <p:nvCxnSpPr>
          <p:cNvPr id="4" name="Straight Connector 3"/>
          <p:cNvCxnSpPr/>
          <p:nvPr/>
        </p:nvCxnSpPr>
        <p:spPr>
          <a:xfrm>
            <a:off x="608014" y="2669877"/>
            <a:ext cx="7019925" cy="0"/>
          </a:xfrm>
          <a:prstGeom prst="line">
            <a:avLst/>
          </a:prstGeom>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12"/>
          </p:nvPr>
        </p:nvSpPr>
        <p:spPr/>
        <p:txBody>
          <a:bodyPr/>
          <a:lstStyle/>
          <a:p>
            <a:fld id="{1F181505-AF59-454A-983B-3CB9020329EA}" type="slidenum">
              <a:rPr lang="en-US" smtClean="0"/>
              <a:t>28</a:t>
            </a:fld>
            <a:endParaRPr lang="en-US"/>
          </a:p>
        </p:txBody>
      </p:sp>
    </p:spTree>
    <p:extLst>
      <p:ext uri="{BB962C8B-B14F-4D97-AF65-F5344CB8AC3E}">
        <p14:creationId xmlns:p14="http://schemas.microsoft.com/office/powerpoint/2010/main" val="3504825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4312" y="1108275"/>
            <a:ext cx="7818783" cy="3770263"/>
          </a:xfrm>
          <a:prstGeom prst="rect">
            <a:avLst/>
          </a:prstGeom>
        </p:spPr>
        <p:txBody>
          <a:bodyPr wrap="square">
            <a:spAutoFit/>
          </a:bodyPr>
          <a:lstStyle/>
          <a:p>
            <a:pPr marL="342900" indent="-342900">
              <a:spcBef>
                <a:spcPts val="600"/>
              </a:spcBef>
              <a:spcAft>
                <a:spcPts val="600"/>
              </a:spcAft>
              <a:buClr>
                <a:schemeClr val="tx2">
                  <a:lumMod val="40000"/>
                  <a:lumOff val="60000"/>
                </a:schemeClr>
              </a:buClr>
              <a:buFontTx/>
              <a:buChar char="→"/>
            </a:pPr>
            <a:r>
              <a:rPr lang="en-US" sz="2200" dirty="0" smtClean="0"/>
              <a:t>ORA will open </a:t>
            </a:r>
            <a:r>
              <a:rPr lang="en-US" sz="2200" dirty="0"/>
              <a:t>in </a:t>
            </a:r>
            <a:r>
              <a:rPr lang="en-US" sz="2200" b="1" dirty="0" smtClean="0"/>
              <a:t>May </a:t>
            </a:r>
            <a:r>
              <a:rPr lang="en-US" sz="2200" b="1" dirty="0"/>
              <a:t>2019</a:t>
            </a:r>
            <a:r>
              <a:rPr lang="en-US" sz="2200" dirty="0"/>
              <a:t> with </a:t>
            </a:r>
            <a:r>
              <a:rPr lang="en-US" sz="2200" dirty="0" smtClean="0"/>
              <a:t>a closing </a:t>
            </a:r>
            <a:r>
              <a:rPr lang="en-US" sz="2200" dirty="0"/>
              <a:t>date </a:t>
            </a:r>
            <a:r>
              <a:rPr lang="en-US" sz="2200"/>
              <a:t>in </a:t>
            </a:r>
            <a:r>
              <a:rPr lang="en-US" sz="2200" b="1" smtClean="0"/>
              <a:t>August </a:t>
            </a:r>
            <a:r>
              <a:rPr lang="en-US" sz="2200" b="1" dirty="0" smtClean="0"/>
              <a:t>2019</a:t>
            </a:r>
            <a:endParaRPr lang="fr-CA" sz="2200" dirty="0">
              <a:solidFill>
                <a:srgbClr val="1D1D1D"/>
              </a:solidFill>
              <a:latin typeface="Calibri" panose="020F0502020204030204" pitchFamily="34" charset="0"/>
              <a:cs typeface="Arial" pitchFamily="34" charset="0"/>
            </a:endParaRPr>
          </a:p>
          <a:p>
            <a:pPr marL="342900" indent="-342900">
              <a:spcAft>
                <a:spcPts val="600"/>
              </a:spcAft>
              <a:buClr>
                <a:schemeClr val="tx2">
                  <a:lumMod val="40000"/>
                  <a:lumOff val="60000"/>
                </a:schemeClr>
              </a:buClr>
              <a:buFontTx/>
              <a:buChar char="→"/>
            </a:pPr>
            <a:r>
              <a:rPr lang="en-US" sz="2200" dirty="0" smtClean="0"/>
              <a:t>Proposals </a:t>
            </a:r>
            <a:r>
              <a:rPr lang="en-US" sz="2200" dirty="0"/>
              <a:t>will be accepted for </a:t>
            </a:r>
            <a:r>
              <a:rPr lang="en-US" sz="2200" b="1" dirty="0">
                <a:solidFill>
                  <a:srgbClr val="26A4FE"/>
                </a:solidFill>
              </a:rPr>
              <a:t>research in any area of the social </a:t>
            </a:r>
            <a:r>
              <a:rPr lang="en-US" sz="2200" b="1" dirty="0" smtClean="0">
                <a:solidFill>
                  <a:srgbClr val="26A4FE"/>
                </a:solidFill>
              </a:rPr>
              <a:t>sciences </a:t>
            </a:r>
            <a:r>
              <a:rPr lang="en-US" sz="2200" dirty="0" smtClean="0"/>
              <a:t>and will need </a:t>
            </a:r>
            <a:r>
              <a:rPr lang="en-US" sz="2200" dirty="0"/>
              <a:t>to involve researchers from </a:t>
            </a:r>
            <a:r>
              <a:rPr lang="en-US" sz="2200" b="1" dirty="0">
                <a:solidFill>
                  <a:srgbClr val="26A4FE"/>
                </a:solidFill>
              </a:rPr>
              <a:t>any</a:t>
            </a:r>
            <a:r>
              <a:rPr lang="en-US" sz="2200" dirty="0">
                <a:solidFill>
                  <a:srgbClr val="26A4FE"/>
                </a:solidFill>
              </a:rPr>
              <a:t> </a:t>
            </a:r>
            <a:r>
              <a:rPr lang="en-US" sz="2200" b="1" dirty="0">
                <a:solidFill>
                  <a:srgbClr val="26A4FE"/>
                </a:solidFill>
              </a:rPr>
              <a:t>three or more participating </a:t>
            </a:r>
            <a:r>
              <a:rPr lang="en-US" sz="2200" b="1" dirty="0" smtClean="0">
                <a:solidFill>
                  <a:srgbClr val="26A4FE"/>
                </a:solidFill>
              </a:rPr>
              <a:t>countries </a:t>
            </a:r>
            <a:r>
              <a:rPr lang="en-US" sz="2200" dirty="0"/>
              <a:t> </a:t>
            </a:r>
            <a:r>
              <a:rPr lang="en-US" sz="2200" dirty="0" smtClean="0"/>
              <a:t>(Canada, France, Germany, United Kingdom) and </a:t>
            </a:r>
            <a:r>
              <a:rPr lang="en-US" sz="2200" dirty="0"/>
              <a:t>be integrated across the participating countries. </a:t>
            </a:r>
            <a:endParaRPr lang="fr-CA" sz="2200" dirty="0" smtClean="0">
              <a:solidFill>
                <a:srgbClr val="1D1D1D"/>
              </a:solidFill>
              <a:latin typeface="Calibri" panose="020F0502020204030204" pitchFamily="34" charset="0"/>
              <a:cs typeface="Arial" pitchFamily="34" charset="0"/>
            </a:endParaRPr>
          </a:p>
          <a:p>
            <a:pPr marL="342900" indent="-342900">
              <a:spcAft>
                <a:spcPts val="600"/>
              </a:spcAft>
              <a:buClr>
                <a:schemeClr val="tx2">
                  <a:lumMod val="40000"/>
                  <a:lumOff val="60000"/>
                </a:schemeClr>
              </a:buClr>
              <a:buFontTx/>
              <a:buChar char="→"/>
            </a:pPr>
            <a:r>
              <a:rPr lang="en-US" sz="2200" dirty="0" smtClean="0"/>
              <a:t>The research </a:t>
            </a:r>
            <a:r>
              <a:rPr lang="en-US" sz="2200" dirty="0"/>
              <a:t>should make an original and significant contribution to current scientific knowledge</a:t>
            </a:r>
            <a:r>
              <a:rPr lang="en-US" sz="2200" dirty="0" smtClean="0"/>
              <a:t>.</a:t>
            </a:r>
          </a:p>
          <a:p>
            <a:pPr marL="342900" lvl="1" indent="-342900">
              <a:spcAft>
                <a:spcPts val="600"/>
              </a:spcAft>
              <a:buClr>
                <a:schemeClr val="tx2">
                  <a:lumMod val="40000"/>
                  <a:lumOff val="60000"/>
                </a:schemeClr>
              </a:buClr>
              <a:buFontTx/>
              <a:buChar char="→"/>
            </a:pPr>
            <a:r>
              <a:rPr lang="en-CA" sz="2200" dirty="0"/>
              <a:t>For more information: </a:t>
            </a:r>
            <a:r>
              <a:rPr lang="en-CA" sz="2200" dirty="0">
                <a:hlinkClick r:id="rId3"/>
              </a:rPr>
              <a:t>partnerships@sshrc-crsh.gc.ca</a:t>
            </a:r>
            <a:r>
              <a:rPr lang="en-CA" sz="2200" dirty="0"/>
              <a:t> </a:t>
            </a:r>
          </a:p>
          <a:p>
            <a:pPr marL="342900" indent="-342900">
              <a:spcAft>
                <a:spcPts val="600"/>
              </a:spcAft>
              <a:buFont typeface="Arial" panose="020B0604020202020204" pitchFamily="34" charset="0"/>
              <a:buChar char="•"/>
            </a:pPr>
            <a:endParaRPr lang="en-US" sz="2000" dirty="0" smtClean="0"/>
          </a:p>
          <a:p>
            <a:endParaRPr lang="en-US" dirty="0">
              <a:solidFill>
                <a:srgbClr val="1D1D1D"/>
              </a:solidFill>
              <a:latin typeface="Calibri" panose="020F0502020204030204" pitchFamily="34" charset="0"/>
              <a:cs typeface="Arial" pitchFamily="34" charset="0"/>
            </a:endParaRPr>
          </a:p>
        </p:txBody>
      </p:sp>
      <p:sp>
        <p:nvSpPr>
          <p:cNvPr id="4" name="Rectangle 3"/>
          <p:cNvSpPr/>
          <p:nvPr/>
        </p:nvSpPr>
        <p:spPr>
          <a:xfrm>
            <a:off x="7190154" y="122839"/>
            <a:ext cx="1797028" cy="739081"/>
          </a:xfrm>
          <a:prstGeom prst="rect">
            <a:avLst/>
          </a:prstGeom>
          <a:gradFill>
            <a:gsLst>
              <a:gs pos="0">
                <a:srgbClr val="7FAED6">
                  <a:alpha val="25000"/>
                </a:srgb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CA" b="1" dirty="0" smtClean="0">
                <a:latin typeface="Calibri" panose="020F0502020204030204" pitchFamily="34" charset="0"/>
              </a:rPr>
              <a:t>Pre-call announcement</a:t>
            </a:r>
            <a:endParaRPr lang="en-US" b="1" dirty="0"/>
          </a:p>
        </p:txBody>
      </p:sp>
      <p:sp>
        <p:nvSpPr>
          <p:cNvPr id="6" name="Title 5"/>
          <p:cNvSpPr>
            <a:spLocks noGrp="1"/>
          </p:cNvSpPr>
          <p:nvPr>
            <p:ph type="title" idx="4294967295"/>
          </p:nvPr>
        </p:nvSpPr>
        <p:spPr>
          <a:xfrm>
            <a:off x="265045" y="990947"/>
            <a:ext cx="6639338" cy="304800"/>
          </a:xfrm>
        </p:spPr>
        <p:txBody>
          <a:bodyPr>
            <a:normAutofit fontScale="90000"/>
          </a:bodyPr>
          <a:lstStyle/>
          <a:p>
            <a:r>
              <a:rPr lang="en-US" dirty="0" smtClean="0"/>
              <a:t/>
            </a:r>
            <a:br>
              <a:rPr lang="en-US" dirty="0" smtClean="0"/>
            </a:br>
            <a:r>
              <a:rPr lang="en-US" dirty="0"/>
              <a:t/>
            </a:r>
            <a:br>
              <a:rPr lang="en-US" dirty="0"/>
            </a:br>
            <a:r>
              <a:rPr lang="en-US" dirty="0" smtClean="0"/>
              <a:t>Open </a:t>
            </a:r>
            <a:r>
              <a:rPr lang="en-US" dirty="0"/>
              <a:t>Research area (</a:t>
            </a:r>
            <a:r>
              <a:rPr lang="en-US" dirty="0" err="1"/>
              <a:t>ora</a:t>
            </a:r>
            <a:r>
              <a:rPr lang="en-US" dirty="0"/>
              <a:t>) for the social sciences</a:t>
            </a:r>
            <a:br>
              <a:rPr lang="en-US" dirty="0"/>
            </a:br>
            <a:endParaRPr lang="en-US" dirty="0"/>
          </a:p>
        </p:txBody>
      </p:sp>
      <p:pic>
        <p:nvPicPr>
          <p:cNvPr id="11" name="Picture 10"/>
          <p:cNvPicPr preferRelativeResize="0">
            <a:picLocks/>
          </p:cNvPicPr>
          <p:nvPr/>
        </p:nvPicPr>
        <p:blipFill>
          <a:blip r:embed="rId4"/>
          <a:stretch>
            <a:fillRect/>
          </a:stretch>
        </p:blipFill>
        <p:spPr>
          <a:xfrm flipV="1">
            <a:off x="172280" y="968599"/>
            <a:ext cx="6586331" cy="45719"/>
          </a:xfrm>
          <a:prstGeom prst="rect">
            <a:avLst/>
          </a:prstGeom>
        </p:spPr>
      </p:pic>
      <p:sp>
        <p:nvSpPr>
          <p:cNvPr id="7" name="Slide Number Placeholder 6"/>
          <p:cNvSpPr>
            <a:spLocks noGrp="1"/>
          </p:cNvSpPr>
          <p:nvPr>
            <p:ph type="sldNum" sz="quarter" idx="12"/>
          </p:nvPr>
        </p:nvSpPr>
        <p:spPr/>
        <p:txBody>
          <a:bodyPr/>
          <a:lstStyle/>
          <a:p>
            <a:fld id="{1F181505-AF59-454A-983B-3CB9020329EA}" type="slidenum">
              <a:rPr lang="en-US" smtClean="0"/>
              <a:t>29</a:t>
            </a:fld>
            <a:endParaRPr lang="en-US"/>
          </a:p>
        </p:txBody>
      </p:sp>
    </p:spTree>
    <p:extLst>
      <p:ext uri="{BB962C8B-B14F-4D97-AF65-F5344CB8AC3E}">
        <p14:creationId xmlns:p14="http://schemas.microsoft.com/office/powerpoint/2010/main" val="3741479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72425" y="2671554"/>
            <a:ext cx="7772400" cy="740073"/>
          </a:xfrm>
          <a:prstGeom prst="rect">
            <a:avLst/>
          </a:prstGeom>
        </p:spPr>
        <p:txBody>
          <a:bodyPr/>
          <a:lstStyle>
            <a:lvl1pPr algn="l" defTabSz="457200" rtl="0" eaLnBrk="1" latinLnBrk="0" hangingPunct="1">
              <a:spcBef>
                <a:spcPct val="0"/>
              </a:spcBef>
              <a:buNone/>
              <a:defRPr sz="2400" b="1" kern="1200" cap="all" baseline="0">
                <a:solidFill>
                  <a:schemeClr val="bg1">
                    <a:lumMod val="50000"/>
                  </a:schemeClr>
                </a:solidFill>
                <a:latin typeface="+mj-lt"/>
                <a:ea typeface="+mj-ea"/>
                <a:cs typeface="+mj-cs"/>
              </a:defRPr>
            </a:lvl1pPr>
          </a:lstStyle>
          <a:p>
            <a:r>
              <a:rPr lang="en-CA" sz="4000" dirty="0">
                <a:solidFill>
                  <a:schemeClr val="accent1">
                    <a:lumMod val="75000"/>
                  </a:schemeClr>
                </a:solidFill>
              </a:rPr>
              <a:t>SSHRC context and priorities</a:t>
            </a:r>
          </a:p>
        </p:txBody>
      </p:sp>
      <p:cxnSp>
        <p:nvCxnSpPr>
          <p:cNvPr id="6" name="Straight Connector 5"/>
          <p:cNvCxnSpPr/>
          <p:nvPr/>
        </p:nvCxnSpPr>
        <p:spPr>
          <a:xfrm flipV="1">
            <a:off x="570523" y="2503888"/>
            <a:ext cx="6866252" cy="4851"/>
          </a:xfrm>
          <a:prstGeom prst="line">
            <a:avLst/>
          </a:prstGeom>
        </p:spPr>
        <p:style>
          <a:lnRef idx="2">
            <a:schemeClr val="accent1"/>
          </a:lnRef>
          <a:fillRef idx="0">
            <a:schemeClr val="accent1"/>
          </a:fillRef>
          <a:effectRef idx="1">
            <a:schemeClr val="accent1"/>
          </a:effectRef>
          <a:fontRef idx="minor">
            <a:schemeClr val="tx1"/>
          </a:fontRef>
        </p:style>
      </p:cxnSp>
      <p:sp>
        <p:nvSpPr>
          <p:cNvPr id="5" name="Slide Number Placeholder 4"/>
          <p:cNvSpPr>
            <a:spLocks noGrp="1"/>
          </p:cNvSpPr>
          <p:nvPr>
            <p:ph type="sldNum" sz="quarter" idx="12"/>
          </p:nvPr>
        </p:nvSpPr>
        <p:spPr/>
        <p:txBody>
          <a:bodyPr/>
          <a:lstStyle/>
          <a:p>
            <a:fld id="{1F181505-AF59-454A-983B-3CB9020329EA}" type="slidenum">
              <a:rPr lang="en-US" smtClean="0"/>
              <a:t>3</a:t>
            </a:fld>
            <a:endParaRPr lang="en-US"/>
          </a:p>
        </p:txBody>
      </p:sp>
    </p:spTree>
    <p:extLst>
      <p:ext uri="{BB962C8B-B14F-4D97-AF65-F5344CB8AC3E}">
        <p14:creationId xmlns:p14="http://schemas.microsoft.com/office/powerpoint/2010/main" val="3860655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CA" dirty="0"/>
              <a:t>Ongoing collaborative initiatives</a:t>
            </a:r>
          </a:p>
        </p:txBody>
      </p:sp>
      <p:pic>
        <p:nvPicPr>
          <p:cNvPr id="9" name="Picture 8" descr="SSHRC_PPT_30b.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14700" y="1106498"/>
            <a:ext cx="2504440" cy="1305560"/>
          </a:xfrm>
          <a:prstGeom prst="rect">
            <a:avLst/>
          </a:prstGeom>
        </p:spPr>
      </p:pic>
      <p:pic>
        <p:nvPicPr>
          <p:cNvPr id="2051" name="Picture 3"/>
          <p:cNvPicPr>
            <a:picLocks noGrp="1" noChangeAspect="1" noChangeArrowheads="1"/>
          </p:cNvPicPr>
          <p:nvPr>
            <p:ph idx="1"/>
          </p:nvPr>
        </p:nvPicPr>
        <p:blipFill rotWithShape="1">
          <a:blip r:embed="rId4" cstate="email">
            <a:extLst>
              <a:ext uri="{28A0092B-C50C-407E-A947-70E740481C1C}">
                <a14:useLocalDpi xmlns:a14="http://schemas.microsoft.com/office/drawing/2010/main"/>
              </a:ext>
            </a:extLst>
          </a:blip>
          <a:srcRect/>
          <a:stretch/>
        </p:blipFill>
        <p:spPr bwMode="auto">
          <a:xfrm>
            <a:off x="647702" y="1106498"/>
            <a:ext cx="2524125" cy="1305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030599" y="1106499"/>
            <a:ext cx="2504439" cy="1305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3225048" y="2413867"/>
            <a:ext cx="2594092" cy="2208297"/>
          </a:xfrm>
          <a:prstGeom prst="rect">
            <a:avLst/>
          </a:prstGeom>
        </p:spPr>
        <p:txBody>
          <a:bodyPr wrap="square">
            <a:spAutoFit/>
          </a:bodyPr>
          <a:lstStyle/>
          <a:p>
            <a:pPr>
              <a:tabLst>
                <a:tab pos="173038" algn="l"/>
                <a:tab pos="230188" algn="l"/>
              </a:tabLst>
            </a:pPr>
            <a:r>
              <a:rPr lang="en-US" sz="1400" b="1" dirty="0">
                <a:solidFill>
                  <a:schemeClr val="tx2"/>
                </a:solidFill>
              </a:rPr>
              <a:t>Sport Participation </a:t>
            </a:r>
          </a:p>
          <a:p>
            <a:pPr>
              <a:tabLst>
                <a:tab pos="173038" algn="l"/>
                <a:tab pos="230188" algn="l"/>
              </a:tabLst>
            </a:pPr>
            <a:r>
              <a:rPr lang="en-US" sz="1400" b="1" dirty="0">
                <a:solidFill>
                  <a:schemeClr val="tx2"/>
                </a:solidFill>
              </a:rPr>
              <a:t>Research Initiative </a:t>
            </a:r>
          </a:p>
          <a:p>
            <a:pPr>
              <a:tabLst>
                <a:tab pos="173038" algn="l"/>
                <a:tab pos="230188" algn="l"/>
              </a:tabLst>
            </a:pPr>
            <a:r>
              <a:rPr lang="en-US" sz="1100" i="1" dirty="0">
                <a:solidFill>
                  <a:schemeClr val="bg1">
                    <a:lumMod val="50000"/>
                  </a:schemeClr>
                </a:solidFill>
                <a:latin typeface="Georgia" panose="02040502050405020303" pitchFamily="18" charset="0"/>
              </a:rPr>
              <a:t>(Insight/Talent, 2005-current)</a:t>
            </a:r>
            <a:endParaRPr lang="en-US" sz="1400" dirty="0"/>
          </a:p>
          <a:p>
            <a:pPr>
              <a:tabLst>
                <a:tab pos="173038" algn="l"/>
                <a:tab pos="230188" algn="l"/>
              </a:tabLst>
            </a:pPr>
            <a:endParaRPr lang="en-US" sz="800" dirty="0"/>
          </a:p>
          <a:p>
            <a:pPr>
              <a:tabLst>
                <a:tab pos="173038" algn="l"/>
                <a:tab pos="230188" algn="l"/>
              </a:tabLst>
            </a:pPr>
            <a:r>
              <a:rPr lang="en-US" sz="1400" b="1" dirty="0"/>
              <a:t>Target areas are</a:t>
            </a:r>
            <a:r>
              <a:rPr lang="en-US" sz="1400" dirty="0"/>
              <a:t>: </a:t>
            </a:r>
            <a:r>
              <a:rPr lang="en-US" sz="1350" dirty="0"/>
              <a:t>Participation, System performance, values and ethics, major games and events, economic and social development</a:t>
            </a:r>
          </a:p>
          <a:p>
            <a:pPr>
              <a:tabLst>
                <a:tab pos="173038" algn="l"/>
                <a:tab pos="230188" algn="l"/>
              </a:tabLst>
            </a:pPr>
            <a:endParaRPr lang="en-US" sz="800" dirty="0"/>
          </a:p>
          <a:p>
            <a:pPr>
              <a:tabLst>
                <a:tab pos="173038" algn="l"/>
                <a:tab pos="230188" algn="l"/>
              </a:tabLst>
            </a:pPr>
            <a:r>
              <a:rPr lang="en-US" sz="1400" dirty="0"/>
              <a:t>Offered with Sport Canada to study quality sport participation.</a:t>
            </a:r>
            <a:endParaRPr lang="en-US" sz="1400" dirty="0">
              <a:latin typeface="Georgia"/>
              <a:cs typeface="Georgia"/>
            </a:endParaRPr>
          </a:p>
        </p:txBody>
      </p:sp>
      <p:sp>
        <p:nvSpPr>
          <p:cNvPr id="14" name="Rectangle 13"/>
          <p:cNvSpPr/>
          <p:nvPr/>
        </p:nvSpPr>
        <p:spPr>
          <a:xfrm>
            <a:off x="630956" y="2413865"/>
            <a:ext cx="2594092" cy="2423740"/>
          </a:xfrm>
          <a:prstGeom prst="rect">
            <a:avLst/>
          </a:prstGeom>
        </p:spPr>
        <p:txBody>
          <a:bodyPr wrap="square">
            <a:spAutoFit/>
          </a:bodyPr>
          <a:lstStyle/>
          <a:p>
            <a:pPr>
              <a:tabLst>
                <a:tab pos="173038" algn="l"/>
                <a:tab pos="230188" algn="l"/>
              </a:tabLst>
            </a:pPr>
            <a:r>
              <a:rPr lang="en-US" sz="1400" b="1" dirty="0">
                <a:solidFill>
                  <a:schemeClr val="tx2"/>
                </a:solidFill>
              </a:rPr>
              <a:t>Defense Research Initiative </a:t>
            </a:r>
          </a:p>
          <a:p>
            <a:pPr>
              <a:tabLst>
                <a:tab pos="173038" algn="l"/>
                <a:tab pos="230188" algn="l"/>
              </a:tabLst>
            </a:pPr>
            <a:r>
              <a:rPr lang="en-US" sz="1100" i="1" dirty="0">
                <a:solidFill>
                  <a:schemeClr val="bg1">
                    <a:lumMod val="50000"/>
                  </a:schemeClr>
                </a:solidFill>
                <a:latin typeface="Georgia" panose="02040502050405020303" pitchFamily="18" charset="0"/>
              </a:rPr>
              <a:t>(Insight, 2015-current)</a:t>
            </a:r>
          </a:p>
          <a:p>
            <a:pPr>
              <a:tabLst>
                <a:tab pos="173038" algn="l"/>
                <a:tab pos="230188" algn="l"/>
              </a:tabLst>
            </a:pPr>
            <a:endParaRPr lang="en-US" sz="1050" dirty="0"/>
          </a:p>
          <a:p>
            <a:pPr>
              <a:tabLst>
                <a:tab pos="173038" algn="l"/>
                <a:tab pos="230188" algn="l"/>
              </a:tabLst>
            </a:pPr>
            <a:r>
              <a:rPr lang="en-US" sz="1400" b="1" dirty="0"/>
              <a:t>Target areas </a:t>
            </a:r>
            <a:r>
              <a:rPr lang="en-US" sz="1400" b="1" dirty="0" smtClean="0"/>
              <a:t>are</a:t>
            </a:r>
            <a:r>
              <a:rPr lang="en-US" sz="1400" dirty="0"/>
              <a:t>: </a:t>
            </a:r>
            <a:r>
              <a:rPr lang="en-US" sz="1300" dirty="0"/>
              <a:t>Military organizational culture change, trust in autonomous intelligent systems, trust in diverse organizational teams and in cross-cultural settings</a:t>
            </a:r>
          </a:p>
          <a:p>
            <a:pPr>
              <a:tabLst>
                <a:tab pos="173038" algn="l"/>
                <a:tab pos="230188" algn="l"/>
              </a:tabLst>
            </a:pPr>
            <a:endParaRPr lang="en-US" sz="800" dirty="0">
              <a:latin typeface="Georgia"/>
              <a:cs typeface="Georgia"/>
            </a:endParaRPr>
          </a:p>
          <a:p>
            <a:pPr>
              <a:tabLst>
                <a:tab pos="173038" algn="l"/>
                <a:tab pos="230188" algn="l"/>
              </a:tabLst>
            </a:pPr>
            <a:r>
              <a:rPr lang="en-US" sz="1400" dirty="0"/>
              <a:t>Offered with the Department of National Defense Research Initiative. </a:t>
            </a:r>
            <a:endParaRPr lang="en-US" sz="1400" dirty="0">
              <a:latin typeface="Georgia"/>
              <a:cs typeface="Georgia"/>
            </a:endParaRPr>
          </a:p>
        </p:txBody>
      </p:sp>
      <p:sp>
        <p:nvSpPr>
          <p:cNvPr id="15" name="Rectangle 14"/>
          <p:cNvSpPr/>
          <p:nvPr/>
        </p:nvSpPr>
        <p:spPr>
          <a:xfrm>
            <a:off x="6030595" y="2412061"/>
            <a:ext cx="2594092" cy="2585323"/>
          </a:xfrm>
          <a:prstGeom prst="rect">
            <a:avLst/>
          </a:prstGeom>
        </p:spPr>
        <p:txBody>
          <a:bodyPr wrap="square">
            <a:spAutoFit/>
          </a:bodyPr>
          <a:lstStyle/>
          <a:p>
            <a:pPr>
              <a:tabLst>
                <a:tab pos="173038" algn="l"/>
                <a:tab pos="230188" algn="l"/>
              </a:tabLst>
            </a:pPr>
            <a:r>
              <a:rPr lang="en-US" sz="1400" b="1" dirty="0">
                <a:solidFill>
                  <a:schemeClr val="tx2"/>
                </a:solidFill>
              </a:rPr>
              <a:t>Societal Implications of Genomics Research </a:t>
            </a:r>
            <a:r>
              <a:rPr lang="en-US" sz="1100" i="1" dirty="0">
                <a:solidFill>
                  <a:schemeClr val="bg1">
                    <a:lumMod val="50000"/>
                  </a:schemeClr>
                </a:solidFill>
                <a:latin typeface="Georgia" panose="02040502050405020303" pitchFamily="18" charset="0"/>
              </a:rPr>
              <a:t>(Insight/Partnerships/Connection, 2016-current)</a:t>
            </a:r>
          </a:p>
          <a:p>
            <a:pPr>
              <a:lnSpc>
                <a:spcPct val="50000"/>
              </a:lnSpc>
              <a:tabLst>
                <a:tab pos="173038" algn="l"/>
                <a:tab pos="230188" algn="l"/>
              </a:tabLst>
            </a:pPr>
            <a:endParaRPr lang="en-US" sz="1400" dirty="0"/>
          </a:p>
          <a:p>
            <a:pPr>
              <a:tabLst>
                <a:tab pos="173038" algn="l"/>
                <a:tab pos="230188" algn="l"/>
              </a:tabLst>
            </a:pPr>
            <a:r>
              <a:rPr lang="en-US" sz="1400" dirty="0"/>
              <a:t>Offered with Genome Canada</a:t>
            </a:r>
          </a:p>
          <a:p>
            <a:pPr>
              <a:tabLst>
                <a:tab pos="173038" algn="l"/>
              </a:tabLst>
            </a:pPr>
            <a:r>
              <a:rPr lang="en-US" sz="1400" dirty="0" smtClean="0"/>
              <a:t>support </a:t>
            </a:r>
            <a:r>
              <a:rPr lang="en-US" sz="1400" dirty="0"/>
              <a:t>social sciences and humanities research and related activities pertaining to research in the field of </a:t>
            </a:r>
            <a:r>
              <a:rPr lang="en-US" sz="1400" dirty="0" smtClean="0"/>
              <a:t>genomics.</a:t>
            </a:r>
            <a:endParaRPr lang="en-US" sz="1400" dirty="0"/>
          </a:p>
          <a:p>
            <a:pPr>
              <a:tabLst>
                <a:tab pos="173038" algn="l"/>
                <a:tab pos="230188" algn="l"/>
              </a:tabLst>
            </a:pPr>
            <a:endParaRPr lang="en-US" sz="800" dirty="0"/>
          </a:p>
          <a:p>
            <a:pPr>
              <a:tabLst>
                <a:tab pos="173038" algn="l"/>
                <a:tab pos="230188" algn="l"/>
              </a:tabLst>
            </a:pPr>
            <a:endParaRPr lang="en-US" sz="1400" i="1" dirty="0">
              <a:latin typeface="Georgia"/>
              <a:cs typeface="Georgia"/>
            </a:endParaRPr>
          </a:p>
          <a:p>
            <a:pPr>
              <a:tabLst>
                <a:tab pos="173038" algn="l"/>
                <a:tab pos="230188" algn="l"/>
              </a:tabLst>
            </a:pPr>
            <a:endParaRPr lang="en-US" sz="1300" dirty="0">
              <a:latin typeface="Georgia"/>
              <a:cs typeface="Georgia"/>
            </a:endParaRPr>
          </a:p>
        </p:txBody>
      </p:sp>
      <p:sp>
        <p:nvSpPr>
          <p:cNvPr id="4" name="Slide Number Placeholder 3"/>
          <p:cNvSpPr>
            <a:spLocks noGrp="1"/>
          </p:cNvSpPr>
          <p:nvPr>
            <p:ph type="sldNum" sz="quarter" idx="12"/>
          </p:nvPr>
        </p:nvSpPr>
        <p:spPr/>
        <p:txBody>
          <a:bodyPr/>
          <a:lstStyle/>
          <a:p>
            <a:fld id="{1F181505-AF59-454A-983B-3CB9020329EA}" type="slidenum">
              <a:rPr lang="en-US" smtClean="0"/>
              <a:t>30</a:t>
            </a:fld>
            <a:endParaRPr lang="en-US"/>
          </a:p>
        </p:txBody>
      </p:sp>
    </p:spTree>
    <p:extLst>
      <p:ext uri="{BB962C8B-B14F-4D97-AF65-F5344CB8AC3E}">
        <p14:creationId xmlns:p14="http://schemas.microsoft.com/office/powerpoint/2010/main" val="1689260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4294967295"/>
          </p:nvPr>
        </p:nvSpPr>
        <p:spPr>
          <a:xfrm>
            <a:off x="477013" y="1209952"/>
            <a:ext cx="7569200" cy="3713163"/>
          </a:xfrm>
        </p:spPr>
        <p:txBody>
          <a:bodyPr>
            <a:normAutofit/>
          </a:bodyPr>
          <a:lstStyle/>
          <a:p>
            <a:pPr marL="0" indent="0">
              <a:spcBef>
                <a:spcPts val="1200"/>
              </a:spcBef>
              <a:buNone/>
            </a:pPr>
            <a:endParaRPr lang="en-CA" sz="1900" dirty="0" smtClean="0"/>
          </a:p>
          <a:p>
            <a:pPr>
              <a:lnSpc>
                <a:spcPct val="114000"/>
              </a:lnSpc>
            </a:pPr>
            <a:r>
              <a:rPr lang="en-US" dirty="0" smtClean="0"/>
              <a:t>Applicants working with Canadian businesses and/or eligible not-for-profit organizations may be eligible for internship co-funding, through the </a:t>
            </a:r>
            <a:r>
              <a:rPr lang="en-US" b="1" dirty="0" smtClean="0">
                <a:solidFill>
                  <a:srgbClr val="26A4FE"/>
                </a:solidFill>
              </a:rPr>
              <a:t>Mitacs Accelerate </a:t>
            </a:r>
            <a:r>
              <a:rPr lang="en-US" dirty="0" smtClean="0"/>
              <a:t>program</a:t>
            </a:r>
          </a:p>
          <a:p>
            <a:pPr marL="342900" lvl="1" indent="-342900">
              <a:spcBef>
                <a:spcPts val="1200"/>
              </a:spcBef>
              <a:buSzPct val="70000"/>
              <a:buFont typeface="Calibri" panose="020F0502020204030204" pitchFamily="34" charset="0"/>
              <a:buChar char="→"/>
            </a:pPr>
            <a:r>
              <a:rPr lang="en-CA" sz="1800" dirty="0">
                <a:latin typeface="+mj-lt"/>
              </a:rPr>
              <a:t>SSHRC Postdoctoral Fellowship applicants working with Canadian business and/or eligible not-for-profit organizations are invited to apply for a </a:t>
            </a:r>
            <a:r>
              <a:rPr lang="en-CA" sz="1800" b="1" dirty="0" err="1">
                <a:solidFill>
                  <a:srgbClr val="26A4FE"/>
                </a:solidFill>
                <a:latin typeface="+mj-lt"/>
              </a:rPr>
              <a:t>Mitacs</a:t>
            </a:r>
            <a:r>
              <a:rPr lang="en-CA" sz="1800" b="1" dirty="0">
                <a:solidFill>
                  <a:srgbClr val="26A4FE"/>
                </a:solidFill>
                <a:latin typeface="+mj-lt"/>
              </a:rPr>
              <a:t> </a:t>
            </a:r>
            <a:r>
              <a:rPr lang="en-CA" sz="1800" b="1" dirty="0" smtClean="0">
                <a:solidFill>
                  <a:srgbClr val="26A4FE"/>
                </a:solidFill>
                <a:latin typeface="+mj-lt"/>
              </a:rPr>
              <a:t>Elevate</a:t>
            </a:r>
            <a:endParaRPr lang="en-CA" sz="1800" dirty="0">
              <a:latin typeface="+mj-lt"/>
            </a:endParaRPr>
          </a:p>
          <a:p>
            <a:pPr marL="342900" lvl="1" indent="-342900">
              <a:spcBef>
                <a:spcPts val="1200"/>
              </a:spcBef>
              <a:buSzPct val="70000"/>
              <a:buFont typeface="Calibri" panose="020F0502020204030204" pitchFamily="34" charset="0"/>
              <a:buChar char="→"/>
            </a:pPr>
            <a:r>
              <a:rPr lang="en-US" sz="1800" dirty="0"/>
              <a:t>Streamlined review process that allows SSH researchers to participate in </a:t>
            </a:r>
            <a:r>
              <a:rPr lang="en-US" sz="1800" dirty="0" err="1"/>
              <a:t>Mitacs</a:t>
            </a:r>
            <a:r>
              <a:rPr lang="en-US" sz="1800" dirty="0"/>
              <a:t> Accelerate and </a:t>
            </a:r>
            <a:r>
              <a:rPr lang="en-CA" sz="1800" dirty="0" smtClean="0"/>
              <a:t>increase </a:t>
            </a:r>
            <a:r>
              <a:rPr lang="en-CA" sz="1800" dirty="0"/>
              <a:t>the participation of SSH students and postdoctoral researchers in valuable internship opportunities</a:t>
            </a:r>
            <a:endParaRPr lang="en-US" sz="1800" dirty="0"/>
          </a:p>
          <a:p>
            <a:pPr marL="342900" lvl="1" indent="-342900">
              <a:spcBef>
                <a:spcPts val="1200"/>
              </a:spcBef>
              <a:buSzPct val="70000"/>
              <a:buFont typeface="Calibri" panose="020F0502020204030204" pitchFamily="34" charset="0"/>
              <a:buChar char="→"/>
            </a:pPr>
            <a:endParaRPr lang="en-CA" sz="1800" dirty="0">
              <a:latin typeface="+mj-lt"/>
            </a:endParaRPr>
          </a:p>
          <a:p>
            <a:pPr>
              <a:spcBef>
                <a:spcPts val="1200"/>
              </a:spcBef>
            </a:pPr>
            <a:endParaRPr lang="en-CA" dirty="0"/>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7013" y="156521"/>
            <a:ext cx="2926080" cy="1301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5420142" y="319549"/>
            <a:ext cx="3460735" cy="914400"/>
          </a:xfrm>
          <a:prstGeom prst="rect">
            <a:avLst/>
          </a:prstGeom>
          <a:gradFill>
            <a:gsLst>
              <a:gs pos="0">
                <a:srgbClr val="7FAED6">
                  <a:alpha val="25000"/>
                </a:srgb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2000" b="1" dirty="0" smtClean="0">
                <a:latin typeface="Calibri" panose="020F0502020204030204" pitchFamily="34" charset="0"/>
              </a:rPr>
              <a:t>Opportunities for SSH researchers  </a:t>
            </a:r>
            <a:endParaRPr lang="en-US" sz="2000" dirty="0"/>
          </a:p>
        </p:txBody>
      </p:sp>
      <p:sp>
        <p:nvSpPr>
          <p:cNvPr id="4" name="Slide Number Placeholder 3"/>
          <p:cNvSpPr>
            <a:spLocks noGrp="1"/>
          </p:cNvSpPr>
          <p:nvPr>
            <p:ph type="sldNum" sz="quarter" idx="12"/>
          </p:nvPr>
        </p:nvSpPr>
        <p:spPr/>
        <p:txBody>
          <a:bodyPr/>
          <a:lstStyle/>
          <a:p>
            <a:fld id="{1F181505-AF59-454A-983B-3CB9020329EA}" type="slidenum">
              <a:rPr lang="en-US" smtClean="0"/>
              <a:t>31</a:t>
            </a:fld>
            <a:endParaRPr lang="en-US"/>
          </a:p>
        </p:txBody>
      </p:sp>
    </p:spTree>
    <p:extLst>
      <p:ext uri="{BB962C8B-B14F-4D97-AF65-F5344CB8AC3E}">
        <p14:creationId xmlns:p14="http://schemas.microsoft.com/office/powerpoint/2010/main" val="746559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47607" y="2435504"/>
            <a:ext cx="237566" cy="369332"/>
          </a:xfrm>
          <a:prstGeom prst="rect">
            <a:avLst/>
          </a:prstGeom>
        </p:spPr>
        <p:txBody>
          <a:bodyPr wrap="none">
            <a:spAutoFit/>
          </a:bodyPr>
          <a:lstStyle/>
          <a:p>
            <a:r>
              <a:rPr lang="en-CA" dirty="0">
                <a:solidFill>
                  <a:srgbClr val="000000"/>
                </a:solidFill>
              </a:rPr>
              <a:t> </a:t>
            </a:r>
          </a:p>
        </p:txBody>
      </p:sp>
      <p:sp>
        <p:nvSpPr>
          <p:cNvPr id="3" name="Rectangle 2"/>
          <p:cNvSpPr/>
          <p:nvPr/>
        </p:nvSpPr>
        <p:spPr>
          <a:xfrm>
            <a:off x="4447607" y="2435504"/>
            <a:ext cx="237566" cy="369332"/>
          </a:xfrm>
          <a:prstGeom prst="rect">
            <a:avLst/>
          </a:prstGeom>
        </p:spPr>
        <p:txBody>
          <a:bodyPr wrap="none">
            <a:spAutoFit/>
          </a:bodyPr>
          <a:lstStyle/>
          <a:p>
            <a:r>
              <a:rPr lang="en-CA" dirty="0">
                <a:solidFill>
                  <a:srgbClr val="000000"/>
                </a:solidFill>
              </a:rPr>
              <a:t> </a:t>
            </a:r>
          </a:p>
        </p:txBody>
      </p:sp>
      <p:pic>
        <p:nvPicPr>
          <p:cNvPr id="1026" name="Picture 2" descr="C:\Users\acc\AppData\Local\Microsoft\Windows\Temporary Internet Files\Content.Outlook\POEFXZJ3\impact_awards_ad-e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1139" y="2335852"/>
            <a:ext cx="3287200" cy="1385058"/>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bwMode="auto">
          <a:xfrm>
            <a:off x="685801" y="433463"/>
            <a:ext cx="3198445" cy="4731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200">
                <a:solidFill>
                  <a:srgbClr val="84A0C2"/>
                </a:solidFill>
                <a:latin typeface="+mj-lt"/>
                <a:ea typeface="+mj-ea"/>
                <a:cs typeface="+mj-cs"/>
              </a:defRPr>
            </a:lvl1pPr>
            <a:lvl2pPr algn="l" rtl="0" fontAlgn="base">
              <a:spcBef>
                <a:spcPct val="0"/>
              </a:spcBef>
              <a:spcAft>
                <a:spcPct val="0"/>
              </a:spcAft>
              <a:defRPr sz="2200">
                <a:solidFill>
                  <a:srgbClr val="84A0C2"/>
                </a:solidFill>
                <a:latin typeface="Arial" charset="0"/>
              </a:defRPr>
            </a:lvl2pPr>
            <a:lvl3pPr algn="l" rtl="0" fontAlgn="base">
              <a:spcBef>
                <a:spcPct val="0"/>
              </a:spcBef>
              <a:spcAft>
                <a:spcPct val="0"/>
              </a:spcAft>
              <a:defRPr sz="2200">
                <a:solidFill>
                  <a:srgbClr val="84A0C2"/>
                </a:solidFill>
                <a:latin typeface="Arial" charset="0"/>
              </a:defRPr>
            </a:lvl3pPr>
            <a:lvl4pPr algn="l" rtl="0" fontAlgn="base">
              <a:spcBef>
                <a:spcPct val="0"/>
              </a:spcBef>
              <a:spcAft>
                <a:spcPct val="0"/>
              </a:spcAft>
              <a:defRPr sz="2200">
                <a:solidFill>
                  <a:srgbClr val="84A0C2"/>
                </a:solidFill>
                <a:latin typeface="Arial" charset="0"/>
              </a:defRPr>
            </a:lvl4pPr>
            <a:lvl5pPr algn="l" rtl="0" fontAlgn="base">
              <a:spcBef>
                <a:spcPct val="0"/>
              </a:spcBef>
              <a:spcAft>
                <a:spcPct val="0"/>
              </a:spcAft>
              <a:defRPr sz="2200">
                <a:solidFill>
                  <a:srgbClr val="84A0C2"/>
                </a:solidFill>
                <a:latin typeface="Arial" charset="0"/>
              </a:defRPr>
            </a:lvl5pPr>
            <a:lvl6pPr marL="457200" algn="l" rtl="0" fontAlgn="base">
              <a:spcBef>
                <a:spcPct val="0"/>
              </a:spcBef>
              <a:spcAft>
                <a:spcPct val="0"/>
              </a:spcAft>
              <a:defRPr sz="2200">
                <a:solidFill>
                  <a:srgbClr val="84A0C2"/>
                </a:solidFill>
                <a:latin typeface="Arial" charset="0"/>
              </a:defRPr>
            </a:lvl6pPr>
            <a:lvl7pPr marL="914400" algn="l" rtl="0" fontAlgn="base">
              <a:spcBef>
                <a:spcPct val="0"/>
              </a:spcBef>
              <a:spcAft>
                <a:spcPct val="0"/>
              </a:spcAft>
              <a:defRPr sz="2200">
                <a:solidFill>
                  <a:srgbClr val="84A0C2"/>
                </a:solidFill>
                <a:latin typeface="Arial" charset="0"/>
              </a:defRPr>
            </a:lvl7pPr>
            <a:lvl8pPr marL="1371600" algn="l" rtl="0" fontAlgn="base">
              <a:spcBef>
                <a:spcPct val="0"/>
              </a:spcBef>
              <a:spcAft>
                <a:spcPct val="0"/>
              </a:spcAft>
              <a:defRPr sz="2200">
                <a:solidFill>
                  <a:srgbClr val="84A0C2"/>
                </a:solidFill>
                <a:latin typeface="Arial" charset="0"/>
              </a:defRPr>
            </a:lvl8pPr>
            <a:lvl9pPr marL="1828800" algn="l" rtl="0" fontAlgn="base">
              <a:spcBef>
                <a:spcPct val="0"/>
              </a:spcBef>
              <a:spcAft>
                <a:spcPct val="0"/>
              </a:spcAft>
              <a:defRPr sz="2200">
                <a:solidFill>
                  <a:srgbClr val="84A0C2"/>
                </a:solidFill>
                <a:latin typeface="Arial" charset="0"/>
              </a:defRPr>
            </a:lvl9pPr>
          </a:lstStyle>
          <a:p>
            <a:r>
              <a:rPr lang="en-CA" sz="2400" b="1" kern="0" dirty="0" smtClean="0">
                <a:solidFill>
                  <a:schemeClr val="tx1">
                    <a:lumMod val="50000"/>
                    <a:lumOff val="50000"/>
                  </a:schemeClr>
                </a:solidFill>
                <a:latin typeface="+mn-lt"/>
              </a:rPr>
              <a:t>SSHRC Impact Awards</a:t>
            </a:r>
            <a:endParaRPr lang="en-CA" sz="2400" b="1" dirty="0">
              <a:solidFill>
                <a:schemeClr val="tx1">
                  <a:lumMod val="50000"/>
                  <a:lumOff val="50000"/>
                </a:schemeClr>
              </a:solidFill>
              <a:latin typeface="+mn-lt"/>
            </a:endParaRPr>
          </a:p>
        </p:txBody>
      </p:sp>
      <p:sp>
        <p:nvSpPr>
          <p:cNvPr id="12" name="Text Placeholder 3"/>
          <p:cNvSpPr txBox="1">
            <a:spLocks/>
          </p:cNvSpPr>
          <p:nvPr/>
        </p:nvSpPr>
        <p:spPr>
          <a:xfrm>
            <a:off x="660952" y="1088748"/>
            <a:ext cx="7239000" cy="3432175"/>
          </a:xfrm>
          <a:prstGeom prst="rect">
            <a:avLst/>
          </a:prstGeom>
        </p:spPr>
        <p:txBody>
          <a:bodyPr/>
          <a:lstStyle>
            <a:lvl1pPr marL="342900" indent="-342900" algn="l" rtl="0" fontAlgn="base">
              <a:spcBef>
                <a:spcPct val="20000"/>
              </a:spcBef>
              <a:spcAft>
                <a:spcPct val="0"/>
              </a:spcAft>
              <a:buChar char="•"/>
              <a:defRPr sz="2000">
                <a:solidFill>
                  <a:schemeClr val="tx1"/>
                </a:solidFill>
                <a:latin typeface="+mn-lt"/>
                <a:ea typeface="+mn-ea"/>
                <a:cs typeface="+mn-cs"/>
              </a:defRPr>
            </a:lvl1pPr>
            <a:lvl2pPr marL="742950" indent="-285750" algn="l" rtl="0" fontAlgn="base">
              <a:spcBef>
                <a:spcPct val="20000"/>
              </a:spcBef>
              <a:spcAft>
                <a:spcPct val="0"/>
              </a:spcAft>
              <a:buChar char="–"/>
              <a:defRPr>
                <a:solidFill>
                  <a:schemeClr val="tx1"/>
                </a:solidFill>
                <a:latin typeface="+mn-lt"/>
              </a:defRPr>
            </a:lvl2pPr>
            <a:lvl3pPr marL="1143000" indent="-228600" algn="l" rtl="0" fontAlgn="base">
              <a:spcBef>
                <a:spcPct val="20000"/>
              </a:spcBef>
              <a:spcAft>
                <a:spcPct val="0"/>
              </a:spcAft>
              <a:buChar char="•"/>
              <a:defRPr sz="1600">
                <a:solidFill>
                  <a:schemeClr val="tx1"/>
                </a:solidFill>
                <a:latin typeface="+mn-lt"/>
              </a:defRPr>
            </a:lvl3pPr>
            <a:lvl4pPr marL="1600200" indent="-228600" algn="l" rtl="0" fontAlgn="base">
              <a:spcBef>
                <a:spcPct val="20000"/>
              </a:spcBef>
              <a:spcAft>
                <a:spcPct val="0"/>
              </a:spcAft>
              <a:buChar char="–"/>
              <a:defRPr sz="1400">
                <a:solidFill>
                  <a:schemeClr val="tx1"/>
                </a:solidFill>
                <a:latin typeface="+mn-lt"/>
              </a:defRPr>
            </a:lvl4pPr>
            <a:lvl5pPr marL="2057400" indent="-228600" algn="l" rtl="0" fontAlgn="base">
              <a:spcBef>
                <a:spcPct val="20000"/>
              </a:spcBef>
              <a:spcAft>
                <a:spcPct val="0"/>
              </a:spcAft>
              <a:buChar char="»"/>
              <a:defRPr sz="1200">
                <a:solidFill>
                  <a:schemeClr val="tx1"/>
                </a:solidFill>
                <a:latin typeface="+mn-lt"/>
              </a:defRPr>
            </a:lvl5pPr>
            <a:lvl6pPr marL="2514600" indent="-228600" algn="l" rtl="0" fontAlgn="base">
              <a:spcBef>
                <a:spcPct val="20000"/>
              </a:spcBef>
              <a:spcAft>
                <a:spcPct val="0"/>
              </a:spcAft>
              <a:buChar char="»"/>
              <a:defRPr sz="1200">
                <a:solidFill>
                  <a:schemeClr val="tx1"/>
                </a:solidFill>
                <a:latin typeface="+mn-lt"/>
              </a:defRPr>
            </a:lvl6pPr>
            <a:lvl7pPr marL="2971800" indent="-228600" algn="l" rtl="0" fontAlgn="base">
              <a:spcBef>
                <a:spcPct val="20000"/>
              </a:spcBef>
              <a:spcAft>
                <a:spcPct val="0"/>
              </a:spcAft>
              <a:buChar char="»"/>
              <a:defRPr sz="1200">
                <a:solidFill>
                  <a:schemeClr val="tx1"/>
                </a:solidFill>
                <a:latin typeface="+mn-lt"/>
              </a:defRPr>
            </a:lvl7pPr>
            <a:lvl8pPr marL="3429000" indent="-228600" algn="l" rtl="0" fontAlgn="base">
              <a:spcBef>
                <a:spcPct val="20000"/>
              </a:spcBef>
              <a:spcAft>
                <a:spcPct val="0"/>
              </a:spcAft>
              <a:buChar char="»"/>
              <a:defRPr sz="1200">
                <a:solidFill>
                  <a:schemeClr val="tx1"/>
                </a:solidFill>
                <a:latin typeface="+mn-lt"/>
              </a:defRPr>
            </a:lvl8pPr>
            <a:lvl9pPr marL="3886200" indent="-228600" algn="l" rtl="0" fontAlgn="base">
              <a:spcBef>
                <a:spcPct val="20000"/>
              </a:spcBef>
              <a:spcAft>
                <a:spcPct val="0"/>
              </a:spcAft>
              <a:buChar char="»"/>
              <a:defRPr sz="1200">
                <a:solidFill>
                  <a:schemeClr val="tx1"/>
                </a:solidFill>
                <a:latin typeface="+mn-lt"/>
              </a:defRPr>
            </a:lvl9pPr>
          </a:lstStyle>
          <a:p>
            <a:pPr marL="0" indent="0">
              <a:spcBef>
                <a:spcPts val="0"/>
              </a:spcBef>
              <a:spcAft>
                <a:spcPts val="600"/>
              </a:spcAft>
              <a:buFontTx/>
              <a:buNone/>
            </a:pPr>
            <a:r>
              <a:rPr lang="en-CA" dirty="0" smtClean="0"/>
              <a:t>Deadline: </a:t>
            </a:r>
            <a:r>
              <a:rPr lang="en-US" b="1" dirty="0" smtClean="0">
                <a:solidFill>
                  <a:srgbClr val="26A4FE"/>
                </a:solidFill>
              </a:rPr>
              <a:t>April </a:t>
            </a:r>
            <a:r>
              <a:rPr lang="en-US" b="1" dirty="0">
                <a:solidFill>
                  <a:srgbClr val="26A4FE"/>
                </a:solidFill>
              </a:rPr>
              <a:t>1, 2019</a:t>
            </a:r>
            <a:r>
              <a:rPr lang="en-US" b="1" dirty="0"/>
              <a:t>; </a:t>
            </a:r>
            <a:r>
              <a:rPr lang="en-US" dirty="0"/>
              <a:t>results announced Fall 2019</a:t>
            </a:r>
            <a:endParaRPr lang="en-CA" dirty="0" smtClean="0"/>
          </a:p>
          <a:p>
            <a:pPr marL="0" indent="0">
              <a:spcBef>
                <a:spcPts val="0"/>
              </a:spcBef>
              <a:spcAft>
                <a:spcPts val="0"/>
              </a:spcAft>
              <a:buFontTx/>
              <a:buNone/>
            </a:pPr>
            <a:r>
              <a:rPr lang="en-CA" dirty="0" smtClean="0"/>
              <a:t>Recognizing </a:t>
            </a:r>
            <a:r>
              <a:rPr lang="en-CA" dirty="0"/>
              <a:t>and celebrating the impact of SSHRC-funded researchers and </a:t>
            </a:r>
            <a:r>
              <a:rPr lang="en-CA" dirty="0" smtClean="0"/>
              <a:t>students.</a:t>
            </a:r>
          </a:p>
          <a:p>
            <a:pPr marL="0" indent="0">
              <a:spcBef>
                <a:spcPts val="0"/>
              </a:spcBef>
              <a:spcAft>
                <a:spcPts val="600"/>
              </a:spcAft>
              <a:buFontTx/>
              <a:buNone/>
            </a:pPr>
            <a:endParaRPr lang="en-US" sz="500" dirty="0"/>
          </a:p>
          <a:p>
            <a:pPr>
              <a:spcBef>
                <a:spcPts val="0"/>
              </a:spcBef>
              <a:spcAft>
                <a:spcPts val="600"/>
              </a:spcAft>
            </a:pPr>
            <a:r>
              <a:rPr lang="en-CA" sz="1800" dirty="0" smtClean="0"/>
              <a:t>One award in each category</a:t>
            </a:r>
            <a:endParaRPr lang="en-CA" sz="1800" dirty="0"/>
          </a:p>
          <a:p>
            <a:pPr lvl="1">
              <a:spcBef>
                <a:spcPts val="0"/>
              </a:spcBef>
              <a:spcAft>
                <a:spcPts val="300"/>
              </a:spcAft>
              <a:buFont typeface="Trebuchet MS" panose="020B0603020202020204" pitchFamily="34" charset="0"/>
              <a:buChar char="―"/>
            </a:pPr>
            <a:r>
              <a:rPr lang="en-CA" dirty="0" smtClean="0"/>
              <a:t>Gold Medal: $100,000</a:t>
            </a:r>
          </a:p>
          <a:p>
            <a:pPr lvl="1">
              <a:spcBef>
                <a:spcPts val="0"/>
              </a:spcBef>
              <a:spcAft>
                <a:spcPts val="300"/>
              </a:spcAft>
              <a:buFont typeface="Trebuchet MS" panose="020B0603020202020204" pitchFamily="34" charset="0"/>
              <a:buChar char="―"/>
            </a:pPr>
            <a:r>
              <a:rPr lang="en-CA" dirty="0" smtClean="0"/>
              <a:t>Talent Award: $50,000</a:t>
            </a:r>
          </a:p>
          <a:p>
            <a:pPr lvl="1">
              <a:spcBef>
                <a:spcPts val="0"/>
              </a:spcBef>
              <a:spcAft>
                <a:spcPts val="300"/>
              </a:spcAft>
              <a:buFont typeface="Trebuchet MS" panose="020B0603020202020204" pitchFamily="34" charset="0"/>
              <a:buChar char="―"/>
            </a:pPr>
            <a:r>
              <a:rPr lang="en-CA" dirty="0" smtClean="0"/>
              <a:t>Insight Award: $50,000</a:t>
            </a:r>
          </a:p>
          <a:p>
            <a:pPr lvl="1">
              <a:spcBef>
                <a:spcPts val="0"/>
              </a:spcBef>
              <a:spcAft>
                <a:spcPts val="300"/>
              </a:spcAft>
              <a:buFont typeface="Trebuchet MS" panose="020B0603020202020204" pitchFamily="34" charset="0"/>
              <a:buChar char="―"/>
            </a:pPr>
            <a:r>
              <a:rPr lang="en-CA" dirty="0" smtClean="0"/>
              <a:t>Connection Award: $50,000</a:t>
            </a:r>
          </a:p>
          <a:p>
            <a:pPr lvl="1">
              <a:spcBef>
                <a:spcPts val="0"/>
              </a:spcBef>
              <a:spcAft>
                <a:spcPts val="300"/>
              </a:spcAft>
              <a:buFont typeface="Trebuchet MS" panose="020B0603020202020204" pitchFamily="34" charset="0"/>
              <a:buChar char="―"/>
            </a:pPr>
            <a:r>
              <a:rPr lang="en-CA" dirty="0" smtClean="0"/>
              <a:t>Partnership Award: $50,000</a:t>
            </a:r>
          </a:p>
          <a:p>
            <a:pPr>
              <a:spcBef>
                <a:spcPts val="0"/>
              </a:spcBef>
              <a:spcAft>
                <a:spcPts val="600"/>
              </a:spcAft>
            </a:pPr>
            <a:r>
              <a:rPr lang="en-CA" sz="1800" dirty="0" smtClean="0"/>
              <a:t>One nomination in each category per university</a:t>
            </a:r>
          </a:p>
          <a:p>
            <a:pPr lvl="1">
              <a:spcBef>
                <a:spcPts val="0"/>
              </a:spcBef>
              <a:spcAft>
                <a:spcPts val="600"/>
              </a:spcAft>
            </a:pPr>
            <a:endParaRPr lang="en-US" sz="2200" dirty="0">
              <a:solidFill>
                <a:srgbClr val="000000"/>
              </a:solidFill>
              <a:latin typeface="Trebuchet MS" panose="020B0603020202020204" pitchFamily="34" charset="0"/>
            </a:endParaRPr>
          </a:p>
          <a:p>
            <a:pPr lvl="1">
              <a:spcBef>
                <a:spcPts val="0"/>
              </a:spcBef>
              <a:spcAft>
                <a:spcPts val="600"/>
              </a:spcAft>
            </a:pPr>
            <a:endParaRPr lang="en-US" sz="2400" dirty="0">
              <a:solidFill>
                <a:srgbClr val="000000"/>
              </a:solidFill>
              <a:latin typeface="Trebuchet MS" panose="020B0603020202020204" pitchFamily="34" charset="0"/>
            </a:endParaRPr>
          </a:p>
          <a:p>
            <a:pPr>
              <a:spcBef>
                <a:spcPts val="0"/>
              </a:spcBef>
              <a:spcAft>
                <a:spcPts val="600"/>
              </a:spcAft>
            </a:pPr>
            <a:endParaRPr lang="en-CA" sz="2400" dirty="0">
              <a:solidFill>
                <a:srgbClr val="000000"/>
              </a:solidFill>
              <a:latin typeface="Trebuchet MS" panose="020B0603020202020204" pitchFamily="34" charset="0"/>
            </a:endParaRPr>
          </a:p>
        </p:txBody>
      </p:sp>
      <p:sp>
        <p:nvSpPr>
          <p:cNvPr id="6" name="Slide Number Placeholder 5"/>
          <p:cNvSpPr>
            <a:spLocks noGrp="1"/>
          </p:cNvSpPr>
          <p:nvPr>
            <p:ph type="sldNum" sz="quarter" idx="12"/>
          </p:nvPr>
        </p:nvSpPr>
        <p:spPr/>
        <p:txBody>
          <a:bodyPr/>
          <a:lstStyle/>
          <a:p>
            <a:fld id="{1F181505-AF59-454A-983B-3CB9020329EA}" type="slidenum">
              <a:rPr lang="en-US" smtClean="0"/>
              <a:t>32</a:t>
            </a:fld>
            <a:endParaRPr lang="en-US"/>
          </a:p>
        </p:txBody>
      </p:sp>
    </p:spTree>
    <p:extLst>
      <p:ext uri="{BB962C8B-B14F-4D97-AF65-F5344CB8AC3E}">
        <p14:creationId xmlns:p14="http://schemas.microsoft.com/office/powerpoint/2010/main" val="21956932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08013" y="2669879"/>
            <a:ext cx="6735762" cy="740073"/>
          </a:xfrm>
          <a:prstGeom prst="rect">
            <a:avLst/>
          </a:prstGeom>
        </p:spPr>
        <p:txBody>
          <a:bodyPr/>
          <a:lstStyle>
            <a:lvl1pPr algn="l" defTabSz="457200" rtl="0" eaLnBrk="1" latinLnBrk="0" hangingPunct="1">
              <a:spcBef>
                <a:spcPct val="0"/>
              </a:spcBef>
              <a:buNone/>
              <a:defRPr sz="2400" b="1" kern="1200" cap="all" baseline="0">
                <a:solidFill>
                  <a:schemeClr val="bg1">
                    <a:lumMod val="50000"/>
                  </a:schemeClr>
                </a:solidFill>
                <a:latin typeface="+mj-lt"/>
                <a:ea typeface="+mj-ea"/>
                <a:cs typeface="+mj-cs"/>
              </a:defRPr>
            </a:lvl1pPr>
          </a:lstStyle>
          <a:p>
            <a:r>
              <a:rPr lang="en-CA" sz="3000" dirty="0" smtClean="0">
                <a:solidFill>
                  <a:srgbClr val="4F81BD">
                    <a:lumMod val="75000"/>
                  </a:srgbClr>
                </a:solidFill>
              </a:rPr>
              <a:t>Policy Updates</a:t>
            </a:r>
            <a:endParaRPr lang="en-CA" sz="3000" dirty="0">
              <a:solidFill>
                <a:srgbClr val="4F81BD">
                  <a:lumMod val="75000"/>
                </a:srgbClr>
              </a:solidFill>
            </a:endParaRPr>
          </a:p>
        </p:txBody>
      </p:sp>
      <p:cxnSp>
        <p:nvCxnSpPr>
          <p:cNvPr id="4" name="Straight Connector 3"/>
          <p:cNvCxnSpPr/>
          <p:nvPr/>
        </p:nvCxnSpPr>
        <p:spPr>
          <a:xfrm>
            <a:off x="608014" y="2669877"/>
            <a:ext cx="7019925" cy="0"/>
          </a:xfrm>
          <a:prstGeom prst="line">
            <a:avLst/>
          </a:prstGeom>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12"/>
          </p:nvPr>
        </p:nvSpPr>
        <p:spPr/>
        <p:txBody>
          <a:bodyPr/>
          <a:lstStyle/>
          <a:p>
            <a:fld id="{1F181505-AF59-454A-983B-3CB9020329EA}" type="slidenum">
              <a:rPr lang="en-US" smtClean="0"/>
              <a:t>33</a:t>
            </a:fld>
            <a:endParaRPr lang="en-US"/>
          </a:p>
        </p:txBody>
      </p:sp>
    </p:spTree>
    <p:extLst>
      <p:ext uri="{BB962C8B-B14F-4D97-AF65-F5344CB8AC3E}">
        <p14:creationId xmlns:p14="http://schemas.microsoft.com/office/powerpoint/2010/main" val="1734443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703" y="206169"/>
            <a:ext cx="7921897" cy="751205"/>
          </a:xfrm>
          <a:solidFill>
            <a:schemeClr val="bg1"/>
          </a:solidFill>
        </p:spPr>
        <p:txBody>
          <a:bodyPr>
            <a:normAutofit fontScale="90000"/>
          </a:bodyPr>
          <a:lstStyle/>
          <a:p>
            <a:r>
              <a:rPr lang="en-US" dirty="0"/>
              <a:t>Canadian Research and Development </a:t>
            </a:r>
            <a:r>
              <a:rPr lang="en-US" dirty="0" smtClean="0"/>
              <a:t>Classification (CRDC) </a:t>
            </a:r>
            <a:endParaRPr lang="en-US" i="1" dirty="0"/>
          </a:p>
        </p:txBody>
      </p:sp>
      <p:sp>
        <p:nvSpPr>
          <p:cNvPr id="3" name="Content Placeholder 2"/>
          <p:cNvSpPr>
            <a:spLocks noGrp="1"/>
          </p:cNvSpPr>
          <p:nvPr>
            <p:ph idx="1"/>
          </p:nvPr>
        </p:nvSpPr>
        <p:spPr>
          <a:xfrm>
            <a:off x="647700" y="1116874"/>
            <a:ext cx="7835900" cy="3482004"/>
          </a:xfrm>
        </p:spPr>
        <p:txBody>
          <a:bodyPr>
            <a:noAutofit/>
          </a:bodyPr>
          <a:lstStyle/>
          <a:p>
            <a:pPr defTabSz="912888">
              <a:spcBef>
                <a:spcPct val="0"/>
              </a:spcBef>
              <a:spcAft>
                <a:spcPts val="600"/>
              </a:spcAft>
            </a:pPr>
            <a:r>
              <a:rPr lang="en-US" dirty="0" smtClean="0"/>
              <a:t>The </a:t>
            </a:r>
            <a:r>
              <a:rPr lang="en-US" dirty="0"/>
              <a:t>development of the </a:t>
            </a:r>
            <a:r>
              <a:rPr lang="en-US" dirty="0" smtClean="0"/>
              <a:t>CRDC </a:t>
            </a:r>
            <a:r>
              <a:rPr lang="en-US" dirty="0"/>
              <a:t>is led by </a:t>
            </a:r>
            <a:r>
              <a:rPr lang="en-US" dirty="0" smtClean="0"/>
              <a:t>the Tri-agencies, CFI</a:t>
            </a:r>
            <a:r>
              <a:rPr lang="en-US" dirty="0"/>
              <a:t>, </a:t>
            </a:r>
            <a:r>
              <a:rPr lang="en-US" dirty="0" smtClean="0"/>
              <a:t>and </a:t>
            </a:r>
            <a:r>
              <a:rPr lang="en-US" dirty="0"/>
              <a:t>Statistics Canada </a:t>
            </a:r>
          </a:p>
          <a:p>
            <a:pPr defTabSz="912888">
              <a:spcBef>
                <a:spcPct val="0"/>
              </a:spcBef>
              <a:spcAft>
                <a:spcPts val="300"/>
              </a:spcAft>
            </a:pPr>
            <a:r>
              <a:rPr lang="en-US" dirty="0" smtClean="0"/>
              <a:t>The CRDC is a set of three </a:t>
            </a:r>
            <a:r>
              <a:rPr lang="en-US" dirty="0"/>
              <a:t>interrelated </a:t>
            </a:r>
            <a:r>
              <a:rPr lang="en-US" dirty="0" smtClean="0"/>
              <a:t>classifications:</a:t>
            </a:r>
          </a:p>
          <a:p>
            <a:pPr marL="800100" lvl="1" indent="-342900" defTabSz="912888">
              <a:spcBef>
                <a:spcPct val="0"/>
              </a:spcBef>
              <a:buFont typeface="+mj-lt"/>
              <a:buAutoNum type="arabicPeriod"/>
            </a:pPr>
            <a:r>
              <a:rPr lang="en-US" dirty="0" smtClean="0"/>
              <a:t>Type </a:t>
            </a:r>
            <a:r>
              <a:rPr lang="en-US" dirty="0"/>
              <a:t>of activity</a:t>
            </a:r>
          </a:p>
          <a:p>
            <a:pPr marL="800100" lvl="1" indent="-342900" defTabSz="912888">
              <a:spcBef>
                <a:spcPct val="0"/>
              </a:spcBef>
              <a:buFont typeface="+mj-lt"/>
              <a:buAutoNum type="arabicPeriod"/>
            </a:pPr>
            <a:r>
              <a:rPr lang="en-US" dirty="0"/>
              <a:t>Field of research</a:t>
            </a:r>
          </a:p>
          <a:p>
            <a:pPr marL="800100" lvl="1" indent="-342900" defTabSz="912888">
              <a:spcBef>
                <a:spcPct val="0"/>
              </a:spcBef>
              <a:spcAft>
                <a:spcPts val="600"/>
              </a:spcAft>
              <a:buFont typeface="+mj-lt"/>
              <a:buAutoNum type="arabicPeriod"/>
            </a:pPr>
            <a:r>
              <a:rPr lang="en-US" dirty="0"/>
              <a:t>Socio-economic objective</a:t>
            </a:r>
          </a:p>
          <a:p>
            <a:pPr defTabSz="912888">
              <a:spcBef>
                <a:spcPct val="0"/>
              </a:spcBef>
              <a:spcAft>
                <a:spcPts val="600"/>
              </a:spcAft>
            </a:pPr>
            <a:r>
              <a:rPr lang="en-US" dirty="0"/>
              <a:t>Reflects contemporary and Canadian research </a:t>
            </a:r>
            <a:r>
              <a:rPr lang="en-US" dirty="0" smtClean="0"/>
              <a:t>landscapes and aligns </a:t>
            </a:r>
            <a:r>
              <a:rPr lang="en-US" dirty="0"/>
              <a:t>Canada with </a:t>
            </a:r>
            <a:r>
              <a:rPr lang="en-US" dirty="0" smtClean="0"/>
              <a:t>international standards for collecting and reporting data on research  </a:t>
            </a:r>
          </a:p>
          <a:p>
            <a:pPr defTabSz="912888">
              <a:spcBef>
                <a:spcPct val="0"/>
              </a:spcBef>
              <a:spcAft>
                <a:spcPts val="600"/>
              </a:spcAft>
            </a:pPr>
            <a:r>
              <a:rPr lang="en-US" dirty="0" smtClean="0"/>
              <a:t>It will be a tool </a:t>
            </a:r>
            <a:r>
              <a:rPr lang="en-US" dirty="0"/>
              <a:t>to facilitate peer review process and reporting on investment by federal research granting agencies and by the government of </a:t>
            </a:r>
            <a:r>
              <a:rPr lang="en-US" dirty="0" smtClean="0"/>
              <a:t>Canada</a:t>
            </a:r>
          </a:p>
          <a:p>
            <a:pPr lvl="0" defTabSz="912888">
              <a:spcBef>
                <a:spcPct val="0"/>
              </a:spcBef>
              <a:spcAft>
                <a:spcPts val="600"/>
              </a:spcAft>
            </a:pPr>
            <a:r>
              <a:rPr lang="en-US" dirty="0" smtClean="0"/>
              <a:t>Plans </a:t>
            </a:r>
            <a:r>
              <a:rPr lang="en-US" dirty="0"/>
              <a:t>for implementing CRDC 2019 in agency systems are still being developed.</a:t>
            </a:r>
            <a:endParaRPr lang="en-CA" dirty="0"/>
          </a:p>
          <a:p>
            <a:endParaRPr lang="en-US" dirty="0"/>
          </a:p>
        </p:txBody>
      </p:sp>
      <p:sp>
        <p:nvSpPr>
          <p:cNvPr id="6" name="Slide Number Placeholder 5"/>
          <p:cNvSpPr>
            <a:spLocks noGrp="1"/>
          </p:cNvSpPr>
          <p:nvPr>
            <p:ph type="sldNum" sz="quarter" idx="12"/>
          </p:nvPr>
        </p:nvSpPr>
        <p:spPr/>
        <p:txBody>
          <a:bodyPr/>
          <a:lstStyle/>
          <a:p>
            <a:fld id="{1F181505-AF59-454A-983B-3CB9020329EA}" type="slidenum">
              <a:rPr lang="en-US" smtClean="0"/>
              <a:t>34</a:t>
            </a:fld>
            <a:endParaRPr lang="en-US"/>
          </a:p>
        </p:txBody>
      </p:sp>
    </p:spTree>
    <p:extLst>
      <p:ext uri="{BB962C8B-B14F-4D97-AF65-F5344CB8AC3E}">
        <p14:creationId xmlns:p14="http://schemas.microsoft.com/office/powerpoint/2010/main" val="3379982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5449" y="140855"/>
            <a:ext cx="7835900" cy="751205"/>
          </a:xfrm>
        </p:spPr>
        <p:txBody>
          <a:bodyPr>
            <a:normAutofit/>
          </a:bodyPr>
          <a:lstStyle/>
          <a:p>
            <a:r>
              <a:rPr lang="en-US" dirty="0" smtClean="0"/>
              <a:t>Very Varied Access*</a:t>
            </a:r>
            <a:endParaRPr lang="en-US" dirty="0"/>
          </a:p>
        </p:txBody>
      </p:sp>
      <p:sp>
        <p:nvSpPr>
          <p:cNvPr id="4" name="Slide Number Placeholder 3"/>
          <p:cNvSpPr>
            <a:spLocks noGrp="1"/>
          </p:cNvSpPr>
          <p:nvPr>
            <p:ph type="sldNum" sz="quarter" idx="12"/>
          </p:nvPr>
        </p:nvSpPr>
        <p:spPr/>
        <p:txBody>
          <a:bodyPr/>
          <a:lstStyle/>
          <a:p>
            <a:fld id="{1F181505-AF59-454A-983B-3CB9020329EA}" type="slidenum">
              <a:rPr lang="en-US" smtClean="0">
                <a:solidFill>
                  <a:prstClr val="black">
                    <a:tint val="75000"/>
                  </a:prstClr>
                </a:solidFill>
              </a:rPr>
              <a:pPr/>
              <a:t>35</a:t>
            </a:fld>
            <a:endParaRPr lang="en-US">
              <a:solidFill>
                <a:prstClr val="black">
                  <a:tint val="75000"/>
                </a:prstClr>
              </a:solidFill>
            </a:endParaRPr>
          </a:p>
        </p:txBody>
      </p:sp>
      <p:sp>
        <p:nvSpPr>
          <p:cNvPr id="6" name="Rectangle 5"/>
          <p:cNvSpPr>
            <a:spLocks noChangeAspect="1"/>
          </p:cNvSpPr>
          <p:nvPr/>
        </p:nvSpPr>
        <p:spPr>
          <a:xfrm>
            <a:off x="666785" y="4424830"/>
            <a:ext cx="7433924" cy="553998"/>
          </a:xfrm>
          <a:prstGeom prst="rect">
            <a:avLst/>
          </a:prstGeom>
        </p:spPr>
        <p:txBody>
          <a:bodyPr wrap="square">
            <a:spAutoFit/>
          </a:bodyPr>
          <a:lstStyle/>
          <a:p>
            <a:r>
              <a:rPr lang="en-US" sz="1000" dirty="0" smtClean="0">
                <a:solidFill>
                  <a:prstClr val="black"/>
                </a:solidFill>
              </a:rPr>
              <a:t>* </a:t>
            </a:r>
            <a:r>
              <a:rPr lang="en-US" sz="1000" dirty="0" err="1" smtClean="0">
                <a:solidFill>
                  <a:prstClr val="black"/>
                </a:solidFill>
              </a:rPr>
              <a:t>Larivière</a:t>
            </a:r>
            <a:r>
              <a:rPr lang="en-US" sz="1000" dirty="0" smtClean="0">
                <a:solidFill>
                  <a:prstClr val="black"/>
                </a:solidFill>
              </a:rPr>
              <a:t>, V., Sugimoto, C. R. (2018). </a:t>
            </a:r>
            <a:r>
              <a:rPr lang="en-US" sz="1000" dirty="0">
                <a:solidFill>
                  <a:prstClr val="black"/>
                </a:solidFill>
              </a:rPr>
              <a:t>Do authors comply when funders enforce open access to research? </a:t>
            </a:r>
            <a:r>
              <a:rPr lang="en-US" sz="1000" dirty="0" smtClean="0">
                <a:solidFill>
                  <a:prstClr val="black"/>
                </a:solidFill>
              </a:rPr>
              <a:t>Nature </a:t>
            </a:r>
            <a:r>
              <a:rPr lang="en-US" sz="1000" b="1" dirty="0">
                <a:solidFill>
                  <a:prstClr val="black"/>
                </a:solidFill>
              </a:rPr>
              <a:t>562</a:t>
            </a:r>
            <a:r>
              <a:rPr lang="en-US" sz="1000" dirty="0">
                <a:solidFill>
                  <a:prstClr val="black"/>
                </a:solidFill>
              </a:rPr>
              <a:t>, </a:t>
            </a:r>
            <a:r>
              <a:rPr lang="en-US" sz="1000" dirty="0" smtClean="0">
                <a:solidFill>
                  <a:prstClr val="black"/>
                </a:solidFill>
              </a:rPr>
              <a:t>483-486</a:t>
            </a:r>
          </a:p>
          <a:p>
            <a:r>
              <a:rPr lang="en-US" sz="1000" dirty="0">
                <a:solidFill>
                  <a:prstClr val="black"/>
                </a:solidFill>
              </a:rPr>
              <a:t>doi: </a:t>
            </a:r>
            <a:r>
              <a:rPr lang="en-US" sz="1000" dirty="0" smtClean="0">
                <a:solidFill>
                  <a:prstClr val="black"/>
                </a:solidFill>
              </a:rPr>
              <a:t>10.1038/d41586-018-07101-w</a:t>
            </a:r>
          </a:p>
          <a:p>
            <a:pPr marL="628650" lvl="1" indent="-171450">
              <a:buFont typeface="Arial" panose="020B0604020202020204" pitchFamily="34" charset="0"/>
              <a:buChar char="•"/>
            </a:pPr>
            <a:r>
              <a:rPr lang="en-US" sz="1000" dirty="0" smtClean="0">
                <a:solidFill>
                  <a:prstClr val="black"/>
                </a:solidFill>
              </a:rPr>
              <a:t>Data </a:t>
            </a:r>
            <a:r>
              <a:rPr lang="en-US" sz="1000" dirty="0">
                <a:solidFill>
                  <a:prstClr val="black"/>
                </a:solidFill>
              </a:rPr>
              <a:t>sources: </a:t>
            </a:r>
            <a:r>
              <a:rPr lang="en-US" sz="1000" dirty="0" err="1">
                <a:solidFill>
                  <a:prstClr val="black"/>
                </a:solidFill>
              </a:rPr>
              <a:t>Unpaywall</a:t>
            </a:r>
            <a:r>
              <a:rPr lang="en-US" sz="1000" dirty="0">
                <a:solidFill>
                  <a:prstClr val="black"/>
                </a:solidFill>
              </a:rPr>
              <a:t>/</a:t>
            </a:r>
            <a:r>
              <a:rPr lang="en-US" sz="1000" dirty="0" err="1">
                <a:solidFill>
                  <a:prstClr val="black"/>
                </a:solidFill>
              </a:rPr>
              <a:t>Clarivate</a:t>
            </a:r>
            <a:r>
              <a:rPr lang="en-US" sz="1000" dirty="0">
                <a:solidFill>
                  <a:prstClr val="black"/>
                </a:solidFill>
              </a:rPr>
              <a:t> Analytics Web of Science/ROARMAP. Analysis: V.L. &amp; C.R.S.</a:t>
            </a:r>
            <a:endParaRPr lang="en-US" sz="1000" dirty="0" smtClean="0">
              <a:solidFill>
                <a:prstClr val="black"/>
              </a:solidFill>
            </a:endParaRPr>
          </a:p>
        </p:txBody>
      </p:sp>
      <p:pic>
        <p:nvPicPr>
          <p:cNvPr id="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95449" y="828679"/>
            <a:ext cx="7040880" cy="3489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7636329" y="828679"/>
            <a:ext cx="1331322" cy="2190343"/>
          </a:xfrm>
          <a:prstGeom prst="rect">
            <a:avLst/>
          </a:prstGeom>
          <a:solidFill>
            <a:schemeClr val="tx2">
              <a:lumMod val="40000"/>
              <a:lumOff val="60000"/>
            </a:schemeClr>
          </a:solidFill>
        </p:spPr>
        <p:txBody>
          <a:bodyPr wrap="square" rtlCol="0">
            <a:spAutoFit/>
          </a:bodyPr>
          <a:lstStyle/>
          <a:p>
            <a:pPr marL="171450" indent="-171450">
              <a:spcAft>
                <a:spcPts val="200"/>
              </a:spcAft>
              <a:buFont typeface="Arial" panose="020B0604020202020204" pitchFamily="34" charset="0"/>
              <a:buChar char="•"/>
            </a:pPr>
            <a:r>
              <a:rPr lang="en-US" sz="800" dirty="0" smtClean="0"/>
              <a:t>NIH, US National Institutes of Health; </a:t>
            </a:r>
          </a:p>
          <a:p>
            <a:pPr marL="171450" indent="-171450">
              <a:spcAft>
                <a:spcPts val="200"/>
              </a:spcAft>
              <a:buFont typeface="Arial" panose="020B0604020202020204" pitchFamily="34" charset="0"/>
              <a:buChar char="•"/>
            </a:pPr>
            <a:r>
              <a:rPr lang="en-US" sz="800" dirty="0" smtClean="0"/>
              <a:t>Gates, Bill &amp; Melinda Gates Foundation; </a:t>
            </a:r>
          </a:p>
          <a:p>
            <a:pPr marL="171450" indent="-171450">
              <a:spcAft>
                <a:spcPts val="200"/>
              </a:spcAft>
              <a:buFont typeface="Arial" panose="020B0604020202020204" pitchFamily="34" charset="0"/>
              <a:buChar char="•"/>
            </a:pPr>
            <a:r>
              <a:rPr lang="en-US" sz="800" dirty="0" smtClean="0"/>
              <a:t>NSF, US National Science Foundation; </a:t>
            </a:r>
          </a:p>
          <a:p>
            <a:pPr marL="171450" indent="-171450">
              <a:spcAft>
                <a:spcPts val="200"/>
              </a:spcAft>
              <a:buFont typeface="Arial" panose="020B0604020202020204" pitchFamily="34" charset="0"/>
              <a:buChar char="•"/>
            </a:pPr>
            <a:r>
              <a:rPr lang="en-US" sz="800" dirty="0" smtClean="0"/>
              <a:t>CIHR, Canadian Institute of Health Research; </a:t>
            </a:r>
          </a:p>
          <a:p>
            <a:pPr marL="171450" indent="-171450">
              <a:spcAft>
                <a:spcPts val="200"/>
              </a:spcAft>
              <a:buFont typeface="Arial" panose="020B0604020202020204" pitchFamily="34" charset="0"/>
              <a:buChar char="•"/>
            </a:pPr>
            <a:r>
              <a:rPr lang="en-US" sz="800" dirty="0" smtClean="0"/>
              <a:t>NSERC, Natural Sciences and Engineering Research Council; </a:t>
            </a:r>
          </a:p>
          <a:p>
            <a:pPr marL="171450" indent="-171450">
              <a:spcAft>
                <a:spcPts val="200"/>
              </a:spcAft>
              <a:buFont typeface="Arial" panose="020B0604020202020204" pitchFamily="34" charset="0"/>
              <a:buChar char="•"/>
            </a:pPr>
            <a:r>
              <a:rPr lang="en-US" sz="800" dirty="0" smtClean="0"/>
              <a:t>SSHRC,  Social Sciences and Humanities Research Council</a:t>
            </a:r>
            <a:endParaRPr lang="en-US" sz="800" dirty="0"/>
          </a:p>
        </p:txBody>
      </p:sp>
      <p:sp>
        <p:nvSpPr>
          <p:cNvPr id="11" name="TextBox 10"/>
          <p:cNvSpPr txBox="1"/>
          <p:nvPr/>
        </p:nvSpPr>
        <p:spPr>
          <a:xfrm>
            <a:off x="7636329" y="3508159"/>
            <a:ext cx="1380309" cy="338554"/>
          </a:xfrm>
          <a:prstGeom prst="rect">
            <a:avLst/>
          </a:prstGeom>
          <a:solidFill>
            <a:schemeClr val="tx2">
              <a:lumMod val="40000"/>
              <a:lumOff val="60000"/>
            </a:schemeClr>
          </a:solidFill>
        </p:spPr>
        <p:txBody>
          <a:bodyPr wrap="square" rtlCol="0">
            <a:spAutoFit/>
          </a:bodyPr>
          <a:lstStyle/>
          <a:p>
            <a:pPr>
              <a:spcAft>
                <a:spcPts val="200"/>
              </a:spcAft>
            </a:pPr>
            <a:r>
              <a:rPr lang="en-US" sz="800" dirty="0">
                <a:latin typeface="Calibri" panose="020F0502020204030204" pitchFamily="34" charset="0"/>
              </a:rPr>
              <a:t>– </a:t>
            </a:r>
            <a:r>
              <a:rPr lang="en-US" sz="800" dirty="0" smtClean="0">
                <a:latin typeface="Calibri" panose="020F0502020204030204" pitchFamily="34" charset="0"/>
              </a:rPr>
              <a:t> –  </a:t>
            </a:r>
            <a:r>
              <a:rPr lang="en-US" sz="800" dirty="0">
                <a:latin typeface="Calibri" panose="020F0502020204030204" pitchFamily="34" charset="0"/>
              </a:rPr>
              <a:t>– </a:t>
            </a:r>
            <a:r>
              <a:rPr lang="en-US" sz="800" dirty="0" smtClean="0">
                <a:latin typeface="Calibri" panose="020F0502020204030204" pitchFamily="34" charset="0"/>
              </a:rPr>
              <a:t>  Before mandate adoption</a:t>
            </a:r>
            <a:endParaRPr lang="en-US" sz="800" dirty="0">
              <a:latin typeface="Calibri" panose="020F0502020204030204" pitchFamily="34" charset="0"/>
            </a:endParaRPr>
          </a:p>
        </p:txBody>
      </p:sp>
    </p:spTree>
    <p:extLst>
      <p:ext uri="{BB962C8B-B14F-4D97-AF65-F5344CB8AC3E}">
        <p14:creationId xmlns:p14="http://schemas.microsoft.com/office/powerpoint/2010/main" val="1718220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compliance with Tri-agency Open Access policy</a:t>
            </a:r>
            <a:endParaRPr lang="en-US" dirty="0"/>
          </a:p>
        </p:txBody>
      </p:sp>
      <p:sp>
        <p:nvSpPr>
          <p:cNvPr id="4" name="Slide Number Placeholder 3"/>
          <p:cNvSpPr>
            <a:spLocks noGrp="1"/>
          </p:cNvSpPr>
          <p:nvPr>
            <p:ph type="sldNum" sz="quarter" idx="12"/>
          </p:nvPr>
        </p:nvSpPr>
        <p:spPr/>
        <p:txBody>
          <a:bodyPr/>
          <a:lstStyle/>
          <a:p>
            <a:fld id="{1F181505-AF59-454A-983B-3CB9020329EA}" type="slidenum">
              <a:rPr lang="en-US" smtClean="0"/>
              <a:t>36</a:t>
            </a:fld>
            <a:endParaRPr lang="en-US"/>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4428" y="1071729"/>
            <a:ext cx="6093778" cy="2542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917" y="3613952"/>
            <a:ext cx="4788980" cy="1156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067909" y="1071729"/>
            <a:ext cx="2871470" cy="2542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5424410" y="3915311"/>
            <a:ext cx="3719590" cy="861774"/>
          </a:xfrm>
          <a:prstGeom prst="rect">
            <a:avLst/>
          </a:prstGeom>
        </p:spPr>
        <p:txBody>
          <a:bodyPr wrap="square">
            <a:spAutoFit/>
          </a:bodyPr>
          <a:lstStyle/>
          <a:p>
            <a:r>
              <a:rPr lang="en-US" sz="1000" dirty="0" smtClean="0"/>
              <a:t>Larivière, V., Sugimoto, C. R. (2018). </a:t>
            </a:r>
            <a:r>
              <a:rPr lang="en-US" sz="1000" dirty="0"/>
              <a:t>Do authors comply when funders enforce open access to research? </a:t>
            </a:r>
            <a:r>
              <a:rPr lang="en-US" sz="1000" dirty="0" smtClean="0"/>
              <a:t>Nature </a:t>
            </a:r>
            <a:r>
              <a:rPr lang="en-US" sz="1000" b="1" dirty="0"/>
              <a:t>562</a:t>
            </a:r>
            <a:r>
              <a:rPr lang="en-US" sz="1000" dirty="0"/>
              <a:t>, </a:t>
            </a:r>
            <a:r>
              <a:rPr lang="en-US" sz="1000" dirty="0" smtClean="0"/>
              <a:t>483-486</a:t>
            </a:r>
          </a:p>
          <a:p>
            <a:r>
              <a:rPr lang="en-US" sz="1000" dirty="0"/>
              <a:t>doi: </a:t>
            </a:r>
            <a:r>
              <a:rPr lang="en-US" sz="1000" dirty="0" smtClean="0"/>
              <a:t>10.1038/d41586-018-07101-w</a:t>
            </a:r>
            <a:endParaRPr lang="en-US" sz="1000" dirty="0"/>
          </a:p>
          <a:p>
            <a:pPr marL="171450" indent="-171450">
              <a:buFont typeface="Arial" panose="020B0604020202020204" pitchFamily="34" charset="0"/>
              <a:buChar char="•"/>
            </a:pPr>
            <a:r>
              <a:rPr lang="en-US" sz="1000" dirty="0"/>
              <a:t>Data sources: </a:t>
            </a:r>
            <a:r>
              <a:rPr lang="en-US" sz="1000" dirty="0" err="1"/>
              <a:t>Unpaywall</a:t>
            </a:r>
            <a:r>
              <a:rPr lang="en-US" sz="1000" dirty="0"/>
              <a:t>/</a:t>
            </a:r>
            <a:r>
              <a:rPr lang="en-US" sz="1000" dirty="0" err="1"/>
              <a:t>Clarivate</a:t>
            </a:r>
            <a:r>
              <a:rPr lang="en-US" sz="1000" dirty="0"/>
              <a:t> Analytics Web of Science/ROARMAP. Analysis: V.L. &amp; C.R.S.</a:t>
            </a:r>
            <a:endParaRPr lang="en-US" sz="1000" dirty="0" smtClean="0"/>
          </a:p>
        </p:txBody>
      </p:sp>
    </p:spTree>
    <p:extLst>
      <p:ext uri="{BB962C8B-B14F-4D97-AF65-F5344CB8AC3E}">
        <p14:creationId xmlns:p14="http://schemas.microsoft.com/office/powerpoint/2010/main" val="1123147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9" y="-636"/>
            <a:ext cx="9160110" cy="5157972"/>
          </a:xfrm>
          <a:prstGeom prst="rect">
            <a:avLst/>
          </a:prstGeom>
        </p:spPr>
      </p:pic>
      <p:pic>
        <p:nvPicPr>
          <p:cNvPr id="8" name="Picture 7"/>
          <p:cNvPicPr>
            <a:picLocks noChangeAspect="1"/>
          </p:cNvPicPr>
          <p:nvPr/>
        </p:nvPicPr>
        <p:blipFill>
          <a:blip r:embed="rId4"/>
          <a:stretch>
            <a:fillRect/>
          </a:stretch>
        </p:blipFill>
        <p:spPr>
          <a:xfrm>
            <a:off x="1321816" y="833455"/>
            <a:ext cx="6502400" cy="3874875"/>
          </a:xfrm>
          <a:prstGeom prst="rect">
            <a:avLst/>
          </a:prstGeom>
        </p:spPr>
      </p:pic>
      <p:sp>
        <p:nvSpPr>
          <p:cNvPr id="5" name="Rectangle 4"/>
          <p:cNvSpPr/>
          <p:nvPr/>
        </p:nvSpPr>
        <p:spPr>
          <a:xfrm>
            <a:off x="1725092" y="804233"/>
            <a:ext cx="5772835" cy="837152"/>
          </a:xfrm>
          <a:prstGeom prst="rect">
            <a:avLst/>
          </a:prstGeom>
        </p:spPr>
        <p:txBody>
          <a:bodyPr wrap="square" lIns="0" anchor="b" anchorCtr="0">
            <a:spAutoFit/>
          </a:bodyPr>
          <a:lstStyle/>
          <a:p>
            <a:pPr algn="ctr"/>
            <a:r>
              <a:rPr lang="en-US" sz="2400" b="1" dirty="0" smtClean="0">
                <a:solidFill>
                  <a:prstClr val="white">
                    <a:lumMod val="50000"/>
                  </a:prstClr>
                </a:solidFill>
              </a:rPr>
              <a:t>Draft Tri-Agency Research Data </a:t>
            </a:r>
          </a:p>
          <a:p>
            <a:pPr algn="ctr"/>
            <a:r>
              <a:rPr lang="en-US" sz="2400" b="1" dirty="0" smtClean="0">
                <a:solidFill>
                  <a:prstClr val="white">
                    <a:lumMod val="50000"/>
                  </a:prstClr>
                </a:solidFill>
              </a:rPr>
              <a:t>Management Policy (2018)</a:t>
            </a:r>
            <a:endParaRPr lang="en-US" sz="2400" b="1" dirty="0">
              <a:solidFill>
                <a:prstClr val="white">
                  <a:lumMod val="50000"/>
                </a:prstClr>
              </a:solidFill>
            </a:endParaRPr>
          </a:p>
        </p:txBody>
      </p:sp>
      <p:pic>
        <p:nvPicPr>
          <p:cNvPr id="6" name="Picture 5"/>
          <p:cNvPicPr preferRelativeResize="0">
            <a:picLocks/>
          </p:cNvPicPr>
          <p:nvPr/>
        </p:nvPicPr>
        <p:blipFill>
          <a:blip r:embed="rId5"/>
          <a:stretch>
            <a:fillRect/>
          </a:stretch>
        </p:blipFill>
        <p:spPr>
          <a:xfrm>
            <a:off x="1725091" y="1602740"/>
            <a:ext cx="5772835" cy="38100"/>
          </a:xfrm>
          <a:prstGeom prst="rect">
            <a:avLst/>
          </a:prstGeom>
        </p:spPr>
      </p:pic>
      <p:sp>
        <p:nvSpPr>
          <p:cNvPr id="9" name="Rectangle 8"/>
          <p:cNvSpPr/>
          <p:nvPr/>
        </p:nvSpPr>
        <p:spPr>
          <a:xfrm>
            <a:off x="1725093" y="1712806"/>
            <a:ext cx="5940627" cy="2462213"/>
          </a:xfrm>
          <a:prstGeom prst="rect">
            <a:avLst/>
          </a:prstGeom>
        </p:spPr>
        <p:txBody>
          <a:bodyPr wrap="square">
            <a:spAutoFit/>
          </a:bodyPr>
          <a:lstStyle/>
          <a:p>
            <a:pPr marL="285750" indent="-285750">
              <a:spcAft>
                <a:spcPts val="600"/>
              </a:spcAft>
              <a:buClr>
                <a:srgbClr val="4F81BD">
                  <a:lumMod val="40000"/>
                  <a:lumOff val="60000"/>
                </a:srgbClr>
              </a:buClr>
              <a:buFont typeface="Calibri" panose="020F0502020204030204" pitchFamily="34" charset="0"/>
              <a:buChar char="↘"/>
              <a:tabLst>
                <a:tab pos="173038" algn="l"/>
              </a:tabLst>
            </a:pPr>
            <a:r>
              <a:rPr lang="en-US" dirty="0" smtClean="0">
                <a:solidFill>
                  <a:prstClr val="black"/>
                </a:solidFill>
              </a:rPr>
              <a:t>Each institution is to create an institutional research </a:t>
            </a:r>
            <a:r>
              <a:rPr lang="en-US" dirty="0">
                <a:solidFill>
                  <a:prstClr val="black"/>
                </a:solidFill>
              </a:rPr>
              <a:t>data management </a:t>
            </a:r>
            <a:r>
              <a:rPr lang="en-US" dirty="0" smtClean="0">
                <a:solidFill>
                  <a:prstClr val="black"/>
                </a:solidFill>
              </a:rPr>
              <a:t>strategy</a:t>
            </a:r>
            <a:endParaRPr lang="en-US" dirty="0">
              <a:solidFill>
                <a:prstClr val="black"/>
              </a:solidFill>
            </a:endParaRPr>
          </a:p>
          <a:p>
            <a:pPr marL="285750" indent="-285750">
              <a:spcAft>
                <a:spcPts val="600"/>
              </a:spcAft>
              <a:buClr>
                <a:srgbClr val="4F81BD">
                  <a:lumMod val="40000"/>
                  <a:lumOff val="60000"/>
                </a:srgbClr>
              </a:buClr>
              <a:buFont typeface="Calibri" panose="020F0502020204030204" pitchFamily="34" charset="0"/>
              <a:buChar char="↘"/>
              <a:tabLst>
                <a:tab pos="173038" algn="l"/>
              </a:tabLst>
            </a:pPr>
            <a:r>
              <a:rPr lang="en-US" dirty="0" smtClean="0">
                <a:solidFill>
                  <a:prstClr val="black"/>
                </a:solidFill>
              </a:rPr>
              <a:t>For </a:t>
            </a:r>
            <a:r>
              <a:rPr lang="en-US" dirty="0">
                <a:solidFill>
                  <a:prstClr val="black"/>
                </a:solidFill>
              </a:rPr>
              <a:t>specific funding opportunities, the agencies may require data management </a:t>
            </a:r>
            <a:r>
              <a:rPr lang="en-US" dirty="0" smtClean="0">
                <a:solidFill>
                  <a:prstClr val="black"/>
                </a:solidFill>
              </a:rPr>
              <a:t>plans</a:t>
            </a:r>
          </a:p>
          <a:p>
            <a:pPr marL="285750" indent="-285750">
              <a:buClr>
                <a:srgbClr val="4F81BD">
                  <a:lumMod val="40000"/>
                  <a:lumOff val="60000"/>
                </a:srgbClr>
              </a:buClr>
              <a:buFont typeface="Calibri" panose="020F0502020204030204" pitchFamily="34" charset="0"/>
              <a:buChar char="↘"/>
              <a:tabLst>
                <a:tab pos="173038" algn="l"/>
              </a:tabLst>
            </a:pPr>
            <a:r>
              <a:rPr lang="en-US" dirty="0" smtClean="0">
                <a:solidFill>
                  <a:prstClr val="black"/>
                </a:solidFill>
              </a:rPr>
              <a:t>Grant </a:t>
            </a:r>
            <a:r>
              <a:rPr lang="en-US" dirty="0">
                <a:solidFill>
                  <a:prstClr val="black"/>
                </a:solidFill>
              </a:rPr>
              <a:t>recipients are </a:t>
            </a:r>
            <a:r>
              <a:rPr lang="en-US" dirty="0" smtClean="0">
                <a:solidFill>
                  <a:prstClr val="black"/>
                </a:solidFill>
              </a:rPr>
              <a:t>to </a:t>
            </a:r>
            <a:r>
              <a:rPr lang="en-US" dirty="0">
                <a:solidFill>
                  <a:prstClr val="black"/>
                </a:solidFill>
              </a:rPr>
              <a:t>deposit into a digital repository all digital research data, metadata and code that directly support the </a:t>
            </a:r>
            <a:r>
              <a:rPr lang="en-US" dirty="0" smtClean="0">
                <a:solidFill>
                  <a:prstClr val="black"/>
                </a:solidFill>
              </a:rPr>
              <a:t>research </a:t>
            </a:r>
            <a:r>
              <a:rPr lang="en-US" dirty="0">
                <a:solidFill>
                  <a:prstClr val="black"/>
                </a:solidFill>
              </a:rPr>
              <a:t>conclusions in journal publications stemming from agency-supported </a:t>
            </a:r>
            <a:r>
              <a:rPr lang="en-US" dirty="0" smtClean="0">
                <a:solidFill>
                  <a:prstClr val="black"/>
                </a:solidFill>
              </a:rPr>
              <a:t>research</a:t>
            </a:r>
            <a:endParaRPr lang="en-US" dirty="0">
              <a:solidFill>
                <a:prstClr val="black"/>
              </a:solidFill>
            </a:endParaRPr>
          </a:p>
        </p:txBody>
      </p:sp>
    </p:spTree>
    <p:extLst>
      <p:ext uri="{BB962C8B-B14F-4D97-AF65-F5344CB8AC3E}">
        <p14:creationId xmlns:p14="http://schemas.microsoft.com/office/powerpoint/2010/main" val="3818278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
            </a:r>
            <a:br>
              <a:rPr lang="en-CA" dirty="0" smtClean="0"/>
            </a:br>
            <a:r>
              <a:rPr lang="en-US" dirty="0"/>
              <a:t>Connection Grants: </a:t>
            </a:r>
            <a:r>
              <a:rPr lang="en-US" dirty="0" smtClean="0"/>
              <a:t>Special call</a:t>
            </a:r>
            <a:br>
              <a:rPr lang="en-US" dirty="0" smtClean="0"/>
            </a:br>
            <a:r>
              <a:rPr lang="en-US" dirty="0" smtClean="0"/>
              <a:t>Research </a:t>
            </a:r>
            <a:r>
              <a:rPr lang="en-US" dirty="0"/>
              <a:t>Data Management Capacity Building Initiative</a:t>
            </a:r>
            <a:endParaRPr lang="en-CA" dirty="0"/>
          </a:p>
        </p:txBody>
      </p:sp>
      <p:sp>
        <p:nvSpPr>
          <p:cNvPr id="5" name="Slide Number Placeholder 4"/>
          <p:cNvSpPr>
            <a:spLocks noGrp="1"/>
          </p:cNvSpPr>
          <p:nvPr>
            <p:ph type="sldNum" sz="quarter" idx="12"/>
          </p:nvPr>
        </p:nvSpPr>
        <p:spPr/>
        <p:txBody>
          <a:bodyPr/>
          <a:lstStyle/>
          <a:p>
            <a:fld id="{1F181505-AF59-454A-983B-3CB9020329EA}" type="slidenum">
              <a:rPr lang="en-US" smtClean="0"/>
              <a:t>38</a:t>
            </a:fld>
            <a:endParaRPr lang="en-US"/>
          </a:p>
        </p:txBody>
      </p:sp>
      <p:sp>
        <p:nvSpPr>
          <p:cNvPr id="3" name="Rectangle 2"/>
          <p:cNvSpPr/>
          <p:nvPr/>
        </p:nvSpPr>
        <p:spPr>
          <a:xfrm>
            <a:off x="527050" y="1093307"/>
            <a:ext cx="8088630" cy="3824124"/>
          </a:xfrm>
          <a:prstGeom prst="rect">
            <a:avLst/>
          </a:prstGeom>
          <a:ln>
            <a:noFill/>
          </a:ln>
        </p:spPr>
        <p:txBody>
          <a:bodyPr wrap="square">
            <a:spAutoFit/>
          </a:bodyPr>
          <a:lstStyle/>
          <a:p>
            <a:pPr marL="285750" indent="-285750">
              <a:buClr>
                <a:srgbClr val="4F81BD">
                  <a:lumMod val="40000"/>
                  <a:lumOff val="60000"/>
                </a:srgbClr>
              </a:buClr>
              <a:buFont typeface="Calibri" panose="020F0502020204030204" pitchFamily="34" charset="0"/>
              <a:buChar char="↘"/>
              <a:tabLst>
                <a:tab pos="173038" algn="l"/>
                <a:tab pos="230188" algn="l"/>
              </a:tabLst>
            </a:pPr>
            <a:r>
              <a:rPr lang="en-US" sz="1600" dirty="0" smtClean="0"/>
              <a:t>New Funding </a:t>
            </a:r>
            <a:r>
              <a:rPr lang="en-US" sz="1600" dirty="0"/>
              <a:t>opportunity for </a:t>
            </a:r>
            <a:r>
              <a:rPr lang="en-US" sz="1600" dirty="0" smtClean="0"/>
              <a:t>2019 - upcoming deadlines: May 1</a:t>
            </a:r>
            <a:r>
              <a:rPr lang="en-US" sz="1600" baseline="30000" dirty="0" smtClean="0"/>
              <a:t>st</a:t>
            </a:r>
            <a:r>
              <a:rPr lang="en-US" sz="1600" dirty="0" smtClean="0"/>
              <a:t>  and August 1</a:t>
            </a:r>
            <a:r>
              <a:rPr lang="en-US" sz="1600" baseline="30000" dirty="0" smtClean="0"/>
              <a:t>st</a:t>
            </a:r>
            <a:r>
              <a:rPr lang="en-US" sz="1600" dirty="0" smtClean="0"/>
              <a:t> </a:t>
            </a:r>
          </a:p>
          <a:p>
            <a:pPr>
              <a:buClr>
                <a:srgbClr val="4F81BD">
                  <a:lumMod val="40000"/>
                  <a:lumOff val="60000"/>
                </a:srgbClr>
              </a:buClr>
              <a:tabLst>
                <a:tab pos="173038" algn="l"/>
                <a:tab pos="230188" algn="l"/>
              </a:tabLst>
            </a:pPr>
            <a:endParaRPr lang="en-US" sz="1600" dirty="0"/>
          </a:p>
          <a:p>
            <a:pPr marL="285750" indent="-285750">
              <a:buClr>
                <a:srgbClr val="4F81BD">
                  <a:lumMod val="40000"/>
                  <a:lumOff val="60000"/>
                </a:srgbClr>
              </a:buClr>
              <a:buFont typeface="Calibri" panose="020F0502020204030204" pitchFamily="34" charset="0"/>
              <a:buChar char="↘"/>
              <a:tabLst>
                <a:tab pos="173038" algn="l"/>
                <a:tab pos="230188" algn="l"/>
              </a:tabLst>
            </a:pPr>
            <a:r>
              <a:rPr lang="en-US" sz="1600" dirty="0" smtClean="0"/>
              <a:t>Targeted call to help the SSH </a:t>
            </a:r>
            <a:r>
              <a:rPr lang="en-US" sz="1600" dirty="0"/>
              <a:t>research community engage with existing and emerging </a:t>
            </a:r>
            <a:r>
              <a:rPr lang="en-US" sz="1600" b="1" dirty="0">
                <a:solidFill>
                  <a:srgbClr val="26A4FE"/>
                </a:solidFill>
              </a:rPr>
              <a:t>standards for data management as a feature of excellent research</a:t>
            </a:r>
            <a:r>
              <a:rPr lang="en-US" sz="1600" dirty="0"/>
              <a:t>, and to ready itself for the anticipated tri-agency </a:t>
            </a:r>
            <a:r>
              <a:rPr lang="en-US" sz="1600" dirty="0" smtClean="0"/>
              <a:t>policy.</a:t>
            </a:r>
          </a:p>
          <a:p>
            <a:pPr>
              <a:buClr>
                <a:srgbClr val="4F81BD">
                  <a:lumMod val="40000"/>
                  <a:lumOff val="60000"/>
                </a:srgbClr>
              </a:buClr>
              <a:tabLst>
                <a:tab pos="173038" algn="l"/>
                <a:tab pos="230188" algn="l"/>
              </a:tabLst>
            </a:pPr>
            <a:endParaRPr lang="en-US" sz="1600" dirty="0" smtClean="0"/>
          </a:p>
          <a:p>
            <a:pPr marL="285750" lvl="0" indent="-285750">
              <a:buClr>
                <a:srgbClr val="4F81BD">
                  <a:lumMod val="40000"/>
                  <a:lumOff val="60000"/>
                </a:srgbClr>
              </a:buClr>
              <a:buFont typeface="Calibri" panose="020F0502020204030204" pitchFamily="34" charset="0"/>
              <a:buChar char="↘"/>
              <a:tabLst>
                <a:tab pos="173038" algn="l"/>
                <a:tab pos="230188" algn="l"/>
              </a:tabLst>
            </a:pPr>
            <a:r>
              <a:rPr lang="en-US" sz="1600" dirty="0" smtClean="0"/>
              <a:t>Proposals must focus on </a:t>
            </a:r>
            <a:r>
              <a:rPr lang="en-US" sz="1600" b="1" dirty="0">
                <a:solidFill>
                  <a:srgbClr val="26A4FE"/>
                </a:solidFill>
              </a:rPr>
              <a:t>increasing the capacity of a broad group of researchers or students to manage data as a regular research activity</a:t>
            </a:r>
            <a:r>
              <a:rPr lang="en-US" sz="1600" dirty="0" smtClean="0">
                <a:solidFill>
                  <a:srgbClr val="26A4FE"/>
                </a:solidFill>
              </a:rPr>
              <a:t>.</a:t>
            </a:r>
            <a:r>
              <a:rPr lang="en-US" sz="1600" dirty="0" smtClean="0"/>
              <a:t> </a:t>
            </a:r>
          </a:p>
          <a:p>
            <a:pPr marL="742950" lvl="1" indent="-285750">
              <a:buClr>
                <a:srgbClr val="4F81BD">
                  <a:lumMod val="40000"/>
                  <a:lumOff val="60000"/>
                </a:srgbClr>
              </a:buClr>
              <a:buFont typeface="Calibri" panose="020F0502020204030204" pitchFamily="34" charset="0"/>
              <a:buChar char="↘"/>
              <a:tabLst>
                <a:tab pos="173038" algn="l"/>
                <a:tab pos="230188" algn="l"/>
              </a:tabLst>
            </a:pPr>
            <a:r>
              <a:rPr lang="en-US" sz="1600" i="1" dirty="0" smtClean="0"/>
              <a:t>Not eligible: </a:t>
            </a:r>
            <a:r>
              <a:rPr lang="en-US" sz="1600" dirty="0" smtClean="0"/>
              <a:t>proposals </a:t>
            </a:r>
            <a:r>
              <a:rPr lang="en-US" sz="1600" dirty="0"/>
              <a:t>to conduct data management research, or for projects limited to management of particular datasets or </a:t>
            </a:r>
            <a:r>
              <a:rPr lang="en-US" sz="1600" dirty="0" smtClean="0"/>
              <a:t>databases.  </a:t>
            </a:r>
          </a:p>
          <a:p>
            <a:pPr lvl="1">
              <a:buClr>
                <a:srgbClr val="4F81BD">
                  <a:lumMod val="40000"/>
                  <a:lumOff val="60000"/>
                </a:srgbClr>
              </a:buClr>
              <a:tabLst>
                <a:tab pos="173038" algn="l"/>
                <a:tab pos="230188" algn="l"/>
              </a:tabLst>
            </a:pPr>
            <a:endParaRPr lang="en-US" sz="1600" dirty="0">
              <a:solidFill>
                <a:prstClr val="black"/>
              </a:solidFill>
            </a:endParaRPr>
          </a:p>
          <a:p>
            <a:pPr marL="285750" lvl="0" indent="-285750">
              <a:spcAft>
                <a:spcPts val="300"/>
              </a:spcAft>
              <a:buClr>
                <a:srgbClr val="4F81BD">
                  <a:lumMod val="40000"/>
                  <a:lumOff val="60000"/>
                </a:srgbClr>
              </a:buClr>
              <a:buFont typeface="Calibri" panose="020F0502020204030204" pitchFamily="34" charset="0"/>
              <a:buChar char="↘"/>
              <a:tabLst>
                <a:tab pos="173038" algn="l"/>
                <a:tab pos="230188" algn="l"/>
              </a:tabLst>
            </a:pPr>
            <a:r>
              <a:rPr lang="en-US" sz="1600" dirty="0" smtClean="0"/>
              <a:t>Applications are </a:t>
            </a:r>
            <a:r>
              <a:rPr lang="en-US" sz="1600" dirty="0"/>
              <a:t>subject to the Connection Grants evaluation criteria and </a:t>
            </a:r>
            <a:r>
              <a:rPr lang="en-US" sz="1600" dirty="0" smtClean="0"/>
              <a:t>scoring.</a:t>
            </a:r>
          </a:p>
          <a:p>
            <a:pPr marL="742950" lvl="1" indent="-285750">
              <a:buClr>
                <a:srgbClr val="4F81BD">
                  <a:lumMod val="40000"/>
                  <a:lumOff val="60000"/>
                </a:srgbClr>
              </a:buClr>
              <a:buFont typeface="Calibri" panose="020F0502020204030204" pitchFamily="34" charset="0"/>
              <a:buChar char="↘"/>
              <a:tabLst>
                <a:tab pos="173038" algn="l"/>
                <a:tab pos="230188" algn="l"/>
              </a:tabLst>
            </a:pPr>
            <a:r>
              <a:rPr lang="en-US" sz="1600" dirty="0" smtClean="0">
                <a:solidFill>
                  <a:prstClr val="black"/>
                </a:solidFill>
              </a:rPr>
              <a:t>In addition proposals must respond to one or more of five objectives outlined in funding opportunity description.</a:t>
            </a:r>
            <a:endParaRPr lang="en-US" sz="1600" dirty="0">
              <a:solidFill>
                <a:prstClr val="black"/>
              </a:solidFill>
            </a:endParaRPr>
          </a:p>
          <a:p>
            <a:pPr lvl="0">
              <a:buClr>
                <a:srgbClr val="4F81BD">
                  <a:lumMod val="40000"/>
                  <a:lumOff val="60000"/>
                </a:srgbClr>
              </a:buClr>
              <a:tabLst>
                <a:tab pos="173038" algn="l"/>
                <a:tab pos="230188" algn="l"/>
              </a:tabLst>
            </a:pPr>
            <a:endParaRPr lang="en-US" sz="1600" dirty="0" smtClean="0">
              <a:solidFill>
                <a:prstClr val="black"/>
              </a:solidFill>
            </a:endParaRPr>
          </a:p>
        </p:txBody>
      </p:sp>
    </p:spTree>
    <p:extLst>
      <p:ext uri="{BB962C8B-B14F-4D97-AF65-F5344CB8AC3E}">
        <p14:creationId xmlns:p14="http://schemas.microsoft.com/office/powerpoint/2010/main" val="1843905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Do not hesitate to contact us</a:t>
            </a:r>
          </a:p>
        </p:txBody>
      </p:sp>
      <p:sp>
        <p:nvSpPr>
          <p:cNvPr id="3" name="Content Placeholder 2"/>
          <p:cNvSpPr>
            <a:spLocks noGrp="1"/>
          </p:cNvSpPr>
          <p:nvPr>
            <p:ph idx="1"/>
          </p:nvPr>
        </p:nvSpPr>
        <p:spPr>
          <a:xfrm>
            <a:off x="647700" y="1201262"/>
            <a:ext cx="7835900" cy="3789838"/>
          </a:xfrm>
        </p:spPr>
        <p:txBody>
          <a:bodyPr>
            <a:normAutofit/>
          </a:bodyPr>
          <a:lstStyle/>
          <a:p>
            <a:pPr>
              <a:spcAft>
                <a:spcPts val="600"/>
              </a:spcAft>
            </a:pPr>
            <a:r>
              <a:rPr lang="en-CA" dirty="0"/>
              <a:t>You can find lists of our Program Officers contact information on our website or send your request to one of our funding opportunity general inboxes</a:t>
            </a:r>
            <a:r>
              <a:rPr lang="en-CA" dirty="0" smtClean="0"/>
              <a:t>.</a:t>
            </a:r>
            <a:endParaRPr lang="en-CA" dirty="0"/>
          </a:p>
          <a:p>
            <a:r>
              <a:rPr lang="en-CA" dirty="0"/>
              <a:t>Keep an eye out for upcoming webinars! </a:t>
            </a:r>
          </a:p>
          <a:p>
            <a:endParaRPr lang="en-CA" sz="1800" dirty="0"/>
          </a:p>
          <a:p>
            <a:r>
              <a:rPr lang="en-CA" sz="1800" dirty="0"/>
              <a:t>A few tips for your application preparation:</a:t>
            </a:r>
          </a:p>
          <a:p>
            <a:pPr marL="714375" lvl="1" indent="-266700">
              <a:buFont typeface="Wingdings" panose="05000000000000000000" pitchFamily="2" charset="2"/>
              <a:buChar char="§"/>
            </a:pPr>
            <a:r>
              <a:rPr lang="en-CA" dirty="0"/>
              <a:t>Be creative and ambitious with KM plan.</a:t>
            </a:r>
          </a:p>
          <a:p>
            <a:pPr marL="714375" lvl="1" indent="-266700">
              <a:buFont typeface="Wingdings" panose="05000000000000000000" pitchFamily="2" charset="2"/>
              <a:buChar char="§"/>
            </a:pPr>
            <a:r>
              <a:rPr lang="en-CA" dirty="0"/>
              <a:t>Provide justification: </a:t>
            </a:r>
            <a:r>
              <a:rPr lang="en-US" dirty="0"/>
              <a:t>Do </a:t>
            </a:r>
            <a:r>
              <a:rPr lang="en-CA" dirty="0"/>
              <a:t>not presume adjudication committee members are familiar with the work, or with the specific terminology and particularities of the field of specialization.</a:t>
            </a:r>
          </a:p>
          <a:p>
            <a:pPr marL="714375" lvl="1" indent="-266700">
              <a:buFont typeface="Wingdings" panose="05000000000000000000" pitchFamily="2" charset="2"/>
              <a:buChar char="§"/>
            </a:pPr>
            <a:r>
              <a:rPr lang="en-CA" dirty="0"/>
              <a:t>Give </a:t>
            </a:r>
            <a:r>
              <a:rPr lang="en-CA" dirty="0" smtClean="0"/>
              <a:t>special </a:t>
            </a:r>
            <a:r>
              <a:rPr lang="en-CA" dirty="0"/>
              <a:t>attention to budget and provide good </a:t>
            </a:r>
            <a:r>
              <a:rPr lang="en-CA" dirty="0" smtClean="0"/>
              <a:t>justification.</a:t>
            </a:r>
            <a:endParaRPr lang="en-CA" dirty="0"/>
          </a:p>
          <a:p>
            <a:pPr marL="714375" lvl="1" indent="-266700">
              <a:buFont typeface="Wingdings" panose="05000000000000000000" pitchFamily="2" charset="2"/>
              <a:buChar char="§"/>
            </a:pPr>
            <a:r>
              <a:rPr lang="en-CA" dirty="0"/>
              <a:t>Ensure </a:t>
            </a:r>
            <a:r>
              <a:rPr lang="en-CA" dirty="0" smtClean="0"/>
              <a:t>students’ work/training </a:t>
            </a:r>
            <a:r>
              <a:rPr lang="en-CA" dirty="0"/>
              <a:t>is meaningful. </a:t>
            </a:r>
          </a:p>
          <a:p>
            <a:pPr marL="714375" lvl="1" indent="-266700">
              <a:buFont typeface="Wingdings" panose="05000000000000000000" pitchFamily="2" charset="2"/>
              <a:buChar char="§"/>
            </a:pPr>
            <a:endParaRPr lang="en-CA" dirty="0"/>
          </a:p>
        </p:txBody>
      </p:sp>
      <p:sp>
        <p:nvSpPr>
          <p:cNvPr id="6" name="Slide Number Placeholder 5"/>
          <p:cNvSpPr>
            <a:spLocks noGrp="1"/>
          </p:cNvSpPr>
          <p:nvPr>
            <p:ph type="sldNum" sz="quarter" idx="12"/>
          </p:nvPr>
        </p:nvSpPr>
        <p:spPr/>
        <p:txBody>
          <a:bodyPr/>
          <a:lstStyle/>
          <a:p>
            <a:fld id="{1F181505-AF59-454A-983B-3CB9020329EA}" type="slidenum">
              <a:rPr lang="en-US" smtClean="0"/>
              <a:t>39</a:t>
            </a:fld>
            <a:endParaRPr lang="en-US"/>
          </a:p>
        </p:txBody>
      </p:sp>
    </p:spTree>
    <p:extLst>
      <p:ext uri="{BB962C8B-B14F-4D97-AF65-F5344CB8AC3E}">
        <p14:creationId xmlns:p14="http://schemas.microsoft.com/office/powerpoint/2010/main" val="2469819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878" y="2"/>
            <a:ext cx="9230881" cy="5194935"/>
          </a:xfrm>
          <a:prstGeom prst="rect">
            <a:avLst/>
          </a:prstGeom>
        </p:spPr>
      </p:pic>
      <p:sp>
        <p:nvSpPr>
          <p:cNvPr id="4" name="Rectangle 3"/>
          <p:cNvSpPr/>
          <p:nvPr/>
        </p:nvSpPr>
        <p:spPr>
          <a:xfrm>
            <a:off x="640535" y="516871"/>
            <a:ext cx="3970090" cy="492443"/>
          </a:xfrm>
          <a:prstGeom prst="rect">
            <a:avLst/>
          </a:prstGeom>
        </p:spPr>
        <p:txBody>
          <a:bodyPr wrap="square" lIns="0" anchor="b">
            <a:spAutoFit/>
          </a:bodyPr>
          <a:lstStyle/>
          <a:p>
            <a:r>
              <a:rPr lang="is-IS" sz="2600" i="1" dirty="0">
                <a:latin typeface="Georgia"/>
                <a:cs typeface="Georgia"/>
              </a:rPr>
              <a:t>Our role</a:t>
            </a:r>
            <a:endParaRPr lang="en-US" sz="2600" i="1" dirty="0">
              <a:latin typeface="Georgia"/>
              <a:cs typeface="Georgia"/>
            </a:endParaRPr>
          </a:p>
        </p:txBody>
      </p:sp>
      <p:sp>
        <p:nvSpPr>
          <p:cNvPr id="5" name="Rectangle 4"/>
          <p:cNvSpPr/>
          <p:nvPr/>
        </p:nvSpPr>
        <p:spPr>
          <a:xfrm>
            <a:off x="640535" y="1270515"/>
            <a:ext cx="3968952" cy="1261884"/>
          </a:xfrm>
          <a:prstGeom prst="rect">
            <a:avLst/>
          </a:prstGeom>
        </p:spPr>
        <p:txBody>
          <a:bodyPr wrap="square" lIns="0">
            <a:spAutoFit/>
          </a:bodyPr>
          <a:lstStyle/>
          <a:p>
            <a:r>
              <a:rPr lang="en-US" sz="1900" b="1" dirty="0">
                <a:solidFill>
                  <a:srgbClr val="973990"/>
                </a:solidFill>
              </a:rPr>
              <a:t>Federal agency mandated to promote and support postsecondary-based research and training in the social sciences and humanities</a:t>
            </a:r>
          </a:p>
        </p:txBody>
      </p:sp>
      <p:sp>
        <p:nvSpPr>
          <p:cNvPr id="6" name="Rectangle 5"/>
          <p:cNvSpPr/>
          <p:nvPr/>
        </p:nvSpPr>
        <p:spPr>
          <a:xfrm>
            <a:off x="640535" y="2632669"/>
            <a:ext cx="4106725" cy="2052870"/>
          </a:xfrm>
          <a:prstGeom prst="rect">
            <a:avLst/>
          </a:prstGeom>
        </p:spPr>
        <p:txBody>
          <a:bodyPr wrap="square" lIns="0">
            <a:spAutoFit/>
          </a:bodyPr>
          <a:lstStyle/>
          <a:p>
            <a:pPr marL="171450" indent="-171450"/>
            <a:r>
              <a:rPr lang="en-US" sz="1400" b="1" dirty="0"/>
              <a:t>Through grants, fellowships and scholarships SSHRC:</a:t>
            </a:r>
          </a:p>
          <a:p>
            <a:pPr marL="285750" indent="-285750">
              <a:lnSpc>
                <a:spcPct val="70000"/>
              </a:lnSpc>
              <a:buFont typeface="Wingdings" panose="05000000000000000000" pitchFamily="2" charset="2"/>
              <a:buChar char="v"/>
            </a:pPr>
            <a:endParaRPr lang="en-US" sz="1400" dirty="0"/>
          </a:p>
          <a:p>
            <a:pPr marL="742950" lvl="1" indent="-285750">
              <a:buClr>
                <a:srgbClr val="7CA8CD"/>
              </a:buClr>
              <a:buFont typeface="Calibri" panose="020F0502020204030204" pitchFamily="34" charset="0"/>
              <a:buChar char="↘"/>
            </a:pPr>
            <a:r>
              <a:rPr lang="en-US" sz="1400" b="1" dirty="0"/>
              <a:t>Trains</a:t>
            </a:r>
            <a:r>
              <a:rPr lang="en-US" sz="1400" dirty="0"/>
              <a:t> the next generation of talented, creative thinkers and doers</a:t>
            </a:r>
          </a:p>
          <a:p>
            <a:pPr marL="742950" lvl="1" indent="-285750">
              <a:lnSpc>
                <a:spcPct val="70000"/>
              </a:lnSpc>
              <a:buClr>
                <a:srgbClr val="7CA8CD"/>
              </a:buClr>
              <a:buFont typeface="Calibri" panose="020F0502020204030204" pitchFamily="34" charset="0"/>
              <a:buChar char="↘"/>
            </a:pPr>
            <a:endParaRPr lang="en-US" sz="1400" dirty="0"/>
          </a:p>
          <a:p>
            <a:pPr marL="742950" lvl="1" indent="-285750">
              <a:buClr>
                <a:srgbClr val="7CA8CD"/>
              </a:buClr>
              <a:buFont typeface="Calibri" panose="020F0502020204030204" pitchFamily="34" charset="0"/>
              <a:buChar char="↘"/>
            </a:pPr>
            <a:r>
              <a:rPr lang="en-US" sz="1400" b="1" dirty="0"/>
              <a:t>Builds </a:t>
            </a:r>
            <a:r>
              <a:rPr lang="en-US" sz="1400" dirty="0"/>
              <a:t>knowledge and understanding about people, cultures and societies</a:t>
            </a:r>
          </a:p>
          <a:p>
            <a:pPr marL="742950" lvl="1" indent="-285750">
              <a:lnSpc>
                <a:spcPct val="70000"/>
              </a:lnSpc>
              <a:buClr>
                <a:srgbClr val="7CA8CD"/>
              </a:buClr>
              <a:buFont typeface="Calibri" panose="020F0502020204030204" pitchFamily="34" charset="0"/>
              <a:buChar char="↘"/>
            </a:pPr>
            <a:endParaRPr lang="en-US" sz="1400" dirty="0"/>
          </a:p>
          <a:p>
            <a:pPr marL="742950" lvl="1" indent="-285750">
              <a:buClr>
                <a:srgbClr val="7CA8CD"/>
              </a:buClr>
              <a:buFont typeface="Calibri" panose="020F0502020204030204" pitchFamily="34" charset="0"/>
              <a:buChar char="↘"/>
            </a:pPr>
            <a:r>
              <a:rPr lang="en-US" sz="1400" b="1" dirty="0"/>
              <a:t>Drives </a:t>
            </a:r>
            <a:r>
              <a:rPr lang="en-US" sz="1400" dirty="0"/>
              <a:t>the innovations that address the challenges of today and tomorrow</a:t>
            </a:r>
          </a:p>
        </p:txBody>
      </p:sp>
      <p:pic>
        <p:nvPicPr>
          <p:cNvPr id="9" name="Picture 8"/>
          <p:cNvPicPr preferRelativeResize="0">
            <a:picLocks/>
          </p:cNvPicPr>
          <p:nvPr/>
        </p:nvPicPr>
        <p:blipFill>
          <a:blip r:embed="rId4"/>
          <a:stretch>
            <a:fillRect/>
          </a:stretch>
        </p:blipFill>
        <p:spPr>
          <a:xfrm>
            <a:off x="640535" y="1009311"/>
            <a:ext cx="3676965" cy="38100"/>
          </a:xfrm>
          <a:prstGeom prst="rect">
            <a:avLst/>
          </a:prstGeom>
        </p:spPr>
      </p:pic>
      <p:sp>
        <p:nvSpPr>
          <p:cNvPr id="8" name="Slide Number Placeholder 7"/>
          <p:cNvSpPr>
            <a:spLocks noGrp="1"/>
          </p:cNvSpPr>
          <p:nvPr>
            <p:ph type="sldNum" sz="quarter" idx="12"/>
          </p:nvPr>
        </p:nvSpPr>
        <p:spPr/>
        <p:txBody>
          <a:bodyPr/>
          <a:lstStyle/>
          <a:p>
            <a:fld id="{1F181505-AF59-454A-983B-3CB9020329EA}" type="slidenum">
              <a:rPr lang="en-US" smtClean="0"/>
              <a:t>4</a:t>
            </a:fld>
            <a:endParaRPr lang="en-US"/>
          </a:p>
        </p:txBody>
      </p:sp>
    </p:spTree>
    <p:extLst>
      <p:ext uri="{BB962C8B-B14F-4D97-AF65-F5344CB8AC3E}">
        <p14:creationId xmlns:p14="http://schemas.microsoft.com/office/powerpoint/2010/main" val="1190021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53" y="-46671"/>
            <a:ext cx="9225753" cy="5194935"/>
          </a:xfrm>
          <a:prstGeom prst="rect">
            <a:avLst/>
          </a:prstGeom>
        </p:spPr>
      </p:pic>
      <p:sp>
        <p:nvSpPr>
          <p:cNvPr id="6" name="Rectangle 5"/>
          <p:cNvSpPr/>
          <p:nvPr/>
        </p:nvSpPr>
        <p:spPr>
          <a:xfrm>
            <a:off x="640535" y="1480404"/>
            <a:ext cx="3696630" cy="1169551"/>
          </a:xfrm>
          <a:prstGeom prst="rect">
            <a:avLst/>
          </a:prstGeom>
        </p:spPr>
        <p:txBody>
          <a:bodyPr wrap="square" lIns="0">
            <a:spAutoFit/>
          </a:bodyPr>
          <a:lstStyle/>
          <a:p>
            <a:pPr marL="285750" indent="-285750">
              <a:buClr>
                <a:schemeClr val="accent1">
                  <a:lumMod val="40000"/>
                  <a:lumOff val="60000"/>
                </a:schemeClr>
              </a:buClr>
              <a:buFont typeface="Calibri" panose="020F0502020204030204" pitchFamily="34" charset="0"/>
              <a:buChar char="↘"/>
            </a:pPr>
            <a:r>
              <a:rPr lang="en-US" sz="1400" dirty="0"/>
              <a:t>Visit our website: </a:t>
            </a:r>
            <a:r>
              <a:rPr lang="en-US" sz="1400" b="1" dirty="0"/>
              <a:t>www.sshrc-crsh.gc.ca</a:t>
            </a:r>
            <a:endParaRPr lang="en-US" sz="1400" dirty="0"/>
          </a:p>
          <a:p>
            <a:pPr marL="285750" indent="-285750">
              <a:buClr>
                <a:schemeClr val="accent1">
                  <a:lumMod val="40000"/>
                  <a:lumOff val="60000"/>
                </a:schemeClr>
              </a:buClr>
              <a:buFont typeface="Calibri" panose="020F0502020204030204" pitchFamily="34" charset="0"/>
              <a:buChar char="↘"/>
            </a:pPr>
            <a:r>
              <a:rPr lang="en-US" sz="1400" dirty="0"/>
              <a:t>Subscribe to our </a:t>
            </a:r>
            <a:r>
              <a:rPr lang="en-US" sz="1400" dirty="0" err="1"/>
              <a:t>eNewsletter</a:t>
            </a:r>
            <a:r>
              <a:rPr lang="en-US" sz="1400" dirty="0"/>
              <a:t>: </a:t>
            </a:r>
            <a:r>
              <a:rPr lang="en-US" sz="1400" b="1" dirty="0"/>
              <a:t>Dialogue</a:t>
            </a:r>
          </a:p>
          <a:p>
            <a:pPr marL="285750" indent="-285750">
              <a:buClr>
                <a:schemeClr val="accent1">
                  <a:lumMod val="40000"/>
                  <a:lumOff val="60000"/>
                </a:schemeClr>
              </a:buClr>
              <a:buFont typeface="Calibri" panose="020F0502020204030204" pitchFamily="34" charset="0"/>
              <a:buChar char="↘"/>
            </a:pPr>
            <a:endParaRPr lang="en-US" sz="1400" b="1" dirty="0"/>
          </a:p>
          <a:p>
            <a:pPr marL="285750" indent="-285750">
              <a:buClr>
                <a:schemeClr val="accent1">
                  <a:lumMod val="40000"/>
                  <a:lumOff val="60000"/>
                </a:schemeClr>
              </a:buClr>
              <a:buFont typeface="Calibri" panose="020F0502020204030204" pitchFamily="34" charset="0"/>
              <a:buChar char="↘"/>
            </a:pPr>
            <a:r>
              <a:rPr lang="en-US" sz="1400" dirty="0"/>
              <a:t>Email me: </a:t>
            </a:r>
            <a:r>
              <a:rPr lang="en-US" sz="1400" b="1" dirty="0">
                <a:hlinkClick r:id="rId4"/>
              </a:rPr>
              <a:t>Tim.Wilson@sshrc-crsh.gc.ca</a:t>
            </a:r>
            <a:endParaRPr lang="en-US" sz="1400" b="1" dirty="0"/>
          </a:p>
          <a:p>
            <a:pPr marL="285750" indent="-285750">
              <a:buClr>
                <a:schemeClr val="accent1">
                  <a:lumMod val="40000"/>
                  <a:lumOff val="60000"/>
                </a:schemeClr>
              </a:buClr>
              <a:buFont typeface="Calibri" panose="020F0502020204030204" pitchFamily="34" charset="0"/>
              <a:buChar char="↘"/>
            </a:pPr>
            <a:r>
              <a:rPr lang="en-US" sz="1400" dirty="0"/>
              <a:t>      </a:t>
            </a:r>
            <a:r>
              <a:rPr lang="en-US" sz="1400" b="1" dirty="0">
                <a:solidFill>
                  <a:srgbClr val="1419DC"/>
                </a:solidFill>
              </a:rPr>
              <a:t>@</a:t>
            </a:r>
            <a:r>
              <a:rPr lang="en-US" sz="1400" b="1" dirty="0" err="1">
                <a:solidFill>
                  <a:srgbClr val="1419DC"/>
                </a:solidFill>
              </a:rPr>
              <a:t>nietheid</a:t>
            </a:r>
            <a:endParaRPr lang="en-US" sz="1400" b="1" dirty="0"/>
          </a:p>
        </p:txBody>
      </p:sp>
      <p:grpSp>
        <p:nvGrpSpPr>
          <p:cNvPr id="2" name="Group 1"/>
          <p:cNvGrpSpPr/>
          <p:nvPr/>
        </p:nvGrpSpPr>
        <p:grpSpPr>
          <a:xfrm>
            <a:off x="660199" y="2713756"/>
            <a:ext cx="3676966" cy="1246909"/>
            <a:chOff x="647700" y="3027242"/>
            <a:chExt cx="3676966" cy="1246909"/>
          </a:xfrm>
        </p:grpSpPr>
        <p:sp>
          <p:nvSpPr>
            <p:cNvPr id="16" name="Rectangle 15"/>
            <p:cNvSpPr/>
            <p:nvPr/>
          </p:nvSpPr>
          <p:spPr>
            <a:xfrm>
              <a:off x="647700" y="3027242"/>
              <a:ext cx="3676966" cy="1246909"/>
            </a:xfrm>
            <a:prstGeom prst="rect">
              <a:avLst/>
            </a:prstGeom>
            <a:solidFill>
              <a:schemeClr val="bg1">
                <a:lumMod val="9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39279" y="3302277"/>
              <a:ext cx="495300" cy="495300"/>
            </a:xfrm>
            <a:prstGeom prst="rect">
              <a:avLst/>
            </a:prstGeom>
          </p:spPr>
        </p:pic>
        <p:pic>
          <p:nvPicPr>
            <p:cNvPr id="14" name="Picture 1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270171" y="3302277"/>
              <a:ext cx="495300" cy="4953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373356" y="3302277"/>
              <a:ext cx="495300" cy="495300"/>
            </a:xfrm>
            <a:prstGeom prst="rect">
              <a:avLst/>
            </a:prstGeom>
          </p:spPr>
        </p:pic>
        <p:sp>
          <p:nvSpPr>
            <p:cNvPr id="17" name="Rectangle 16"/>
            <p:cNvSpPr/>
            <p:nvPr/>
          </p:nvSpPr>
          <p:spPr>
            <a:xfrm>
              <a:off x="827542" y="3823950"/>
              <a:ext cx="1121939" cy="246221"/>
            </a:xfrm>
            <a:prstGeom prst="rect">
              <a:avLst/>
            </a:prstGeom>
          </p:spPr>
          <p:txBody>
            <a:bodyPr wrap="square">
              <a:spAutoFit/>
            </a:bodyPr>
            <a:lstStyle/>
            <a:p>
              <a:pPr marL="171450" indent="-171450" algn="ctr"/>
              <a:r>
                <a:rPr lang="en-US" sz="1000" cap="all" dirty="0">
                  <a:solidFill>
                    <a:schemeClr val="tx1">
                      <a:lumMod val="75000"/>
                      <a:lumOff val="25000"/>
                    </a:schemeClr>
                  </a:solidFill>
                </a:rPr>
                <a:t>@SSHRC_CRSH</a:t>
              </a:r>
            </a:p>
          </p:txBody>
        </p:sp>
        <p:sp>
          <p:nvSpPr>
            <p:cNvPr id="18" name="Rectangle 17"/>
            <p:cNvSpPr/>
            <p:nvPr/>
          </p:nvSpPr>
          <p:spPr>
            <a:xfrm>
              <a:off x="1974276" y="3823950"/>
              <a:ext cx="1121939" cy="246221"/>
            </a:xfrm>
            <a:prstGeom prst="rect">
              <a:avLst/>
            </a:prstGeom>
          </p:spPr>
          <p:txBody>
            <a:bodyPr wrap="square">
              <a:spAutoFit/>
            </a:bodyPr>
            <a:lstStyle/>
            <a:p>
              <a:pPr marL="171450" indent="-171450" algn="ctr"/>
              <a:r>
                <a:rPr lang="en-US" sz="1000" cap="all" dirty="0">
                  <a:solidFill>
                    <a:schemeClr val="tx1">
                      <a:lumMod val="75000"/>
                      <a:lumOff val="25000"/>
                    </a:schemeClr>
                  </a:solidFill>
                </a:rPr>
                <a:t>Facebook</a:t>
              </a:r>
            </a:p>
          </p:txBody>
        </p:sp>
        <p:sp>
          <p:nvSpPr>
            <p:cNvPr id="19" name="Rectangle 18"/>
            <p:cNvSpPr/>
            <p:nvPr/>
          </p:nvSpPr>
          <p:spPr>
            <a:xfrm>
              <a:off x="3069759" y="3823950"/>
              <a:ext cx="1121939" cy="246221"/>
            </a:xfrm>
            <a:prstGeom prst="rect">
              <a:avLst/>
            </a:prstGeom>
          </p:spPr>
          <p:txBody>
            <a:bodyPr wrap="square">
              <a:spAutoFit/>
            </a:bodyPr>
            <a:lstStyle/>
            <a:p>
              <a:pPr marL="171450" indent="-171450" algn="ctr"/>
              <a:r>
                <a:rPr lang="en-US" sz="1000" cap="all" dirty="0">
                  <a:solidFill>
                    <a:schemeClr val="tx1">
                      <a:lumMod val="75000"/>
                      <a:lumOff val="25000"/>
                    </a:schemeClr>
                  </a:solidFill>
                </a:rPr>
                <a:t>YouTube</a:t>
              </a:r>
            </a:p>
          </p:txBody>
        </p:sp>
      </p:grpSp>
      <p:sp>
        <p:nvSpPr>
          <p:cNvPr id="20" name="Rectangle 19"/>
          <p:cNvSpPr/>
          <p:nvPr/>
        </p:nvSpPr>
        <p:spPr>
          <a:xfrm>
            <a:off x="640535" y="768301"/>
            <a:ext cx="4221479" cy="390235"/>
          </a:xfrm>
          <a:prstGeom prst="rect">
            <a:avLst/>
          </a:prstGeom>
        </p:spPr>
        <p:txBody>
          <a:bodyPr wrap="square" lIns="0" anchor="b">
            <a:spAutoFit/>
          </a:bodyPr>
          <a:lstStyle/>
          <a:p>
            <a:pPr>
              <a:lnSpc>
                <a:spcPct val="80000"/>
              </a:lnSpc>
            </a:pPr>
            <a:r>
              <a:rPr lang="en-US" sz="2420" b="1" cap="all" dirty="0">
                <a:solidFill>
                  <a:schemeClr val="bg1">
                    <a:lumMod val="50000"/>
                  </a:schemeClr>
                </a:solidFill>
                <a:latin typeface="+mj-lt"/>
              </a:rPr>
              <a:t>Stay </a:t>
            </a:r>
            <a:r>
              <a:rPr lang="en-US" sz="2420" b="1" cap="all" dirty="0" smtClean="0">
                <a:solidFill>
                  <a:schemeClr val="bg1">
                    <a:lumMod val="50000"/>
                  </a:schemeClr>
                </a:solidFill>
                <a:latin typeface="+mj-lt"/>
              </a:rPr>
              <a:t>connected with </a:t>
            </a:r>
            <a:r>
              <a:rPr lang="en-US" sz="2420" b="1" cap="all" dirty="0">
                <a:solidFill>
                  <a:schemeClr val="bg1">
                    <a:lumMod val="50000"/>
                  </a:schemeClr>
                </a:solidFill>
                <a:latin typeface="+mj-lt"/>
              </a:rPr>
              <a:t>SSHRC</a:t>
            </a:r>
          </a:p>
        </p:txBody>
      </p:sp>
      <p:pic>
        <p:nvPicPr>
          <p:cNvPr id="21" name="Picture 20"/>
          <p:cNvPicPr preferRelativeResize="0">
            <a:picLocks/>
          </p:cNvPicPr>
          <p:nvPr/>
        </p:nvPicPr>
        <p:blipFill>
          <a:blip r:embed="rId8" cstate="email">
            <a:extLst>
              <a:ext uri="{28A0092B-C50C-407E-A947-70E740481C1C}">
                <a14:useLocalDpi xmlns:a14="http://schemas.microsoft.com/office/drawing/2010/main"/>
              </a:ext>
            </a:extLst>
          </a:blip>
          <a:stretch>
            <a:fillRect/>
          </a:stretch>
        </p:blipFill>
        <p:spPr>
          <a:xfrm>
            <a:off x="647705" y="1237435"/>
            <a:ext cx="3676965" cy="38100"/>
          </a:xfrm>
          <a:prstGeom prst="rect">
            <a:avLst/>
          </a:prstGeom>
        </p:spPr>
      </p:pic>
      <p:pic>
        <p:nvPicPr>
          <p:cNvPr id="22" name="Picture 21">
            <a:extLst>
              <a:ext uri="{FF2B5EF4-FFF2-40B4-BE49-F238E27FC236}">
                <a16:creationId xmlns="" xmlns:a16="http://schemas.microsoft.com/office/drawing/2014/main" id="{03AE46FD-EBA0-4284-95DD-79CB69E6B88B}"/>
              </a:ext>
            </a:extLst>
          </p:cNvPr>
          <p:cNvPicPr>
            <a:picLocks noChangeAspect="1"/>
          </p:cNvPicPr>
          <p:nvPr/>
        </p:nvPicPr>
        <p:blipFill>
          <a:blip r:embed="rId9"/>
          <a:stretch>
            <a:fillRect/>
          </a:stretch>
        </p:blipFill>
        <p:spPr>
          <a:xfrm>
            <a:off x="891606" y="2361953"/>
            <a:ext cx="288000" cy="288000"/>
          </a:xfrm>
          <a:prstGeom prst="rect">
            <a:avLst/>
          </a:prstGeom>
        </p:spPr>
      </p:pic>
      <p:sp>
        <p:nvSpPr>
          <p:cNvPr id="5" name="Slide Number Placeholder 4"/>
          <p:cNvSpPr>
            <a:spLocks noGrp="1"/>
          </p:cNvSpPr>
          <p:nvPr>
            <p:ph type="sldNum" sz="quarter" idx="12"/>
          </p:nvPr>
        </p:nvSpPr>
        <p:spPr/>
        <p:txBody>
          <a:bodyPr/>
          <a:lstStyle/>
          <a:p>
            <a:fld id="{1F181505-AF59-454A-983B-3CB9020329EA}" type="slidenum">
              <a:rPr lang="en-US" smtClean="0"/>
              <a:t>40</a:t>
            </a:fld>
            <a:endParaRPr lang="en-US"/>
          </a:p>
        </p:txBody>
      </p:sp>
    </p:spTree>
    <p:extLst>
      <p:ext uri="{BB962C8B-B14F-4D97-AF65-F5344CB8AC3E}">
        <p14:creationId xmlns:p14="http://schemas.microsoft.com/office/powerpoint/2010/main" val="1559793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47700" y="503687"/>
            <a:ext cx="7835900" cy="461665"/>
          </a:xfrm>
          <a:prstGeom prst="rect">
            <a:avLst/>
          </a:prstGeom>
        </p:spPr>
        <p:txBody>
          <a:bodyPr wrap="square" lIns="0" anchor="b">
            <a:spAutoFit/>
          </a:bodyPr>
          <a:lstStyle/>
          <a:p>
            <a:pPr defTabSz="457200"/>
            <a:r>
              <a:rPr lang="en-US" sz="2400" b="1" dirty="0">
                <a:solidFill>
                  <a:prstClr val="white">
                    <a:lumMod val="50000"/>
                  </a:prstClr>
                </a:solidFill>
              </a:rPr>
              <a:t>FEDERAL GRANTING AGENCIES</a:t>
            </a:r>
          </a:p>
        </p:txBody>
      </p:sp>
      <p:pic>
        <p:nvPicPr>
          <p:cNvPr id="6" name="Picture 5"/>
          <p:cNvPicPr>
            <a:picLocks noChangeAspect="1"/>
          </p:cNvPicPr>
          <p:nvPr/>
        </p:nvPicPr>
        <p:blipFill>
          <a:blip r:embed="rId3"/>
          <a:stretch>
            <a:fillRect/>
          </a:stretch>
        </p:blipFill>
        <p:spPr>
          <a:xfrm>
            <a:off x="647700" y="957375"/>
            <a:ext cx="7835900" cy="38100"/>
          </a:xfrm>
          <a:prstGeom prst="rect">
            <a:avLst/>
          </a:prstGeom>
        </p:spPr>
      </p:pic>
      <p:sp>
        <p:nvSpPr>
          <p:cNvPr id="94" name="Rectangle 63"/>
          <p:cNvSpPr>
            <a:spLocks noChangeArrowheads="1"/>
          </p:cNvSpPr>
          <p:nvPr/>
        </p:nvSpPr>
        <p:spPr bwMode="auto">
          <a:xfrm>
            <a:off x="4271215" y="1184285"/>
            <a:ext cx="2043464" cy="480414"/>
          </a:xfrm>
          <a:prstGeom prst="rect">
            <a:avLst/>
          </a:prstGeom>
          <a:solidFill>
            <a:sysClr val="window" lastClr="FFFFFF">
              <a:lumMod val="95000"/>
            </a:sysClr>
          </a:solidFill>
          <a:ln w="9525">
            <a:solidFill>
              <a:srgbClr val="7CA9CC"/>
            </a:solidFill>
            <a:miter lim="800000"/>
            <a:headEnd/>
            <a:tailEnd/>
          </a:ln>
        </p:spPr>
        <p:txBody>
          <a:bodyPr wrap="none" anchor="ctr"/>
          <a:lstStyle/>
          <a:p>
            <a:pPr algn="ctr" defTabSz="457200">
              <a:defRPr/>
            </a:pPr>
            <a:r>
              <a:rPr lang="en-US" sz="1000" b="1" kern="0" cap="all" dirty="0">
                <a:solidFill>
                  <a:srgbClr val="000000"/>
                </a:solidFill>
                <a:cs typeface="Calibri" panose="020F0502020204030204" pitchFamily="34" charset="0"/>
              </a:rPr>
              <a:t>Minister of Innovation, Science </a:t>
            </a:r>
          </a:p>
          <a:p>
            <a:pPr algn="ctr" defTabSz="457200">
              <a:defRPr/>
            </a:pPr>
            <a:r>
              <a:rPr lang="en-US" sz="1000" b="1" kern="0" cap="all" dirty="0">
                <a:solidFill>
                  <a:srgbClr val="000000"/>
                </a:solidFill>
                <a:cs typeface="Calibri" panose="020F0502020204030204" pitchFamily="34" charset="0"/>
              </a:rPr>
              <a:t>and Economic Development</a:t>
            </a:r>
            <a:endParaRPr lang="en-CA" sz="1000" b="1" kern="0" cap="all" dirty="0">
              <a:solidFill>
                <a:srgbClr val="000000"/>
              </a:solidFill>
              <a:cs typeface="Calibri" panose="020F0502020204030204" pitchFamily="34" charset="0"/>
            </a:endParaRPr>
          </a:p>
        </p:txBody>
      </p:sp>
      <p:sp>
        <p:nvSpPr>
          <p:cNvPr id="95" name="Rectangle 63"/>
          <p:cNvSpPr>
            <a:spLocks noChangeArrowheads="1"/>
          </p:cNvSpPr>
          <p:nvPr/>
        </p:nvSpPr>
        <p:spPr bwMode="auto">
          <a:xfrm>
            <a:off x="1226132" y="1184285"/>
            <a:ext cx="1711035" cy="480414"/>
          </a:xfrm>
          <a:prstGeom prst="rect">
            <a:avLst/>
          </a:prstGeom>
          <a:solidFill>
            <a:sysClr val="window" lastClr="FFFFFF">
              <a:lumMod val="95000"/>
            </a:sysClr>
          </a:solidFill>
          <a:ln w="9525">
            <a:solidFill>
              <a:srgbClr val="7CA9CC"/>
            </a:solidFill>
            <a:miter lim="800000"/>
            <a:headEnd/>
            <a:tailEnd/>
          </a:ln>
        </p:spPr>
        <p:txBody>
          <a:bodyPr wrap="none" anchor="ctr"/>
          <a:lstStyle/>
          <a:p>
            <a:pPr algn="ctr" defTabSz="457200" eaLnBrk="0" hangingPunct="0">
              <a:spcBef>
                <a:spcPct val="50000"/>
              </a:spcBef>
              <a:defRPr/>
            </a:pPr>
            <a:r>
              <a:rPr lang="en-US" sz="1000" b="1" kern="0" cap="all" dirty="0">
                <a:solidFill>
                  <a:srgbClr val="000000"/>
                </a:solidFill>
                <a:cs typeface="Calibri" panose="020F0502020204030204" pitchFamily="34" charset="0"/>
              </a:rPr>
              <a:t>Minister of Health</a:t>
            </a:r>
            <a:endParaRPr lang="en-US" sz="1000" kern="0" cap="all" dirty="0">
              <a:solidFill>
                <a:srgbClr val="000000"/>
              </a:solidFill>
              <a:cs typeface="Calibri" panose="020F0502020204030204" pitchFamily="34" charset="0"/>
            </a:endParaRPr>
          </a:p>
        </p:txBody>
      </p:sp>
      <p:sp>
        <p:nvSpPr>
          <p:cNvPr id="98" name="Rectangle 63"/>
          <p:cNvSpPr>
            <a:spLocks noChangeArrowheads="1"/>
          </p:cNvSpPr>
          <p:nvPr/>
        </p:nvSpPr>
        <p:spPr bwMode="auto">
          <a:xfrm>
            <a:off x="1968465" y="2516423"/>
            <a:ext cx="1602992" cy="531741"/>
          </a:xfrm>
          <a:prstGeom prst="rect">
            <a:avLst/>
          </a:prstGeom>
          <a:solidFill>
            <a:srgbClr val="7CA8CD"/>
          </a:solidFill>
          <a:ln w="9525">
            <a:noFill/>
            <a:miter lim="800000"/>
            <a:headEnd/>
            <a:tailEnd/>
          </a:ln>
        </p:spPr>
        <p:txBody>
          <a:bodyPr wrap="none" anchor="ctr"/>
          <a:lstStyle/>
          <a:p>
            <a:pPr algn="ctr" defTabSz="457200" eaLnBrk="0" hangingPunct="0">
              <a:defRPr/>
            </a:pPr>
            <a:r>
              <a:rPr lang="en-US" sz="900" b="1" kern="0" dirty="0">
                <a:solidFill>
                  <a:prstClr val="white"/>
                </a:solidFill>
                <a:cs typeface="Calibri" panose="020F0502020204030204" pitchFamily="34" charset="0"/>
              </a:rPr>
              <a:t>Canadian Institutes</a:t>
            </a:r>
          </a:p>
          <a:p>
            <a:pPr algn="ctr" defTabSz="457200" eaLnBrk="0" hangingPunct="0">
              <a:defRPr/>
            </a:pPr>
            <a:r>
              <a:rPr lang="en-US" sz="900" b="1" kern="0" dirty="0">
                <a:solidFill>
                  <a:prstClr val="white"/>
                </a:solidFill>
                <a:cs typeface="Calibri" panose="020F0502020204030204" pitchFamily="34" charset="0"/>
              </a:rPr>
              <a:t>of Health Research </a:t>
            </a:r>
          </a:p>
          <a:p>
            <a:pPr algn="ctr" defTabSz="457200" eaLnBrk="0" hangingPunct="0">
              <a:defRPr/>
            </a:pPr>
            <a:r>
              <a:rPr lang="en-US" sz="900" b="1" kern="0" dirty="0">
                <a:solidFill>
                  <a:prstClr val="white"/>
                </a:solidFill>
                <a:cs typeface="Calibri" panose="020F0502020204030204" pitchFamily="34" charset="0"/>
              </a:rPr>
              <a:t>(CIHR)</a:t>
            </a:r>
          </a:p>
        </p:txBody>
      </p:sp>
      <p:sp>
        <p:nvSpPr>
          <p:cNvPr id="99" name="Rectangle 63"/>
          <p:cNvSpPr>
            <a:spLocks noChangeArrowheads="1"/>
          </p:cNvSpPr>
          <p:nvPr/>
        </p:nvSpPr>
        <p:spPr bwMode="auto">
          <a:xfrm>
            <a:off x="3652664" y="2516423"/>
            <a:ext cx="1612059" cy="531741"/>
          </a:xfrm>
          <a:prstGeom prst="rect">
            <a:avLst/>
          </a:prstGeom>
          <a:solidFill>
            <a:srgbClr val="7B9327"/>
          </a:solidFill>
          <a:ln w="9525">
            <a:noFill/>
            <a:miter lim="800000"/>
            <a:headEnd/>
            <a:tailEnd/>
          </a:ln>
        </p:spPr>
        <p:txBody>
          <a:bodyPr wrap="none" anchor="ctr"/>
          <a:lstStyle/>
          <a:p>
            <a:pPr algn="ctr" defTabSz="457200" eaLnBrk="0" hangingPunct="0">
              <a:defRPr/>
            </a:pPr>
            <a:r>
              <a:rPr lang="en-US" sz="900" b="1" kern="0" dirty="0">
                <a:solidFill>
                  <a:prstClr val="white"/>
                </a:solidFill>
                <a:cs typeface="Calibri" panose="020F0502020204030204" pitchFamily="34" charset="0"/>
              </a:rPr>
              <a:t>Social Sciences and </a:t>
            </a:r>
          </a:p>
          <a:p>
            <a:pPr algn="ctr" defTabSz="457200" eaLnBrk="0" hangingPunct="0">
              <a:defRPr/>
            </a:pPr>
            <a:r>
              <a:rPr lang="en-US" sz="900" b="1" kern="0" dirty="0">
                <a:solidFill>
                  <a:prstClr val="white"/>
                </a:solidFill>
                <a:cs typeface="Calibri" panose="020F0502020204030204" pitchFamily="34" charset="0"/>
              </a:rPr>
              <a:t>Humanities Research </a:t>
            </a:r>
          </a:p>
          <a:p>
            <a:pPr algn="ctr" defTabSz="457200" eaLnBrk="0" hangingPunct="0">
              <a:defRPr/>
            </a:pPr>
            <a:r>
              <a:rPr lang="en-US" sz="900" b="1" kern="0" dirty="0">
                <a:solidFill>
                  <a:prstClr val="white"/>
                </a:solidFill>
                <a:cs typeface="Calibri" panose="020F0502020204030204" pitchFamily="34" charset="0"/>
              </a:rPr>
              <a:t>Council (SSHRC)</a:t>
            </a:r>
          </a:p>
        </p:txBody>
      </p:sp>
      <p:sp>
        <p:nvSpPr>
          <p:cNvPr id="100" name="Rectangle 63"/>
          <p:cNvSpPr>
            <a:spLocks noChangeArrowheads="1"/>
          </p:cNvSpPr>
          <p:nvPr/>
        </p:nvSpPr>
        <p:spPr bwMode="auto">
          <a:xfrm>
            <a:off x="5342409" y="2516423"/>
            <a:ext cx="1612058" cy="531741"/>
          </a:xfrm>
          <a:prstGeom prst="rect">
            <a:avLst/>
          </a:prstGeom>
          <a:solidFill>
            <a:srgbClr val="893282"/>
          </a:solidFill>
          <a:ln w="9525">
            <a:noFill/>
            <a:miter lim="800000"/>
            <a:headEnd/>
            <a:tailEnd/>
          </a:ln>
        </p:spPr>
        <p:txBody>
          <a:bodyPr wrap="none" anchor="ctr"/>
          <a:lstStyle/>
          <a:p>
            <a:pPr algn="ctr" defTabSz="457200" eaLnBrk="0" hangingPunct="0">
              <a:defRPr/>
            </a:pPr>
            <a:r>
              <a:rPr lang="en-US" sz="900" b="1" kern="0" dirty="0">
                <a:solidFill>
                  <a:prstClr val="white"/>
                </a:solidFill>
                <a:cs typeface="Calibri" panose="020F0502020204030204" pitchFamily="34" charset="0"/>
              </a:rPr>
              <a:t>Natural Sciences and </a:t>
            </a:r>
          </a:p>
          <a:p>
            <a:pPr algn="ctr" defTabSz="457200" eaLnBrk="0" hangingPunct="0">
              <a:defRPr/>
            </a:pPr>
            <a:r>
              <a:rPr lang="en-US" sz="900" b="1" kern="0" dirty="0">
                <a:solidFill>
                  <a:prstClr val="white"/>
                </a:solidFill>
                <a:cs typeface="Calibri" panose="020F0502020204030204" pitchFamily="34" charset="0"/>
              </a:rPr>
              <a:t>Engineering Research </a:t>
            </a:r>
          </a:p>
          <a:p>
            <a:pPr algn="ctr" defTabSz="457200" eaLnBrk="0" hangingPunct="0">
              <a:defRPr/>
            </a:pPr>
            <a:r>
              <a:rPr lang="en-US" sz="900" b="1" kern="0" dirty="0">
                <a:solidFill>
                  <a:prstClr val="white"/>
                </a:solidFill>
                <a:cs typeface="Calibri" panose="020F0502020204030204" pitchFamily="34" charset="0"/>
              </a:rPr>
              <a:t>Council (NSERC)</a:t>
            </a:r>
          </a:p>
        </p:txBody>
      </p:sp>
      <p:sp>
        <p:nvSpPr>
          <p:cNvPr id="101" name="Rectangle 63"/>
          <p:cNvSpPr>
            <a:spLocks noChangeArrowheads="1"/>
          </p:cNvSpPr>
          <p:nvPr/>
        </p:nvSpPr>
        <p:spPr bwMode="auto">
          <a:xfrm>
            <a:off x="3652661" y="3130299"/>
            <a:ext cx="3301807" cy="296250"/>
          </a:xfrm>
          <a:prstGeom prst="rect">
            <a:avLst/>
          </a:prstGeom>
          <a:solidFill>
            <a:schemeClr val="bg1">
              <a:lumMod val="50000"/>
            </a:schemeClr>
          </a:solidFill>
          <a:ln w="9525">
            <a:noFill/>
            <a:miter lim="800000"/>
            <a:headEnd/>
            <a:tailEnd/>
          </a:ln>
        </p:spPr>
        <p:txBody>
          <a:bodyPr wrap="none" anchor="ctr" anchorCtr="1"/>
          <a:lstStyle/>
          <a:p>
            <a:pPr algn="ctr" defTabSz="457200" eaLnBrk="0" hangingPunct="0">
              <a:defRPr/>
            </a:pPr>
            <a:r>
              <a:rPr lang="en-CA" sz="900" b="1" kern="0" dirty="0">
                <a:solidFill>
                  <a:prstClr val="white"/>
                </a:solidFill>
                <a:cs typeface="Calibri" panose="020F0502020204030204" pitchFamily="34" charset="0"/>
              </a:rPr>
              <a:t>Common Administrative Services Directorate (CASD)</a:t>
            </a:r>
            <a:endParaRPr lang="en-US" sz="900" b="1" kern="0" dirty="0">
              <a:solidFill>
                <a:prstClr val="white"/>
              </a:solidFill>
              <a:cs typeface="Calibri" panose="020F0502020204030204" pitchFamily="34" charset="0"/>
            </a:endParaRPr>
          </a:p>
        </p:txBody>
      </p:sp>
      <p:sp>
        <p:nvSpPr>
          <p:cNvPr id="106" name="Rectangle 63"/>
          <p:cNvSpPr>
            <a:spLocks noChangeArrowheads="1"/>
          </p:cNvSpPr>
          <p:nvPr/>
        </p:nvSpPr>
        <p:spPr bwMode="auto">
          <a:xfrm>
            <a:off x="7216546" y="3782297"/>
            <a:ext cx="959554" cy="819106"/>
          </a:xfrm>
          <a:prstGeom prst="rect">
            <a:avLst/>
          </a:prstGeom>
          <a:solidFill>
            <a:schemeClr val="accent1">
              <a:lumMod val="20000"/>
              <a:lumOff val="80000"/>
            </a:schemeClr>
          </a:solidFill>
          <a:ln w="9525" cap="rnd">
            <a:solidFill>
              <a:srgbClr val="7CA9CC"/>
            </a:solidFill>
            <a:prstDash val="sysDash"/>
            <a:miter lim="800000"/>
            <a:headEnd/>
            <a:tailEnd/>
          </a:ln>
          <a:effectLst/>
        </p:spPr>
        <p:txBody>
          <a:bodyPr wrap="none" anchor="ctr"/>
          <a:lstStyle/>
          <a:p>
            <a:pPr algn="ctr" defTabSz="457200" eaLnBrk="0" hangingPunct="0">
              <a:defRPr/>
            </a:pPr>
            <a:r>
              <a:rPr lang="en-US" sz="900" kern="0" dirty="0">
                <a:solidFill>
                  <a:prstClr val="black">
                    <a:lumMod val="75000"/>
                    <a:lumOff val="25000"/>
                  </a:prstClr>
                </a:solidFill>
                <a:cs typeface="Calibri" panose="020F0502020204030204" pitchFamily="34" charset="0"/>
              </a:rPr>
              <a:t>Canada </a:t>
            </a:r>
          </a:p>
          <a:p>
            <a:pPr algn="ctr" defTabSz="457200" eaLnBrk="0" hangingPunct="0">
              <a:defRPr/>
            </a:pPr>
            <a:r>
              <a:rPr lang="en-US" sz="900" kern="0" dirty="0">
                <a:solidFill>
                  <a:prstClr val="black">
                    <a:lumMod val="75000"/>
                    <a:lumOff val="25000"/>
                  </a:prstClr>
                </a:solidFill>
                <a:cs typeface="Calibri" panose="020F0502020204030204" pitchFamily="34" charset="0"/>
              </a:rPr>
              <a:t>Foundation </a:t>
            </a:r>
          </a:p>
          <a:p>
            <a:pPr algn="ctr" defTabSz="457200" eaLnBrk="0" hangingPunct="0">
              <a:defRPr/>
            </a:pPr>
            <a:r>
              <a:rPr lang="en-US" sz="900" kern="0" dirty="0">
                <a:solidFill>
                  <a:prstClr val="black">
                    <a:lumMod val="75000"/>
                    <a:lumOff val="25000"/>
                  </a:prstClr>
                </a:solidFill>
                <a:cs typeface="Calibri" panose="020F0502020204030204" pitchFamily="34" charset="0"/>
              </a:rPr>
              <a:t>for Innovation</a:t>
            </a:r>
          </a:p>
          <a:p>
            <a:pPr algn="ctr" defTabSz="457200" eaLnBrk="0" hangingPunct="0">
              <a:defRPr/>
            </a:pPr>
            <a:r>
              <a:rPr lang="en-US" sz="900" kern="0" dirty="0">
                <a:solidFill>
                  <a:prstClr val="black">
                    <a:lumMod val="75000"/>
                    <a:lumOff val="25000"/>
                  </a:prstClr>
                </a:solidFill>
                <a:cs typeface="Calibri" panose="020F0502020204030204" pitchFamily="34" charset="0"/>
              </a:rPr>
              <a:t>(CFI)</a:t>
            </a:r>
          </a:p>
        </p:txBody>
      </p:sp>
      <p:sp>
        <p:nvSpPr>
          <p:cNvPr id="107" name="Rectangle 63"/>
          <p:cNvSpPr>
            <a:spLocks noChangeArrowheads="1"/>
          </p:cNvSpPr>
          <p:nvPr/>
        </p:nvSpPr>
        <p:spPr bwMode="auto">
          <a:xfrm>
            <a:off x="7524046" y="2795040"/>
            <a:ext cx="959554" cy="819106"/>
          </a:xfrm>
          <a:prstGeom prst="rect">
            <a:avLst/>
          </a:prstGeom>
          <a:solidFill>
            <a:schemeClr val="accent1">
              <a:lumMod val="20000"/>
              <a:lumOff val="80000"/>
            </a:schemeClr>
          </a:solidFill>
          <a:ln w="9525" cap="rnd">
            <a:solidFill>
              <a:srgbClr val="7CA9CC"/>
            </a:solidFill>
            <a:prstDash val="sysDash"/>
            <a:miter lim="800000"/>
            <a:headEnd/>
            <a:tailEnd/>
          </a:ln>
          <a:effectLst/>
        </p:spPr>
        <p:txBody>
          <a:bodyPr wrap="none" anchor="ctr"/>
          <a:lstStyle/>
          <a:p>
            <a:pPr algn="ctr" defTabSz="457200" eaLnBrk="0" hangingPunct="0">
              <a:defRPr/>
            </a:pPr>
            <a:r>
              <a:rPr lang="en-US" sz="900" kern="0" dirty="0">
                <a:solidFill>
                  <a:prstClr val="black">
                    <a:lumMod val="75000"/>
                    <a:lumOff val="25000"/>
                  </a:prstClr>
                </a:solidFill>
                <a:cs typeface="Calibri" panose="020F0502020204030204" pitchFamily="34" charset="0"/>
              </a:rPr>
              <a:t>Genome</a:t>
            </a:r>
          </a:p>
          <a:p>
            <a:pPr algn="ctr" defTabSz="457200" eaLnBrk="0" hangingPunct="0">
              <a:defRPr/>
            </a:pPr>
            <a:r>
              <a:rPr lang="en-US" sz="900" kern="0" dirty="0">
                <a:solidFill>
                  <a:prstClr val="black">
                    <a:lumMod val="75000"/>
                    <a:lumOff val="25000"/>
                  </a:prstClr>
                </a:solidFill>
                <a:cs typeface="Calibri" panose="020F0502020204030204" pitchFamily="34" charset="0"/>
              </a:rPr>
              <a:t>Canada</a:t>
            </a:r>
          </a:p>
        </p:txBody>
      </p:sp>
      <p:sp>
        <p:nvSpPr>
          <p:cNvPr id="108" name="Rectangle 63"/>
          <p:cNvSpPr>
            <a:spLocks noChangeArrowheads="1"/>
          </p:cNvSpPr>
          <p:nvPr/>
        </p:nvSpPr>
        <p:spPr bwMode="auto">
          <a:xfrm>
            <a:off x="6593505" y="1860117"/>
            <a:ext cx="1145213" cy="235426"/>
          </a:xfrm>
          <a:prstGeom prst="rect">
            <a:avLst/>
          </a:prstGeom>
          <a:solidFill>
            <a:schemeClr val="bg1"/>
          </a:solidFill>
          <a:ln w="12700">
            <a:solidFill>
              <a:schemeClr val="accent5">
                <a:lumMod val="75000"/>
              </a:schemeClr>
            </a:solidFill>
            <a:prstDash val="sysDash"/>
            <a:miter lim="800000"/>
            <a:headEnd/>
            <a:tailEnd/>
          </a:ln>
        </p:spPr>
        <p:txBody>
          <a:bodyPr wrap="none" anchor="ctr" anchorCtr="1"/>
          <a:lstStyle/>
          <a:p>
            <a:pPr algn="ctr" defTabSz="457200">
              <a:defRPr/>
            </a:pPr>
            <a:r>
              <a:rPr lang="en-US" sz="900" b="1" kern="0" dirty="0">
                <a:solidFill>
                  <a:prstClr val="black"/>
                </a:solidFill>
                <a:cs typeface="Calibri" panose="020F0502020204030204" pitchFamily="34" charset="0"/>
              </a:rPr>
              <a:t>C</a:t>
            </a:r>
            <a:r>
              <a:rPr lang="fr-CA" sz="900" b="1" kern="0" dirty="0" err="1">
                <a:solidFill>
                  <a:prstClr val="black"/>
                </a:solidFill>
                <a:cs typeface="Calibri" panose="020F0502020204030204" pitchFamily="34" charset="0"/>
              </a:rPr>
              <a:t>hief</a:t>
            </a:r>
            <a:r>
              <a:rPr lang="fr-CA" sz="900" b="1" kern="0" dirty="0">
                <a:solidFill>
                  <a:prstClr val="black"/>
                </a:solidFill>
                <a:cs typeface="Calibri" panose="020F0502020204030204" pitchFamily="34" charset="0"/>
              </a:rPr>
              <a:t> Science </a:t>
            </a:r>
            <a:r>
              <a:rPr lang="fr-CA" sz="900" b="1" kern="0" dirty="0" err="1">
                <a:solidFill>
                  <a:prstClr val="black"/>
                </a:solidFill>
                <a:cs typeface="Calibri" panose="020F0502020204030204" pitchFamily="34" charset="0"/>
              </a:rPr>
              <a:t>Advisor</a:t>
            </a:r>
            <a:endParaRPr lang="en-CA" sz="900" b="1" kern="0" dirty="0">
              <a:solidFill>
                <a:prstClr val="black"/>
              </a:solidFill>
              <a:cs typeface="Calibri" panose="020F0502020204030204" pitchFamily="34" charset="0"/>
            </a:endParaRPr>
          </a:p>
        </p:txBody>
      </p:sp>
      <p:grpSp>
        <p:nvGrpSpPr>
          <p:cNvPr id="110" name="Group 25"/>
          <p:cNvGrpSpPr>
            <a:grpSpLocks/>
          </p:cNvGrpSpPr>
          <p:nvPr/>
        </p:nvGrpSpPr>
        <p:grpSpPr bwMode="auto">
          <a:xfrm>
            <a:off x="1836534" y="2409214"/>
            <a:ext cx="5236221" cy="2357645"/>
            <a:chOff x="1440" y="2064"/>
            <a:chExt cx="2784" cy="1536"/>
          </a:xfrm>
        </p:grpSpPr>
        <p:sp>
          <p:nvSpPr>
            <p:cNvPr id="111" name="Line 26"/>
            <p:cNvSpPr>
              <a:spLocks noChangeShapeType="1"/>
            </p:cNvSpPr>
            <p:nvPr/>
          </p:nvSpPr>
          <p:spPr bwMode="auto">
            <a:xfrm>
              <a:off x="1440" y="2064"/>
              <a:ext cx="2784" cy="0"/>
            </a:xfrm>
            <a:prstGeom prst="line">
              <a:avLst/>
            </a:prstGeom>
            <a:noFill/>
            <a:ln w="9525">
              <a:solidFill>
                <a:srgbClr val="C00000"/>
              </a:solidFill>
              <a:prstDash val="lgDash"/>
              <a:round/>
              <a:headEnd/>
              <a:tailEnd/>
            </a:ln>
            <a:extLst>
              <a:ext uri="{909E8E84-426E-40DD-AFC4-6F175D3DCCD1}">
                <a14:hiddenFill xmlns:a14="http://schemas.microsoft.com/office/drawing/2010/main">
                  <a:noFill/>
                </a14:hiddenFill>
              </a:ext>
            </a:extLst>
          </p:spPr>
          <p:txBody>
            <a:bodyPr wrap="none" anchor="ctr"/>
            <a:lstStyle/>
            <a:p>
              <a:pPr defTabSz="457200"/>
              <a:endParaRPr lang="en-US">
                <a:solidFill>
                  <a:prstClr val="black"/>
                </a:solidFill>
              </a:endParaRPr>
            </a:p>
          </p:txBody>
        </p:sp>
        <p:sp>
          <p:nvSpPr>
            <p:cNvPr id="112" name="Line 27"/>
            <p:cNvSpPr>
              <a:spLocks noChangeShapeType="1"/>
            </p:cNvSpPr>
            <p:nvPr/>
          </p:nvSpPr>
          <p:spPr bwMode="auto">
            <a:xfrm>
              <a:off x="1440" y="3600"/>
              <a:ext cx="2784" cy="0"/>
            </a:xfrm>
            <a:prstGeom prst="line">
              <a:avLst/>
            </a:prstGeom>
            <a:noFill/>
            <a:ln w="9525">
              <a:solidFill>
                <a:srgbClr val="C00000"/>
              </a:solidFill>
              <a:prstDash val="lgDash"/>
              <a:round/>
              <a:headEnd/>
              <a:tailEnd/>
            </a:ln>
            <a:extLst>
              <a:ext uri="{909E8E84-426E-40DD-AFC4-6F175D3DCCD1}">
                <a14:hiddenFill xmlns:a14="http://schemas.microsoft.com/office/drawing/2010/main">
                  <a:noFill/>
                </a14:hiddenFill>
              </a:ext>
            </a:extLst>
          </p:spPr>
          <p:txBody>
            <a:bodyPr wrap="none" anchor="ctr"/>
            <a:lstStyle/>
            <a:p>
              <a:pPr defTabSz="457200"/>
              <a:endParaRPr lang="en-US">
                <a:solidFill>
                  <a:prstClr val="black"/>
                </a:solidFill>
              </a:endParaRPr>
            </a:p>
          </p:txBody>
        </p:sp>
        <p:sp>
          <p:nvSpPr>
            <p:cNvPr id="113" name="Line 28"/>
            <p:cNvSpPr>
              <a:spLocks noChangeShapeType="1"/>
            </p:cNvSpPr>
            <p:nvPr/>
          </p:nvSpPr>
          <p:spPr bwMode="auto">
            <a:xfrm>
              <a:off x="1440" y="2064"/>
              <a:ext cx="0" cy="1536"/>
            </a:xfrm>
            <a:prstGeom prst="line">
              <a:avLst/>
            </a:prstGeom>
            <a:noFill/>
            <a:ln w="9525">
              <a:solidFill>
                <a:srgbClr val="C00000"/>
              </a:solidFill>
              <a:prstDash val="lgDash"/>
              <a:round/>
              <a:headEnd/>
              <a:tailEnd/>
            </a:ln>
            <a:extLst>
              <a:ext uri="{909E8E84-426E-40DD-AFC4-6F175D3DCCD1}">
                <a14:hiddenFill xmlns:a14="http://schemas.microsoft.com/office/drawing/2010/main">
                  <a:noFill/>
                </a14:hiddenFill>
              </a:ext>
            </a:extLst>
          </p:spPr>
          <p:txBody>
            <a:bodyPr wrap="none" anchor="ctr"/>
            <a:lstStyle/>
            <a:p>
              <a:pPr defTabSz="457200"/>
              <a:endParaRPr lang="en-US">
                <a:solidFill>
                  <a:prstClr val="black"/>
                </a:solidFill>
              </a:endParaRPr>
            </a:p>
          </p:txBody>
        </p:sp>
        <p:sp>
          <p:nvSpPr>
            <p:cNvPr id="114" name="Line 29"/>
            <p:cNvSpPr>
              <a:spLocks noChangeShapeType="1"/>
            </p:cNvSpPr>
            <p:nvPr/>
          </p:nvSpPr>
          <p:spPr bwMode="auto">
            <a:xfrm>
              <a:off x="4224" y="2064"/>
              <a:ext cx="0" cy="1536"/>
            </a:xfrm>
            <a:prstGeom prst="line">
              <a:avLst/>
            </a:prstGeom>
            <a:noFill/>
            <a:ln w="9525">
              <a:solidFill>
                <a:srgbClr val="C00000"/>
              </a:solidFill>
              <a:prstDash val="lgDash"/>
              <a:round/>
              <a:headEnd/>
              <a:tailEnd/>
            </a:ln>
            <a:extLst>
              <a:ext uri="{909E8E84-426E-40DD-AFC4-6F175D3DCCD1}">
                <a14:hiddenFill xmlns:a14="http://schemas.microsoft.com/office/drawing/2010/main">
                  <a:noFill/>
                </a14:hiddenFill>
              </a:ext>
            </a:extLst>
          </p:spPr>
          <p:txBody>
            <a:bodyPr wrap="none" anchor="ctr"/>
            <a:lstStyle/>
            <a:p>
              <a:pPr defTabSz="457200"/>
              <a:endParaRPr lang="en-US">
                <a:solidFill>
                  <a:prstClr val="black"/>
                </a:solidFill>
              </a:endParaRPr>
            </a:p>
          </p:txBody>
        </p:sp>
      </p:grpSp>
      <p:sp>
        <p:nvSpPr>
          <p:cNvPr id="115" name="AutoShape 14"/>
          <p:cNvSpPr>
            <a:spLocks/>
          </p:cNvSpPr>
          <p:nvPr/>
        </p:nvSpPr>
        <p:spPr bwMode="auto">
          <a:xfrm rot="5400000">
            <a:off x="4355661" y="1068134"/>
            <a:ext cx="211614" cy="4986002"/>
          </a:xfrm>
          <a:prstGeom prst="rightBrace">
            <a:avLst>
              <a:gd name="adj1" fmla="val 39478"/>
              <a:gd name="adj2" fmla="val 50000"/>
            </a:avLst>
          </a:prstGeom>
          <a:noFill/>
          <a:ln w="12700">
            <a:solidFill>
              <a:schemeClr val="bg1">
                <a:lumMod val="75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a:endParaRPr lang="en-CA">
              <a:ln>
                <a:noFill/>
                <a:prstDash val="sysDot"/>
              </a:ln>
              <a:solidFill>
                <a:prstClr val="black">
                  <a:lumMod val="50000"/>
                  <a:lumOff val="50000"/>
                </a:prstClr>
              </a:solidFill>
            </a:endParaRPr>
          </a:p>
        </p:txBody>
      </p:sp>
      <p:grpSp>
        <p:nvGrpSpPr>
          <p:cNvPr id="2" name="Group 1"/>
          <p:cNvGrpSpPr/>
          <p:nvPr/>
        </p:nvGrpSpPr>
        <p:grpSpPr>
          <a:xfrm>
            <a:off x="1962114" y="3666942"/>
            <a:ext cx="4992353" cy="996497"/>
            <a:chOff x="1962114" y="3795661"/>
            <a:chExt cx="4992353" cy="996497"/>
          </a:xfrm>
        </p:grpSpPr>
        <p:sp>
          <p:nvSpPr>
            <p:cNvPr id="30" name="Rectangle 63"/>
            <p:cNvSpPr>
              <a:spLocks noChangeArrowheads="1"/>
            </p:cNvSpPr>
            <p:nvPr/>
          </p:nvSpPr>
          <p:spPr bwMode="auto">
            <a:xfrm>
              <a:off x="1962114" y="3799722"/>
              <a:ext cx="1609344" cy="992436"/>
            </a:xfrm>
            <a:prstGeom prst="rect">
              <a:avLst/>
            </a:prstGeom>
            <a:solidFill>
              <a:srgbClr val="7CA8CD"/>
            </a:solidFill>
            <a:ln w="9525">
              <a:noFill/>
              <a:miter lim="800000"/>
              <a:headEnd/>
              <a:tailEnd/>
            </a:ln>
          </p:spPr>
          <p:txBody>
            <a:bodyPr wrap="square" rIns="45720" anchor="t" anchorCtr="0">
              <a:noAutofit/>
            </a:bodyPr>
            <a:lstStyle/>
            <a:p>
              <a:pPr marL="171450" indent="-171450" defTabSz="457200" eaLnBrk="0" hangingPunct="0">
                <a:buFont typeface="Arial" panose="020B0604020202020204" pitchFamily="34" charset="0"/>
                <a:buChar char="•"/>
                <a:defRPr/>
              </a:pPr>
              <a:r>
                <a:rPr lang="en-US" sz="800" kern="0" dirty="0">
                  <a:solidFill>
                    <a:prstClr val="white"/>
                  </a:solidFill>
                  <a:cs typeface="Calibri" panose="020F0502020204030204" pitchFamily="34" charset="0"/>
                </a:rPr>
                <a:t>Vanier Canada Graduate Scholarships</a:t>
              </a:r>
            </a:p>
            <a:p>
              <a:pPr marL="171450" indent="-171450" defTabSz="457200" eaLnBrk="0" hangingPunct="0">
                <a:buFont typeface="Arial" panose="020B0604020202020204" pitchFamily="34" charset="0"/>
                <a:buChar char="•"/>
                <a:defRPr/>
              </a:pPr>
              <a:r>
                <a:rPr lang="en-US" sz="800" kern="0" dirty="0">
                  <a:solidFill>
                    <a:prstClr val="white"/>
                  </a:solidFill>
                  <a:cs typeface="Calibri" panose="020F0502020204030204" pitchFamily="34" charset="0"/>
                </a:rPr>
                <a:t>Banting Postdoctoral Fellowships</a:t>
              </a:r>
            </a:p>
          </p:txBody>
        </p:sp>
        <p:sp>
          <p:nvSpPr>
            <p:cNvPr id="47" name="Rectangle 63"/>
            <p:cNvSpPr>
              <a:spLocks noChangeArrowheads="1"/>
            </p:cNvSpPr>
            <p:nvPr/>
          </p:nvSpPr>
          <p:spPr bwMode="auto">
            <a:xfrm>
              <a:off x="3652661" y="3795661"/>
              <a:ext cx="1612058" cy="996497"/>
            </a:xfrm>
            <a:prstGeom prst="rect">
              <a:avLst/>
            </a:prstGeom>
            <a:solidFill>
              <a:srgbClr val="7B9327"/>
            </a:solidFill>
            <a:ln w="9525">
              <a:noFill/>
              <a:miter lim="800000"/>
              <a:headEnd/>
              <a:tailEnd/>
            </a:ln>
          </p:spPr>
          <p:txBody>
            <a:bodyPr wrap="square" rIns="45720" anchor="t"/>
            <a:lstStyle/>
            <a:p>
              <a:pPr marL="171450" indent="-171450" defTabSz="457200" eaLnBrk="0" hangingPunct="0">
                <a:buFont typeface="Arial" panose="020B0604020202020204" pitchFamily="34" charset="0"/>
                <a:buChar char="•"/>
                <a:defRPr/>
              </a:pPr>
              <a:r>
                <a:rPr lang="en-US" sz="800" kern="0" dirty="0">
                  <a:solidFill>
                    <a:prstClr val="white"/>
                  </a:solidFill>
                  <a:cs typeface="Calibri" panose="020F0502020204030204" pitchFamily="34" charset="0"/>
                </a:rPr>
                <a:t>Canada Research Chairs</a:t>
              </a:r>
            </a:p>
            <a:p>
              <a:pPr marL="171450" indent="-171450" defTabSz="457200" eaLnBrk="0" hangingPunct="0">
                <a:buFont typeface="Arial" panose="020B0604020202020204" pitchFamily="34" charset="0"/>
                <a:buChar char="•"/>
                <a:defRPr/>
              </a:pPr>
              <a:r>
                <a:rPr lang="en-US" sz="800" kern="0" dirty="0">
                  <a:solidFill>
                    <a:prstClr val="white"/>
                  </a:solidFill>
                  <a:cs typeface="Calibri" panose="020F0502020204030204" pitchFamily="34" charset="0"/>
                </a:rPr>
                <a:t>Canada Excellence Research Chairs</a:t>
              </a:r>
            </a:p>
            <a:p>
              <a:pPr marL="171450" indent="-171450" defTabSz="457200" eaLnBrk="0" hangingPunct="0">
                <a:buFont typeface="Arial" panose="020B0604020202020204" pitchFamily="34" charset="0"/>
                <a:buChar char="•"/>
                <a:defRPr/>
              </a:pPr>
              <a:r>
                <a:rPr lang="en-US" sz="800" kern="0" dirty="0">
                  <a:solidFill>
                    <a:prstClr val="white"/>
                  </a:solidFill>
                  <a:cs typeface="Calibri" panose="020F0502020204030204" pitchFamily="34" charset="0"/>
                </a:rPr>
                <a:t>Research Support Fund</a:t>
              </a:r>
            </a:p>
            <a:p>
              <a:pPr marL="171450" indent="-171450" defTabSz="457200" eaLnBrk="0" hangingPunct="0">
                <a:buFont typeface="Arial" panose="020B0604020202020204" pitchFamily="34" charset="0"/>
                <a:buChar char="•"/>
                <a:defRPr/>
              </a:pPr>
              <a:r>
                <a:rPr lang="en-US" sz="800" kern="0" dirty="0">
                  <a:solidFill>
                    <a:prstClr val="white"/>
                  </a:solidFill>
                  <a:cs typeface="Calibri" panose="020F0502020204030204" pitchFamily="34" charset="0"/>
                </a:rPr>
                <a:t>Canada First Research Excellence </a:t>
              </a:r>
              <a:r>
                <a:rPr lang="en-US" sz="800" kern="0" dirty="0" smtClean="0">
                  <a:solidFill>
                    <a:prstClr val="white"/>
                  </a:solidFill>
                  <a:cs typeface="Calibri" panose="020F0502020204030204" pitchFamily="34" charset="0"/>
                </a:rPr>
                <a:t>Fund</a:t>
              </a:r>
            </a:p>
            <a:p>
              <a:pPr marL="171450" indent="-171450" defTabSz="457200" eaLnBrk="0" hangingPunct="0">
                <a:buFont typeface="Arial" panose="020B0604020202020204" pitchFamily="34" charset="0"/>
                <a:buChar char="•"/>
                <a:defRPr/>
              </a:pPr>
              <a:r>
                <a:rPr lang="en-US" sz="800" kern="0" dirty="0" smtClean="0">
                  <a:solidFill>
                    <a:prstClr val="white"/>
                  </a:solidFill>
                  <a:cs typeface="Calibri" panose="020F0502020204030204" pitchFamily="34" charset="0"/>
                </a:rPr>
                <a:t>New Frontiers in Research Fund</a:t>
              </a:r>
            </a:p>
            <a:p>
              <a:pPr marL="171450" indent="-171450" defTabSz="457200" eaLnBrk="0" hangingPunct="0">
                <a:buFont typeface="Arial" panose="020B0604020202020204" pitchFamily="34" charset="0"/>
                <a:buChar char="•"/>
                <a:defRPr/>
              </a:pPr>
              <a:endParaRPr lang="en-US" sz="800" kern="0" dirty="0" smtClean="0">
                <a:solidFill>
                  <a:prstClr val="white"/>
                </a:solidFill>
                <a:cs typeface="Calibri" panose="020F0502020204030204" pitchFamily="34" charset="0"/>
              </a:endParaRPr>
            </a:p>
            <a:p>
              <a:pPr marL="171450" indent="-171450" defTabSz="457200" eaLnBrk="0" hangingPunct="0">
                <a:buFont typeface="Arial" panose="020B0604020202020204" pitchFamily="34" charset="0"/>
                <a:buChar char="•"/>
                <a:defRPr/>
              </a:pPr>
              <a:endParaRPr lang="en-US" sz="800" kern="0" dirty="0">
                <a:solidFill>
                  <a:prstClr val="white"/>
                </a:solidFill>
                <a:cs typeface="Calibri" panose="020F0502020204030204" pitchFamily="34" charset="0"/>
              </a:endParaRPr>
            </a:p>
          </p:txBody>
        </p:sp>
        <p:sp>
          <p:nvSpPr>
            <p:cNvPr id="27" name="Rectangle 63"/>
            <p:cNvSpPr>
              <a:spLocks noChangeArrowheads="1"/>
            </p:cNvSpPr>
            <p:nvPr/>
          </p:nvSpPr>
          <p:spPr bwMode="auto">
            <a:xfrm>
              <a:off x="5342409" y="3795662"/>
              <a:ext cx="1612058" cy="996496"/>
            </a:xfrm>
            <a:prstGeom prst="rect">
              <a:avLst/>
            </a:prstGeom>
            <a:solidFill>
              <a:srgbClr val="893282"/>
            </a:solidFill>
            <a:ln w="9525">
              <a:noFill/>
              <a:miter lim="800000"/>
              <a:headEnd/>
              <a:tailEnd/>
            </a:ln>
          </p:spPr>
          <p:txBody>
            <a:bodyPr wrap="square" anchor="t"/>
            <a:lstStyle/>
            <a:p>
              <a:pPr marL="171450" indent="-171450" defTabSz="457200" eaLnBrk="0" hangingPunct="0">
                <a:buFont typeface="Arial" panose="020B0604020202020204" pitchFamily="34" charset="0"/>
                <a:buChar char="•"/>
                <a:defRPr/>
              </a:pPr>
              <a:r>
                <a:rPr lang="en-US" sz="800" kern="0" dirty="0">
                  <a:solidFill>
                    <a:prstClr val="white"/>
                  </a:solidFill>
                  <a:cs typeface="Calibri" panose="020F0502020204030204" pitchFamily="34" charset="0"/>
                </a:rPr>
                <a:t>Network of </a:t>
              </a:r>
              <a:r>
                <a:rPr lang="en-US" sz="800" kern="0" dirty="0" err="1">
                  <a:solidFill>
                    <a:prstClr val="white"/>
                  </a:solidFill>
                  <a:cs typeface="Calibri" panose="020F0502020204030204" pitchFamily="34" charset="0"/>
                </a:rPr>
                <a:t>Centres</a:t>
              </a:r>
              <a:r>
                <a:rPr lang="en-US" sz="800" kern="0" dirty="0">
                  <a:solidFill>
                    <a:prstClr val="white"/>
                  </a:solidFill>
                  <a:cs typeface="Calibri" panose="020F0502020204030204" pitchFamily="34" charset="0"/>
                </a:rPr>
                <a:t> of Excellence</a:t>
              </a:r>
            </a:p>
            <a:p>
              <a:pPr marL="171450" indent="-171450" defTabSz="457200" eaLnBrk="0" hangingPunct="0">
                <a:buFont typeface="Arial" panose="020B0604020202020204" pitchFamily="34" charset="0"/>
                <a:buChar char="•"/>
                <a:defRPr/>
              </a:pPr>
              <a:r>
                <a:rPr lang="en-US" sz="800" kern="0" dirty="0">
                  <a:solidFill>
                    <a:prstClr val="white"/>
                  </a:solidFill>
                  <a:cs typeface="Calibri" panose="020F0502020204030204" pitchFamily="34" charset="0"/>
                </a:rPr>
                <a:t>College and Community Innovation</a:t>
              </a:r>
            </a:p>
          </p:txBody>
        </p:sp>
      </p:grpSp>
      <p:cxnSp>
        <p:nvCxnSpPr>
          <p:cNvPr id="3" name="Straight Connector 2"/>
          <p:cNvCxnSpPr>
            <a:stCxn id="95" idx="2"/>
          </p:cNvCxnSpPr>
          <p:nvPr/>
        </p:nvCxnSpPr>
        <p:spPr>
          <a:xfrm>
            <a:off x="2081646" y="1664698"/>
            <a:ext cx="0" cy="637420"/>
          </a:xfrm>
          <a:prstGeom prst="line">
            <a:avLst/>
          </a:prstGeom>
          <a:ln w="6350"/>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a:stCxn id="94" idx="2"/>
          </p:cNvCxnSpPr>
          <p:nvPr/>
        </p:nvCxnSpPr>
        <p:spPr>
          <a:xfrm>
            <a:off x="5292947" y="1664698"/>
            <a:ext cx="0" cy="637420"/>
          </a:xfrm>
          <a:prstGeom prst="line">
            <a:avLst/>
          </a:prstGeom>
          <a:ln w="6350"/>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a:endCxn id="98" idx="0"/>
          </p:cNvCxnSpPr>
          <p:nvPr/>
        </p:nvCxnSpPr>
        <p:spPr>
          <a:xfrm>
            <a:off x="2766790" y="2302118"/>
            <a:ext cx="3175" cy="214305"/>
          </a:xfrm>
          <a:prstGeom prst="line">
            <a:avLst/>
          </a:prstGeom>
          <a:ln w="6350"/>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4461466" y="2302118"/>
            <a:ext cx="0" cy="214305"/>
          </a:xfrm>
          <a:prstGeom prst="line">
            <a:avLst/>
          </a:prstGeom>
          <a:ln w="6350"/>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6134886" y="2302118"/>
            <a:ext cx="0" cy="214305"/>
          </a:xfrm>
          <a:prstGeom prst="line">
            <a:avLst/>
          </a:prstGeom>
          <a:ln w="6350"/>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H="1">
            <a:off x="1171931" y="2302118"/>
            <a:ext cx="1598030" cy="0"/>
          </a:xfrm>
          <a:prstGeom prst="line">
            <a:avLst/>
          </a:prstGeom>
          <a:ln w="6350"/>
          <a:effectLst/>
        </p:spPr>
        <p:style>
          <a:lnRef idx="2">
            <a:schemeClr val="accent1"/>
          </a:lnRef>
          <a:fillRef idx="0">
            <a:schemeClr val="accent1"/>
          </a:fillRef>
          <a:effectRef idx="1">
            <a:schemeClr val="accent1"/>
          </a:effectRef>
          <a:fontRef idx="minor">
            <a:schemeClr val="tx1"/>
          </a:fontRef>
        </p:style>
      </p:cxnSp>
      <p:grpSp>
        <p:nvGrpSpPr>
          <p:cNvPr id="67" name="Group 38"/>
          <p:cNvGrpSpPr>
            <a:grpSpLocks/>
          </p:cNvGrpSpPr>
          <p:nvPr/>
        </p:nvGrpSpPr>
        <p:grpSpPr bwMode="auto">
          <a:xfrm>
            <a:off x="1084790" y="2298109"/>
            <a:ext cx="206375" cy="914905"/>
            <a:chOff x="914" y="1520"/>
            <a:chExt cx="130" cy="1453"/>
          </a:xfrm>
        </p:grpSpPr>
        <p:pic>
          <p:nvPicPr>
            <p:cNvPr id="68" name="Picture 39" descr="resistor_symbo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 y="2160"/>
              <a:ext cx="130"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Line 40"/>
            <p:cNvSpPr>
              <a:spLocks noChangeShapeType="1"/>
            </p:cNvSpPr>
            <p:nvPr/>
          </p:nvSpPr>
          <p:spPr bwMode="auto">
            <a:xfrm>
              <a:off x="972" y="2328"/>
              <a:ext cx="0" cy="645"/>
            </a:xfrm>
            <a:prstGeom prst="line">
              <a:avLst/>
            </a:prstGeom>
            <a:noFill/>
            <a:ln w="9525">
              <a:solidFill>
                <a:srgbClr val="7CA9CC"/>
              </a:solidFill>
              <a:round/>
              <a:headEnd/>
              <a:tailEnd/>
            </a:ln>
            <a:extLst>
              <a:ext uri="{909E8E84-426E-40DD-AFC4-6F175D3DCCD1}">
                <a14:hiddenFill xmlns:a14="http://schemas.microsoft.com/office/drawing/2010/main">
                  <a:noFill/>
                </a14:hiddenFill>
              </a:ext>
            </a:extLst>
          </p:spPr>
          <p:txBody>
            <a:bodyPr wrap="none" anchor="ctr"/>
            <a:lstStyle/>
            <a:p>
              <a:pPr defTabSz="457200"/>
              <a:endParaRPr lang="en-US">
                <a:solidFill>
                  <a:prstClr val="black"/>
                </a:solidFill>
              </a:endParaRPr>
            </a:p>
          </p:txBody>
        </p:sp>
        <p:sp>
          <p:nvSpPr>
            <p:cNvPr id="70" name="Line 41"/>
            <p:cNvSpPr>
              <a:spLocks noChangeShapeType="1"/>
            </p:cNvSpPr>
            <p:nvPr/>
          </p:nvSpPr>
          <p:spPr bwMode="auto">
            <a:xfrm>
              <a:off x="972" y="1520"/>
              <a:ext cx="0" cy="677"/>
            </a:xfrm>
            <a:prstGeom prst="line">
              <a:avLst/>
            </a:prstGeom>
            <a:noFill/>
            <a:ln w="9525">
              <a:solidFill>
                <a:srgbClr val="7CA9CC"/>
              </a:solidFill>
              <a:round/>
              <a:headEnd/>
              <a:tailEnd/>
            </a:ln>
            <a:extLst>
              <a:ext uri="{909E8E84-426E-40DD-AFC4-6F175D3DCCD1}">
                <a14:hiddenFill xmlns:a14="http://schemas.microsoft.com/office/drawing/2010/main">
                  <a:noFill/>
                </a14:hiddenFill>
              </a:ext>
            </a:extLst>
          </p:spPr>
          <p:txBody>
            <a:bodyPr wrap="none" anchor="ctr"/>
            <a:lstStyle/>
            <a:p>
              <a:pPr defTabSz="457200"/>
              <a:endParaRPr lang="en-US">
                <a:solidFill>
                  <a:prstClr val="black"/>
                </a:solidFill>
              </a:endParaRPr>
            </a:p>
          </p:txBody>
        </p:sp>
      </p:grpSp>
      <p:sp>
        <p:nvSpPr>
          <p:cNvPr id="105" name="Rectangle 63"/>
          <p:cNvSpPr>
            <a:spLocks noChangeArrowheads="1"/>
          </p:cNvSpPr>
          <p:nvPr/>
        </p:nvSpPr>
        <p:spPr bwMode="auto">
          <a:xfrm>
            <a:off x="692153" y="3204592"/>
            <a:ext cx="959554" cy="819106"/>
          </a:xfrm>
          <a:prstGeom prst="rect">
            <a:avLst/>
          </a:prstGeom>
          <a:solidFill>
            <a:schemeClr val="accent1">
              <a:lumMod val="20000"/>
              <a:lumOff val="80000"/>
            </a:schemeClr>
          </a:solidFill>
          <a:ln w="9525" cap="rnd">
            <a:solidFill>
              <a:srgbClr val="7CA9CC"/>
            </a:solidFill>
            <a:prstDash val="sysDash"/>
            <a:miter lim="800000"/>
            <a:headEnd/>
            <a:tailEnd/>
          </a:ln>
          <a:effectLst/>
        </p:spPr>
        <p:txBody>
          <a:bodyPr wrap="none" anchor="ctr"/>
          <a:lstStyle/>
          <a:p>
            <a:pPr algn="ctr" defTabSz="457200" eaLnBrk="0" hangingPunct="0">
              <a:defRPr/>
            </a:pPr>
            <a:r>
              <a:rPr lang="en-US" sz="900" kern="0" dirty="0">
                <a:solidFill>
                  <a:prstClr val="black">
                    <a:lumMod val="75000"/>
                    <a:lumOff val="25000"/>
                  </a:prstClr>
                </a:solidFill>
                <a:cs typeface="Calibri" panose="020F0502020204030204" pitchFamily="34" charset="0"/>
              </a:rPr>
              <a:t>Canadian </a:t>
            </a:r>
          </a:p>
          <a:p>
            <a:pPr algn="ctr" defTabSz="457200" eaLnBrk="0" hangingPunct="0">
              <a:defRPr/>
            </a:pPr>
            <a:r>
              <a:rPr lang="en-US" sz="900" kern="0" dirty="0">
                <a:solidFill>
                  <a:prstClr val="black">
                    <a:lumMod val="75000"/>
                    <a:lumOff val="25000"/>
                  </a:prstClr>
                </a:solidFill>
                <a:cs typeface="Calibri" panose="020F0502020204030204" pitchFamily="34" charset="0"/>
              </a:rPr>
              <a:t>Foundation</a:t>
            </a:r>
          </a:p>
          <a:p>
            <a:pPr algn="ctr" defTabSz="457200" eaLnBrk="0" hangingPunct="0">
              <a:defRPr/>
            </a:pPr>
            <a:r>
              <a:rPr lang="en-US" sz="900" kern="0" dirty="0">
                <a:solidFill>
                  <a:prstClr val="black">
                    <a:lumMod val="75000"/>
                    <a:lumOff val="25000"/>
                  </a:prstClr>
                </a:solidFill>
                <a:cs typeface="Calibri" panose="020F0502020204030204" pitchFamily="34" charset="0"/>
              </a:rPr>
              <a:t>for Healthcare</a:t>
            </a:r>
          </a:p>
          <a:p>
            <a:pPr algn="ctr" defTabSz="457200" eaLnBrk="0" hangingPunct="0">
              <a:defRPr/>
            </a:pPr>
            <a:r>
              <a:rPr lang="en-US" sz="900" kern="0" dirty="0">
                <a:solidFill>
                  <a:prstClr val="black">
                    <a:lumMod val="75000"/>
                    <a:lumOff val="25000"/>
                  </a:prstClr>
                </a:solidFill>
                <a:cs typeface="Calibri" panose="020F0502020204030204" pitchFamily="34" charset="0"/>
              </a:rPr>
              <a:t>Improvement</a:t>
            </a:r>
          </a:p>
        </p:txBody>
      </p:sp>
      <p:grpSp>
        <p:nvGrpSpPr>
          <p:cNvPr id="71" name="Group 38"/>
          <p:cNvGrpSpPr>
            <a:grpSpLocks/>
          </p:cNvGrpSpPr>
          <p:nvPr/>
        </p:nvGrpSpPr>
        <p:grpSpPr bwMode="auto">
          <a:xfrm>
            <a:off x="7235202" y="2302118"/>
            <a:ext cx="206375" cy="1482189"/>
            <a:chOff x="914" y="1520"/>
            <a:chExt cx="130" cy="1453"/>
          </a:xfrm>
        </p:grpSpPr>
        <p:pic>
          <p:nvPicPr>
            <p:cNvPr id="72" name="Picture 39" descr="resistor_symbo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 y="2160"/>
              <a:ext cx="130"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Line 40"/>
            <p:cNvSpPr>
              <a:spLocks noChangeShapeType="1"/>
            </p:cNvSpPr>
            <p:nvPr/>
          </p:nvSpPr>
          <p:spPr bwMode="auto">
            <a:xfrm>
              <a:off x="972" y="2328"/>
              <a:ext cx="0" cy="645"/>
            </a:xfrm>
            <a:prstGeom prst="line">
              <a:avLst/>
            </a:prstGeom>
            <a:noFill/>
            <a:ln w="9525">
              <a:solidFill>
                <a:srgbClr val="7CA9CC"/>
              </a:solidFill>
              <a:round/>
              <a:headEnd/>
              <a:tailEnd/>
            </a:ln>
            <a:extLst>
              <a:ext uri="{909E8E84-426E-40DD-AFC4-6F175D3DCCD1}">
                <a14:hiddenFill xmlns:a14="http://schemas.microsoft.com/office/drawing/2010/main">
                  <a:noFill/>
                </a14:hiddenFill>
              </a:ext>
            </a:extLst>
          </p:spPr>
          <p:txBody>
            <a:bodyPr wrap="none" anchor="ctr"/>
            <a:lstStyle/>
            <a:p>
              <a:pPr defTabSz="457200"/>
              <a:endParaRPr lang="en-US">
                <a:solidFill>
                  <a:prstClr val="black"/>
                </a:solidFill>
              </a:endParaRPr>
            </a:p>
          </p:txBody>
        </p:sp>
        <p:sp>
          <p:nvSpPr>
            <p:cNvPr id="74" name="Line 41"/>
            <p:cNvSpPr>
              <a:spLocks noChangeShapeType="1"/>
            </p:cNvSpPr>
            <p:nvPr/>
          </p:nvSpPr>
          <p:spPr bwMode="auto">
            <a:xfrm>
              <a:off x="972" y="1520"/>
              <a:ext cx="0" cy="677"/>
            </a:xfrm>
            <a:prstGeom prst="line">
              <a:avLst/>
            </a:prstGeom>
            <a:noFill/>
            <a:ln w="9525">
              <a:solidFill>
                <a:srgbClr val="7CA9CC"/>
              </a:solidFill>
              <a:round/>
              <a:headEnd/>
              <a:tailEnd/>
            </a:ln>
            <a:extLst>
              <a:ext uri="{909E8E84-426E-40DD-AFC4-6F175D3DCCD1}">
                <a14:hiddenFill xmlns:a14="http://schemas.microsoft.com/office/drawing/2010/main">
                  <a:noFill/>
                </a14:hiddenFill>
              </a:ext>
            </a:extLst>
          </p:spPr>
          <p:txBody>
            <a:bodyPr wrap="none" anchor="ctr"/>
            <a:lstStyle/>
            <a:p>
              <a:pPr defTabSz="457200"/>
              <a:endParaRPr lang="en-US">
                <a:solidFill>
                  <a:prstClr val="black"/>
                </a:solidFill>
              </a:endParaRPr>
            </a:p>
          </p:txBody>
        </p:sp>
      </p:grpSp>
      <p:cxnSp>
        <p:nvCxnSpPr>
          <p:cNvPr id="75" name="Straight Connector 74"/>
          <p:cNvCxnSpPr>
            <a:stCxn id="89" idx="0"/>
          </p:cNvCxnSpPr>
          <p:nvPr/>
        </p:nvCxnSpPr>
        <p:spPr>
          <a:xfrm flipH="1">
            <a:off x="4461467" y="2302118"/>
            <a:ext cx="3523658" cy="0"/>
          </a:xfrm>
          <a:prstGeom prst="line">
            <a:avLst/>
          </a:prstGeom>
          <a:ln w="6350"/>
          <a:effectLst/>
        </p:spPr>
        <p:style>
          <a:lnRef idx="2">
            <a:schemeClr val="accent1"/>
          </a:lnRef>
          <a:fillRef idx="0">
            <a:schemeClr val="accent1"/>
          </a:fillRef>
          <a:effectRef idx="1">
            <a:schemeClr val="accent1"/>
          </a:effectRef>
          <a:fontRef idx="minor">
            <a:schemeClr val="tx1"/>
          </a:fontRef>
        </p:style>
      </p:cxnSp>
      <p:grpSp>
        <p:nvGrpSpPr>
          <p:cNvPr id="86" name="Group 68"/>
          <p:cNvGrpSpPr>
            <a:grpSpLocks/>
          </p:cNvGrpSpPr>
          <p:nvPr/>
        </p:nvGrpSpPr>
        <p:grpSpPr bwMode="auto">
          <a:xfrm>
            <a:off x="7893054" y="2302118"/>
            <a:ext cx="206375" cy="492922"/>
            <a:chOff x="914" y="1500"/>
            <a:chExt cx="130" cy="1473"/>
          </a:xfrm>
        </p:grpSpPr>
        <p:pic>
          <p:nvPicPr>
            <p:cNvPr id="87" name="Picture 69" descr="resistor_symbo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4" y="2160"/>
              <a:ext cx="130"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 name="Line 70"/>
            <p:cNvSpPr>
              <a:spLocks noChangeShapeType="1"/>
            </p:cNvSpPr>
            <p:nvPr/>
          </p:nvSpPr>
          <p:spPr bwMode="auto">
            <a:xfrm>
              <a:off x="972" y="2328"/>
              <a:ext cx="0" cy="645"/>
            </a:xfrm>
            <a:prstGeom prst="line">
              <a:avLst/>
            </a:prstGeom>
            <a:noFill/>
            <a:ln w="9525">
              <a:solidFill>
                <a:srgbClr val="7CA9CC"/>
              </a:solidFill>
              <a:round/>
              <a:headEnd/>
              <a:tailEnd/>
            </a:ln>
            <a:extLst>
              <a:ext uri="{909E8E84-426E-40DD-AFC4-6F175D3DCCD1}">
                <a14:hiddenFill xmlns:a14="http://schemas.microsoft.com/office/drawing/2010/main">
                  <a:noFill/>
                </a14:hiddenFill>
              </a:ext>
            </a:extLst>
          </p:spPr>
          <p:txBody>
            <a:bodyPr wrap="none" anchor="ctr"/>
            <a:lstStyle/>
            <a:p>
              <a:pPr defTabSz="457200"/>
              <a:endParaRPr lang="en-US">
                <a:solidFill>
                  <a:prstClr val="black"/>
                </a:solidFill>
              </a:endParaRPr>
            </a:p>
          </p:txBody>
        </p:sp>
        <p:sp>
          <p:nvSpPr>
            <p:cNvPr id="89" name="Line 71"/>
            <p:cNvSpPr>
              <a:spLocks noChangeShapeType="1"/>
            </p:cNvSpPr>
            <p:nvPr/>
          </p:nvSpPr>
          <p:spPr bwMode="auto">
            <a:xfrm>
              <a:off x="972" y="1500"/>
              <a:ext cx="0" cy="697"/>
            </a:xfrm>
            <a:prstGeom prst="line">
              <a:avLst/>
            </a:prstGeom>
            <a:noFill/>
            <a:ln w="9525">
              <a:solidFill>
                <a:srgbClr val="7CA9CC"/>
              </a:solidFill>
              <a:round/>
              <a:headEnd/>
              <a:tailEnd/>
            </a:ln>
            <a:extLst>
              <a:ext uri="{909E8E84-426E-40DD-AFC4-6F175D3DCCD1}">
                <a14:hiddenFill xmlns:a14="http://schemas.microsoft.com/office/drawing/2010/main">
                  <a:noFill/>
                </a14:hiddenFill>
              </a:ext>
            </a:extLst>
          </p:spPr>
          <p:txBody>
            <a:bodyPr wrap="none" anchor="ctr"/>
            <a:lstStyle/>
            <a:p>
              <a:pPr defTabSz="457200"/>
              <a:endParaRPr lang="en-US">
                <a:solidFill>
                  <a:prstClr val="black"/>
                </a:solidFill>
              </a:endParaRPr>
            </a:p>
          </p:txBody>
        </p:sp>
      </p:grpSp>
      <p:grpSp>
        <p:nvGrpSpPr>
          <p:cNvPr id="93" name="Group 68"/>
          <p:cNvGrpSpPr>
            <a:grpSpLocks/>
          </p:cNvGrpSpPr>
          <p:nvPr/>
        </p:nvGrpSpPr>
        <p:grpSpPr bwMode="auto">
          <a:xfrm rot="16200000">
            <a:off x="6102988" y="1595278"/>
            <a:ext cx="206375" cy="765104"/>
            <a:chOff x="914" y="1500"/>
            <a:chExt cx="130" cy="1473"/>
          </a:xfrm>
        </p:grpSpPr>
        <p:pic>
          <p:nvPicPr>
            <p:cNvPr id="102" name="Picture 69" descr="resistor_symbo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 y="2160"/>
              <a:ext cx="130"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 name="Line 70"/>
            <p:cNvSpPr>
              <a:spLocks noChangeShapeType="1"/>
            </p:cNvSpPr>
            <p:nvPr/>
          </p:nvSpPr>
          <p:spPr bwMode="auto">
            <a:xfrm>
              <a:off x="972" y="2328"/>
              <a:ext cx="0" cy="645"/>
            </a:xfrm>
            <a:prstGeom prst="line">
              <a:avLst/>
            </a:prstGeom>
            <a:noFill/>
            <a:ln w="9525">
              <a:solidFill>
                <a:srgbClr val="7CA9CC"/>
              </a:solidFill>
              <a:round/>
              <a:headEnd/>
              <a:tailEnd/>
            </a:ln>
            <a:extLst>
              <a:ext uri="{909E8E84-426E-40DD-AFC4-6F175D3DCCD1}">
                <a14:hiddenFill xmlns:a14="http://schemas.microsoft.com/office/drawing/2010/main">
                  <a:noFill/>
                </a14:hiddenFill>
              </a:ext>
            </a:extLst>
          </p:spPr>
          <p:txBody>
            <a:bodyPr wrap="none" anchor="ctr"/>
            <a:lstStyle/>
            <a:p>
              <a:pPr defTabSz="457200"/>
              <a:endParaRPr lang="en-US">
                <a:solidFill>
                  <a:prstClr val="black"/>
                </a:solidFill>
              </a:endParaRPr>
            </a:p>
          </p:txBody>
        </p:sp>
        <p:sp>
          <p:nvSpPr>
            <p:cNvPr id="116" name="Line 71"/>
            <p:cNvSpPr>
              <a:spLocks noChangeShapeType="1"/>
            </p:cNvSpPr>
            <p:nvPr/>
          </p:nvSpPr>
          <p:spPr bwMode="auto">
            <a:xfrm>
              <a:off x="972" y="1500"/>
              <a:ext cx="0" cy="697"/>
            </a:xfrm>
            <a:prstGeom prst="line">
              <a:avLst/>
            </a:prstGeom>
            <a:noFill/>
            <a:ln w="9525">
              <a:solidFill>
                <a:srgbClr val="7CA9CC"/>
              </a:solidFill>
              <a:round/>
              <a:headEnd/>
              <a:tailEnd/>
            </a:ln>
            <a:extLst>
              <a:ext uri="{909E8E84-426E-40DD-AFC4-6F175D3DCCD1}">
                <a14:hiddenFill xmlns:a14="http://schemas.microsoft.com/office/drawing/2010/main">
                  <a:noFill/>
                </a14:hiddenFill>
              </a:ext>
            </a:extLst>
          </p:spPr>
          <p:txBody>
            <a:bodyPr wrap="none" anchor="ctr"/>
            <a:lstStyle/>
            <a:p>
              <a:pPr defTabSz="457200"/>
              <a:endParaRPr lang="en-US">
                <a:solidFill>
                  <a:prstClr val="black"/>
                </a:solidFill>
              </a:endParaRPr>
            </a:p>
          </p:txBody>
        </p:sp>
      </p:grpSp>
      <p:sp>
        <p:nvSpPr>
          <p:cNvPr id="109" name="Rectangle 63"/>
          <p:cNvSpPr>
            <a:spLocks noChangeArrowheads="1"/>
          </p:cNvSpPr>
          <p:nvPr/>
        </p:nvSpPr>
        <p:spPr bwMode="auto">
          <a:xfrm>
            <a:off x="4793642" y="1874644"/>
            <a:ext cx="1019849" cy="244835"/>
          </a:xfrm>
          <a:prstGeom prst="rect">
            <a:avLst/>
          </a:prstGeom>
          <a:solidFill>
            <a:sysClr val="window" lastClr="FFFFFF">
              <a:lumMod val="95000"/>
            </a:sysClr>
          </a:solidFill>
          <a:ln w="9525">
            <a:solidFill>
              <a:srgbClr val="7CA9CC"/>
            </a:solidFill>
            <a:miter lim="800000"/>
            <a:headEnd/>
            <a:tailEnd/>
          </a:ln>
        </p:spPr>
        <p:txBody>
          <a:bodyPr wrap="none" anchor="ctr" anchorCtr="1"/>
          <a:lstStyle/>
          <a:p>
            <a:pPr algn="ctr" defTabSz="457200">
              <a:defRPr/>
            </a:pPr>
            <a:r>
              <a:rPr lang="fr-CA" sz="900" b="1" kern="0" dirty="0" err="1">
                <a:solidFill>
                  <a:prstClr val="black"/>
                </a:solidFill>
                <a:cs typeface="Calibri" panose="020F0502020204030204" pitchFamily="34" charset="0"/>
              </a:rPr>
              <a:t>Minister</a:t>
            </a:r>
            <a:r>
              <a:rPr lang="fr-CA" sz="900" b="1" kern="0" dirty="0">
                <a:solidFill>
                  <a:prstClr val="black"/>
                </a:solidFill>
                <a:cs typeface="Calibri" panose="020F0502020204030204" pitchFamily="34" charset="0"/>
              </a:rPr>
              <a:t> of Science </a:t>
            </a:r>
            <a:endParaRPr lang="en-CA" sz="900" b="1" kern="0" dirty="0">
              <a:solidFill>
                <a:prstClr val="black"/>
              </a:solidFill>
              <a:cs typeface="Calibri" panose="020F0502020204030204" pitchFamily="34" charset="0"/>
            </a:endParaRPr>
          </a:p>
        </p:txBody>
      </p:sp>
    </p:spTree>
    <p:extLst>
      <p:ext uri="{BB962C8B-B14F-4D97-AF65-F5344CB8AC3E}">
        <p14:creationId xmlns:p14="http://schemas.microsoft.com/office/powerpoint/2010/main" val="2998860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
            </a:r>
            <a:br>
              <a:rPr lang="en-CA" dirty="0" smtClean="0"/>
            </a:br>
            <a:r>
              <a:rPr lang="en-CA" dirty="0" smtClean="0"/>
              <a:t>Highlights - BUDGET 2019 </a:t>
            </a:r>
            <a:endParaRPr lang="en-CA" dirty="0"/>
          </a:p>
        </p:txBody>
      </p:sp>
      <p:sp>
        <p:nvSpPr>
          <p:cNvPr id="5" name="Slide Number Placeholder 4"/>
          <p:cNvSpPr>
            <a:spLocks noGrp="1"/>
          </p:cNvSpPr>
          <p:nvPr>
            <p:ph type="sldNum" sz="quarter" idx="12"/>
          </p:nvPr>
        </p:nvSpPr>
        <p:spPr/>
        <p:txBody>
          <a:bodyPr/>
          <a:lstStyle/>
          <a:p>
            <a:fld id="{1F181505-AF59-454A-983B-3CB9020329EA}" type="slidenum">
              <a:rPr lang="en-US" smtClean="0"/>
              <a:t>6</a:t>
            </a:fld>
            <a:endParaRPr lang="en-US"/>
          </a:p>
        </p:txBody>
      </p:sp>
      <p:sp>
        <p:nvSpPr>
          <p:cNvPr id="3" name="Rectangle 2"/>
          <p:cNvSpPr/>
          <p:nvPr/>
        </p:nvSpPr>
        <p:spPr>
          <a:xfrm>
            <a:off x="527050" y="1267486"/>
            <a:ext cx="6673850" cy="4108817"/>
          </a:xfrm>
          <a:prstGeom prst="rect">
            <a:avLst/>
          </a:prstGeom>
        </p:spPr>
        <p:txBody>
          <a:bodyPr wrap="square">
            <a:spAutoFit/>
          </a:bodyPr>
          <a:lstStyle/>
          <a:p>
            <a:pPr marL="285750" lvl="0" indent="-285750">
              <a:spcAft>
                <a:spcPts val="600"/>
              </a:spcAft>
              <a:buClr>
                <a:srgbClr val="4F81BD">
                  <a:lumMod val="40000"/>
                  <a:lumOff val="60000"/>
                </a:srgbClr>
              </a:buClr>
              <a:buFont typeface="Calibri" panose="020F0502020204030204" pitchFamily="34" charset="0"/>
              <a:buChar char="↘"/>
              <a:tabLst>
                <a:tab pos="173038" algn="l"/>
                <a:tab pos="230188" algn="l"/>
              </a:tabLst>
            </a:pPr>
            <a:r>
              <a:rPr lang="en-US" sz="1600" dirty="0" smtClean="0"/>
              <a:t>Measures to help </a:t>
            </a:r>
            <a:r>
              <a:rPr lang="en-US" sz="1600" dirty="0"/>
              <a:t>more students to access graduate studies and further improve equity, diversity and inclusion in the research </a:t>
            </a:r>
            <a:r>
              <a:rPr lang="en-US" sz="1600" dirty="0" smtClean="0"/>
              <a:t>system.</a:t>
            </a:r>
          </a:p>
          <a:p>
            <a:pPr marL="285750" lvl="0" indent="-285750">
              <a:buClr>
                <a:srgbClr val="4F81BD">
                  <a:lumMod val="40000"/>
                  <a:lumOff val="60000"/>
                </a:srgbClr>
              </a:buClr>
              <a:buFont typeface="Calibri" panose="020F0502020204030204" pitchFamily="34" charset="0"/>
              <a:buChar char="↘"/>
              <a:tabLst>
                <a:tab pos="173038" algn="l"/>
                <a:tab pos="230188" algn="l"/>
              </a:tabLst>
            </a:pPr>
            <a:r>
              <a:rPr lang="en-US" sz="1600" b="1" dirty="0" smtClean="0">
                <a:solidFill>
                  <a:srgbClr val="00B0F0"/>
                </a:solidFill>
              </a:rPr>
              <a:t>$</a:t>
            </a:r>
            <a:r>
              <a:rPr lang="en-US" sz="1600" b="1" dirty="0">
                <a:solidFill>
                  <a:srgbClr val="00B0F0"/>
                </a:solidFill>
              </a:rPr>
              <a:t>114 </a:t>
            </a:r>
            <a:r>
              <a:rPr lang="en-US" sz="1600" b="1" dirty="0" smtClean="0">
                <a:solidFill>
                  <a:srgbClr val="00B0F0"/>
                </a:solidFill>
              </a:rPr>
              <a:t>million</a:t>
            </a:r>
            <a:r>
              <a:rPr lang="en-US" sz="1600" dirty="0" smtClean="0"/>
              <a:t>* </a:t>
            </a:r>
            <a:r>
              <a:rPr lang="en-US" sz="1600" dirty="0"/>
              <a:t>over five </a:t>
            </a:r>
            <a:r>
              <a:rPr lang="en-US" sz="1600" dirty="0" smtClean="0"/>
              <a:t>years, </a:t>
            </a:r>
            <a:r>
              <a:rPr lang="en-US" sz="1600" dirty="0"/>
              <a:t>with $26 million per year ongoing, to the </a:t>
            </a:r>
            <a:r>
              <a:rPr lang="en-US" sz="1600" dirty="0" smtClean="0"/>
              <a:t>Tri-agencies </a:t>
            </a:r>
            <a:r>
              <a:rPr lang="en-US" sz="1600" dirty="0"/>
              <a:t>to create </a:t>
            </a:r>
            <a:r>
              <a:rPr lang="en-US" sz="1600" b="1" dirty="0">
                <a:solidFill>
                  <a:srgbClr val="00B0F0"/>
                </a:solidFill>
              </a:rPr>
              <a:t>500</a:t>
            </a:r>
            <a:r>
              <a:rPr lang="en-US" sz="1600" dirty="0"/>
              <a:t> </a:t>
            </a:r>
            <a:r>
              <a:rPr lang="en-US" sz="1600" b="1" dirty="0">
                <a:solidFill>
                  <a:srgbClr val="00B0F0"/>
                </a:solidFill>
              </a:rPr>
              <a:t>more master’s level scholarships </a:t>
            </a:r>
            <a:r>
              <a:rPr lang="en-US" sz="1600" dirty="0"/>
              <a:t>and awards annually and</a:t>
            </a:r>
            <a:r>
              <a:rPr lang="en-US" sz="1600" b="1" dirty="0">
                <a:solidFill>
                  <a:srgbClr val="00B0F0"/>
                </a:solidFill>
              </a:rPr>
              <a:t> 167</a:t>
            </a:r>
            <a:r>
              <a:rPr lang="en-US" sz="1600" dirty="0"/>
              <a:t> </a:t>
            </a:r>
            <a:r>
              <a:rPr lang="en-US" sz="1600" b="1" dirty="0">
                <a:solidFill>
                  <a:srgbClr val="00B0F0"/>
                </a:solidFill>
              </a:rPr>
              <a:t>more three-year doctoral scholarships and fellowships </a:t>
            </a:r>
            <a:r>
              <a:rPr lang="en-US" sz="1600" dirty="0"/>
              <a:t>annually through the Canada Graduate Scholarships Program. </a:t>
            </a:r>
            <a:endParaRPr lang="en-US" sz="1600" dirty="0" smtClean="0"/>
          </a:p>
          <a:p>
            <a:pPr marL="742950" lvl="1" indent="-285750">
              <a:buClr>
                <a:srgbClr val="4F81BD">
                  <a:lumMod val="40000"/>
                  <a:lumOff val="60000"/>
                </a:srgbClr>
              </a:buClr>
              <a:buFont typeface="Calibri" panose="020F0502020204030204" pitchFamily="34" charset="0"/>
              <a:buChar char="↘"/>
              <a:tabLst>
                <a:tab pos="173038" algn="l"/>
                <a:tab pos="230188" algn="l"/>
              </a:tabLst>
            </a:pPr>
            <a:r>
              <a:rPr lang="en-US" sz="1600" dirty="0" smtClean="0"/>
              <a:t>*$</a:t>
            </a:r>
            <a:r>
              <a:rPr lang="en-US" sz="1600" dirty="0"/>
              <a:t>48 million is for </a:t>
            </a:r>
            <a:r>
              <a:rPr lang="en-US" sz="1600" dirty="0" smtClean="0"/>
              <a:t>SSHRC</a:t>
            </a:r>
          </a:p>
          <a:p>
            <a:pPr lvl="1">
              <a:buClr>
                <a:srgbClr val="4F81BD">
                  <a:lumMod val="40000"/>
                  <a:lumOff val="60000"/>
                </a:srgbClr>
              </a:buClr>
              <a:tabLst>
                <a:tab pos="173038" algn="l"/>
                <a:tab pos="230188" algn="l"/>
              </a:tabLst>
            </a:pPr>
            <a:endParaRPr lang="en-US" sz="1600" dirty="0" smtClean="0"/>
          </a:p>
          <a:p>
            <a:pPr marL="285750" lvl="0" indent="-285750">
              <a:buClr>
                <a:srgbClr val="4F81BD">
                  <a:lumMod val="40000"/>
                  <a:lumOff val="60000"/>
                </a:srgbClr>
              </a:buClr>
              <a:buFont typeface="Calibri" panose="020F0502020204030204" pitchFamily="34" charset="0"/>
              <a:buChar char="↘"/>
              <a:tabLst>
                <a:tab pos="173038" algn="l"/>
                <a:tab pos="230188" algn="l"/>
              </a:tabLst>
            </a:pPr>
            <a:r>
              <a:rPr lang="en-US" sz="1600" b="1" dirty="0" smtClean="0">
                <a:solidFill>
                  <a:srgbClr val="26A4FE"/>
                </a:solidFill>
              </a:rPr>
              <a:t>$</a:t>
            </a:r>
            <a:r>
              <a:rPr lang="en-US" sz="1600" b="1" dirty="0">
                <a:solidFill>
                  <a:srgbClr val="26A4FE"/>
                </a:solidFill>
              </a:rPr>
              <a:t>37.4 </a:t>
            </a:r>
            <a:r>
              <a:rPr lang="en-US" sz="1600" b="1" dirty="0" smtClean="0">
                <a:solidFill>
                  <a:srgbClr val="26A4FE"/>
                </a:solidFill>
              </a:rPr>
              <a:t>million</a:t>
            </a:r>
            <a:r>
              <a:rPr lang="en-US" sz="1600" dirty="0" smtClean="0"/>
              <a:t>*</a:t>
            </a:r>
            <a:r>
              <a:rPr lang="en-US" sz="1600" b="1" dirty="0" smtClean="0">
                <a:solidFill>
                  <a:srgbClr val="26A4FE"/>
                </a:solidFill>
              </a:rPr>
              <a:t> </a:t>
            </a:r>
            <a:r>
              <a:rPr lang="en-US" sz="1600" dirty="0"/>
              <a:t>over five years, starting in 2019-20, and $8.6 million per year ongoing, to the agencies, to </a:t>
            </a:r>
            <a:r>
              <a:rPr lang="en-US" sz="1600" b="1" dirty="0" smtClean="0">
                <a:solidFill>
                  <a:srgbClr val="26A4FE"/>
                </a:solidFill>
              </a:rPr>
              <a:t>expand parental leave coverage </a:t>
            </a:r>
            <a:r>
              <a:rPr lang="en-US" sz="1600" dirty="0" smtClean="0"/>
              <a:t>from </a:t>
            </a:r>
            <a:r>
              <a:rPr lang="en-US" sz="1600" dirty="0"/>
              <a:t>six months to 12 months for students and postdoctoral researchers who are funded directly or indirectly by agency funds. </a:t>
            </a:r>
            <a:endParaRPr lang="en-US" sz="1600" dirty="0" smtClean="0"/>
          </a:p>
          <a:p>
            <a:pPr marL="742950" lvl="1" indent="-285750">
              <a:buClr>
                <a:srgbClr val="4F81BD">
                  <a:lumMod val="40000"/>
                  <a:lumOff val="60000"/>
                </a:srgbClr>
              </a:buClr>
              <a:buFont typeface="Calibri" panose="020F0502020204030204" pitchFamily="34" charset="0"/>
              <a:buChar char="↘"/>
              <a:tabLst>
                <a:tab pos="173038" algn="l"/>
                <a:tab pos="230188" algn="l"/>
              </a:tabLst>
            </a:pPr>
            <a:r>
              <a:rPr lang="en-US" sz="1600" dirty="0" smtClean="0"/>
              <a:t>*</a:t>
            </a:r>
            <a:r>
              <a:rPr lang="en-US" sz="1600" b="1" dirty="0"/>
              <a:t> </a:t>
            </a:r>
            <a:r>
              <a:rPr lang="en-US" sz="1600" dirty="0"/>
              <a:t>$9 million is for SSHRC</a:t>
            </a:r>
            <a:endParaRPr lang="en-US" sz="1600" dirty="0" smtClean="0"/>
          </a:p>
          <a:p>
            <a:pPr marL="742950" lvl="1" indent="-285750">
              <a:buClr>
                <a:srgbClr val="4F81BD">
                  <a:lumMod val="40000"/>
                  <a:lumOff val="60000"/>
                </a:srgbClr>
              </a:buClr>
              <a:buFont typeface="Calibri" panose="020F0502020204030204" pitchFamily="34" charset="0"/>
              <a:buChar char="↘"/>
              <a:tabLst>
                <a:tab pos="173038" algn="l"/>
                <a:tab pos="230188" algn="l"/>
              </a:tabLst>
            </a:pPr>
            <a:endParaRPr lang="en-US" sz="1600" dirty="0">
              <a:solidFill>
                <a:prstClr val="black"/>
              </a:solidFill>
            </a:endParaRPr>
          </a:p>
          <a:p>
            <a:pPr marL="285750" lvl="0" indent="-285750">
              <a:buClr>
                <a:srgbClr val="4F81BD">
                  <a:lumMod val="40000"/>
                  <a:lumOff val="60000"/>
                </a:srgbClr>
              </a:buClr>
              <a:buFont typeface="Calibri" panose="020F0502020204030204" pitchFamily="34" charset="0"/>
              <a:buChar char="↘"/>
              <a:tabLst>
                <a:tab pos="173038" algn="l"/>
                <a:tab pos="230188" algn="l"/>
              </a:tabLst>
            </a:pPr>
            <a:endParaRPr lang="en-US" sz="1600" dirty="0" smtClean="0">
              <a:solidFill>
                <a:prstClr val="black"/>
              </a:solidFill>
            </a:endParaRPr>
          </a:p>
          <a:p>
            <a:pPr marL="285750" lvl="0" indent="-285750">
              <a:buClr>
                <a:srgbClr val="4F81BD">
                  <a:lumMod val="40000"/>
                  <a:lumOff val="60000"/>
                </a:srgbClr>
              </a:buClr>
              <a:buFont typeface="Calibri" panose="020F0502020204030204" pitchFamily="34" charset="0"/>
              <a:buChar char="↘"/>
              <a:tabLst>
                <a:tab pos="173038" algn="l"/>
                <a:tab pos="230188" algn="l"/>
              </a:tabLst>
            </a:pPr>
            <a:endParaRPr lang="en-US" sz="1600" dirty="0">
              <a:solidFill>
                <a:prstClr val="black"/>
              </a:solidFill>
            </a:endParaRPr>
          </a:p>
        </p:txBody>
      </p:sp>
    </p:spTree>
    <p:extLst>
      <p:ext uri="{BB962C8B-B14F-4D97-AF65-F5344CB8AC3E}">
        <p14:creationId xmlns:p14="http://schemas.microsoft.com/office/powerpoint/2010/main" val="4144705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6"/>
          <p:cNvGraphicFramePr>
            <a:graphicFrameLocks noGrp="1"/>
          </p:cNvGraphicFramePr>
          <p:nvPr>
            <p:ph idx="4294967295"/>
            <p:extLst/>
          </p:nvPr>
        </p:nvGraphicFramePr>
        <p:xfrm>
          <a:off x="5413383" y="293692"/>
          <a:ext cx="3730625" cy="30956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8672"/>
          <p:cNvGraphicFramePr>
            <a:graphicFrameLocks/>
          </p:cNvGraphicFramePr>
          <p:nvPr>
            <p:extLst/>
          </p:nvPr>
        </p:nvGraphicFramePr>
        <p:xfrm>
          <a:off x="4572007" y="524480"/>
          <a:ext cx="4210169" cy="3043910"/>
        </p:xfrm>
        <a:graphic>
          <a:graphicData uri="http://schemas.openxmlformats.org/drawingml/2006/chart">
            <c:chart xmlns:c="http://schemas.openxmlformats.org/drawingml/2006/chart" xmlns:r="http://schemas.openxmlformats.org/officeDocument/2006/relationships" r:id="rId4"/>
          </a:graphicData>
        </a:graphic>
      </p:graphicFrame>
      <p:sp>
        <p:nvSpPr>
          <p:cNvPr id="4" name="Rectangle 3"/>
          <p:cNvSpPr/>
          <p:nvPr/>
        </p:nvSpPr>
        <p:spPr>
          <a:xfrm>
            <a:off x="677848" y="1123347"/>
            <a:ext cx="7915533" cy="3031599"/>
          </a:xfrm>
          <a:prstGeom prst="rect">
            <a:avLst/>
          </a:prstGeom>
        </p:spPr>
        <p:txBody>
          <a:bodyPr wrap="square" lIns="0">
            <a:spAutoFit/>
          </a:bodyPr>
          <a:lstStyle/>
          <a:p>
            <a:pPr marL="285750" indent="-285750">
              <a:buClr>
                <a:schemeClr val="accent1">
                  <a:lumMod val="40000"/>
                  <a:lumOff val="60000"/>
                </a:schemeClr>
              </a:buClr>
              <a:buFont typeface="Calibri" panose="020F0502020204030204" pitchFamily="34" charset="0"/>
              <a:buChar char="↘"/>
              <a:tabLst>
                <a:tab pos="173038" algn="l"/>
                <a:tab pos="230188" algn="l"/>
              </a:tabLst>
            </a:pPr>
            <a:r>
              <a:rPr lang="en-US" sz="1600" b="1" dirty="0">
                <a:solidFill>
                  <a:srgbClr val="26A4FE"/>
                </a:solidFill>
              </a:rPr>
              <a:t>Fundamental Science Review </a:t>
            </a:r>
            <a:r>
              <a:rPr lang="en-US" sz="1600" dirty="0"/>
              <a:t>– high priority on investigator-led research</a:t>
            </a:r>
          </a:p>
          <a:p>
            <a:pPr>
              <a:buClr>
                <a:schemeClr val="accent1">
                  <a:lumMod val="40000"/>
                  <a:lumOff val="60000"/>
                </a:schemeClr>
              </a:buClr>
              <a:tabLst>
                <a:tab pos="173038" algn="l"/>
                <a:tab pos="230188" algn="l"/>
              </a:tabLst>
            </a:pPr>
            <a:endParaRPr lang="en-US" sz="1600" dirty="0"/>
          </a:p>
          <a:p>
            <a:pPr marL="285750" indent="-285750">
              <a:spcAft>
                <a:spcPts val="300"/>
              </a:spcAft>
              <a:buClr>
                <a:schemeClr val="accent1">
                  <a:lumMod val="40000"/>
                  <a:lumOff val="60000"/>
                </a:schemeClr>
              </a:buClr>
              <a:buFont typeface="Calibri" panose="020F0502020204030204" pitchFamily="34" charset="0"/>
              <a:buChar char="↘"/>
              <a:tabLst>
                <a:tab pos="173038" algn="l"/>
                <a:tab pos="230188" algn="l"/>
              </a:tabLst>
            </a:pPr>
            <a:r>
              <a:rPr lang="en-US" sz="1600" dirty="0"/>
              <a:t>Key priorities of </a:t>
            </a:r>
            <a:r>
              <a:rPr lang="en-US" sz="1600" b="1" dirty="0" smtClean="0">
                <a:solidFill>
                  <a:srgbClr val="26A4FE"/>
                </a:solidFill>
              </a:rPr>
              <a:t>Canada Research Coordinating Committee (CRCC) </a:t>
            </a:r>
            <a:endParaRPr lang="en-US" sz="1600" b="1" dirty="0">
              <a:solidFill>
                <a:srgbClr val="26A4FE"/>
              </a:solidFill>
            </a:endParaRPr>
          </a:p>
          <a:p>
            <a:pPr marL="742950" lvl="1" indent="-285750">
              <a:spcAft>
                <a:spcPts val="300"/>
              </a:spcAft>
              <a:buClr>
                <a:schemeClr val="accent1">
                  <a:lumMod val="40000"/>
                  <a:lumOff val="60000"/>
                </a:schemeClr>
              </a:buClr>
              <a:buFont typeface="Calibri" panose="020F0502020204030204" pitchFamily="34" charset="0"/>
              <a:buChar char="↘"/>
              <a:tabLst>
                <a:tab pos="173038" algn="l"/>
                <a:tab pos="230188" algn="l"/>
              </a:tabLst>
            </a:pPr>
            <a:r>
              <a:rPr lang="en-CA" sz="1600" dirty="0"/>
              <a:t>I</a:t>
            </a:r>
            <a:r>
              <a:rPr lang="en-CA" sz="1600" dirty="0" smtClean="0"/>
              <a:t>nternational</a:t>
            </a:r>
            <a:r>
              <a:rPr lang="en-CA" sz="1600" dirty="0"/>
              <a:t>, multidisciplinary, high-risk and rapid-response research </a:t>
            </a:r>
          </a:p>
          <a:p>
            <a:pPr marL="742950" lvl="1" indent="-285750">
              <a:spcAft>
                <a:spcPts val="300"/>
              </a:spcAft>
              <a:buClr>
                <a:schemeClr val="accent1">
                  <a:lumMod val="40000"/>
                  <a:lumOff val="60000"/>
                </a:schemeClr>
              </a:buClr>
              <a:buFont typeface="Calibri" panose="020F0502020204030204" pitchFamily="34" charset="0"/>
              <a:buChar char="↘"/>
              <a:tabLst>
                <a:tab pos="173038" algn="l"/>
                <a:tab pos="230188" algn="l"/>
              </a:tabLst>
            </a:pPr>
            <a:r>
              <a:rPr lang="en-CA" sz="1600" dirty="0"/>
              <a:t>E</a:t>
            </a:r>
            <a:r>
              <a:rPr lang="en-CA" sz="1600" dirty="0" smtClean="0"/>
              <a:t>merging </a:t>
            </a:r>
            <a:r>
              <a:rPr lang="en-CA" sz="1600" dirty="0"/>
              <a:t>areas of research </a:t>
            </a:r>
            <a:endParaRPr lang="en-CA" sz="1600" dirty="0" smtClean="0"/>
          </a:p>
          <a:p>
            <a:pPr marL="742950" lvl="1" indent="-285750">
              <a:spcAft>
                <a:spcPts val="300"/>
              </a:spcAft>
              <a:buClr>
                <a:schemeClr val="accent1">
                  <a:lumMod val="40000"/>
                  <a:lumOff val="60000"/>
                </a:schemeClr>
              </a:buClr>
              <a:buFont typeface="Calibri" panose="020F0502020204030204" pitchFamily="34" charset="0"/>
              <a:buChar char="↘"/>
              <a:tabLst>
                <a:tab pos="173038" algn="l"/>
                <a:tab pos="230188" algn="l"/>
              </a:tabLst>
            </a:pPr>
            <a:r>
              <a:rPr lang="en-CA" sz="1600" dirty="0" smtClean="0"/>
              <a:t>Equity, diversity and inclusion in research</a:t>
            </a:r>
          </a:p>
          <a:p>
            <a:pPr marL="742950" lvl="1" indent="-285750">
              <a:spcAft>
                <a:spcPts val="300"/>
              </a:spcAft>
              <a:buClr>
                <a:schemeClr val="accent1">
                  <a:lumMod val="40000"/>
                  <a:lumOff val="60000"/>
                </a:schemeClr>
              </a:buClr>
              <a:buFont typeface="Calibri" panose="020F0502020204030204" pitchFamily="34" charset="0"/>
              <a:buChar char="↘"/>
              <a:tabLst>
                <a:tab pos="173038" algn="l"/>
                <a:tab pos="230188" algn="l"/>
              </a:tabLst>
            </a:pPr>
            <a:r>
              <a:rPr lang="en-CA" sz="1600" dirty="0" smtClean="0"/>
              <a:t>Reconciliation </a:t>
            </a:r>
            <a:r>
              <a:rPr lang="en-CA" sz="1600" dirty="0"/>
              <a:t>with First Nations, Métis and Inuit</a:t>
            </a:r>
          </a:p>
          <a:p>
            <a:pPr marL="742950" lvl="1" indent="-285750">
              <a:spcAft>
                <a:spcPts val="300"/>
              </a:spcAft>
              <a:buClr>
                <a:schemeClr val="accent1">
                  <a:lumMod val="40000"/>
                  <a:lumOff val="60000"/>
                </a:schemeClr>
              </a:buClr>
              <a:buFont typeface="Calibri" panose="020F0502020204030204" pitchFamily="34" charset="0"/>
              <a:buChar char="↘"/>
              <a:tabLst>
                <a:tab pos="173038" algn="l"/>
                <a:tab pos="230188" algn="l"/>
              </a:tabLst>
            </a:pPr>
            <a:r>
              <a:rPr lang="en-CA" sz="1600" dirty="0"/>
              <a:t>D</a:t>
            </a:r>
            <a:r>
              <a:rPr lang="en-CA" sz="1600" dirty="0" smtClean="0"/>
              <a:t>evelopment </a:t>
            </a:r>
            <a:r>
              <a:rPr lang="en-CA" sz="1600" dirty="0"/>
              <a:t>of early career researchers</a:t>
            </a:r>
          </a:p>
          <a:p>
            <a:pPr lvl="1"/>
            <a:endParaRPr lang="en-CA" sz="1600" dirty="0"/>
          </a:p>
          <a:p>
            <a:pPr marL="285750" indent="-285750">
              <a:buClr>
                <a:schemeClr val="accent1">
                  <a:lumMod val="40000"/>
                  <a:lumOff val="60000"/>
                </a:schemeClr>
              </a:buClr>
              <a:buFont typeface="Calibri" panose="020F0502020204030204" pitchFamily="34" charset="0"/>
              <a:buChar char="↘"/>
              <a:tabLst>
                <a:tab pos="173038" algn="l"/>
                <a:tab pos="230188" algn="l"/>
              </a:tabLst>
            </a:pPr>
            <a:r>
              <a:rPr lang="en-US" sz="1600" b="1" dirty="0" smtClean="0">
                <a:solidFill>
                  <a:srgbClr val="26A4FE"/>
                </a:solidFill>
              </a:rPr>
              <a:t>Budget 2018 </a:t>
            </a:r>
            <a:r>
              <a:rPr lang="en-US" sz="1600" dirty="0"/>
              <a:t>included </a:t>
            </a:r>
            <a:r>
              <a:rPr lang="en-US" sz="1600" dirty="0" smtClean="0"/>
              <a:t>the </a:t>
            </a:r>
            <a:r>
              <a:rPr lang="en-US" sz="1600" dirty="0"/>
              <a:t>largest single investment in research in Canada’s </a:t>
            </a:r>
            <a:r>
              <a:rPr lang="en-US" sz="1600" dirty="0" smtClean="0"/>
              <a:t>history; instrumental </a:t>
            </a:r>
            <a:r>
              <a:rPr lang="en-US" sz="1600" dirty="0"/>
              <a:t>in carrying out the CRCC’s </a:t>
            </a:r>
            <a:r>
              <a:rPr lang="en-US" sz="1600" dirty="0" smtClean="0"/>
              <a:t>priorities</a:t>
            </a:r>
            <a:r>
              <a:rPr lang="en-US" sz="1600" dirty="0"/>
              <a:t>.</a:t>
            </a:r>
          </a:p>
        </p:txBody>
      </p:sp>
      <p:pic>
        <p:nvPicPr>
          <p:cNvPr id="12" name="Picture 11"/>
          <p:cNvPicPr preferRelativeResize="0">
            <a:picLocks/>
          </p:cNvPicPr>
          <p:nvPr/>
        </p:nvPicPr>
        <p:blipFill>
          <a:blip r:embed="rId5"/>
          <a:stretch>
            <a:fillRect/>
          </a:stretch>
        </p:blipFill>
        <p:spPr>
          <a:xfrm>
            <a:off x="677848" y="919324"/>
            <a:ext cx="5116116" cy="45719"/>
          </a:xfrm>
          <a:prstGeom prst="rect">
            <a:avLst/>
          </a:prstGeom>
        </p:spPr>
      </p:pic>
      <p:sp>
        <p:nvSpPr>
          <p:cNvPr id="2" name="Slide Number Placeholder 1"/>
          <p:cNvSpPr>
            <a:spLocks noGrp="1"/>
          </p:cNvSpPr>
          <p:nvPr>
            <p:ph type="sldNum" sz="quarter" idx="12"/>
          </p:nvPr>
        </p:nvSpPr>
        <p:spPr/>
        <p:txBody>
          <a:bodyPr/>
          <a:lstStyle/>
          <a:p>
            <a:fld id="{1F181505-AF59-454A-983B-3CB9020329EA}" type="slidenum">
              <a:rPr lang="en-US" smtClean="0"/>
              <a:t>7</a:t>
            </a:fld>
            <a:endParaRPr lang="en-US"/>
          </a:p>
        </p:txBody>
      </p:sp>
      <p:sp>
        <p:nvSpPr>
          <p:cNvPr id="5" name="Rectangle 4"/>
          <p:cNvSpPr/>
          <p:nvPr/>
        </p:nvSpPr>
        <p:spPr>
          <a:xfrm>
            <a:off x="677849" y="385680"/>
            <a:ext cx="5059975" cy="464743"/>
          </a:xfrm>
          <a:prstGeom prst="rect">
            <a:avLst/>
          </a:prstGeom>
        </p:spPr>
        <p:txBody>
          <a:bodyPr wrap="none">
            <a:spAutoFit/>
          </a:bodyPr>
          <a:lstStyle/>
          <a:p>
            <a:r>
              <a:rPr lang="en-US" sz="2420" b="1" cap="all" dirty="0" smtClean="0">
                <a:solidFill>
                  <a:prstClr val="white">
                    <a:lumMod val="50000"/>
                  </a:prstClr>
                </a:solidFill>
              </a:rPr>
              <a:t>Budget 2018 and priority setting</a:t>
            </a:r>
            <a:endParaRPr lang="en-US" dirty="0"/>
          </a:p>
        </p:txBody>
      </p:sp>
    </p:spTree>
    <p:extLst>
      <p:ext uri="{BB962C8B-B14F-4D97-AF65-F5344CB8AC3E}">
        <p14:creationId xmlns:p14="http://schemas.microsoft.com/office/powerpoint/2010/main" val="3592153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6"/>
          <p:cNvGraphicFramePr>
            <a:graphicFrameLocks noGrp="1"/>
          </p:cNvGraphicFramePr>
          <p:nvPr>
            <p:ph idx="4294967295"/>
            <p:extLst>
              <p:ext uri="{D42A27DB-BD31-4B8C-83A1-F6EECF244321}">
                <p14:modId xmlns:p14="http://schemas.microsoft.com/office/powerpoint/2010/main" val="3989281430"/>
              </p:ext>
            </p:extLst>
          </p:nvPr>
        </p:nvGraphicFramePr>
        <p:xfrm>
          <a:off x="4832612" y="1606206"/>
          <a:ext cx="3730625" cy="3095625"/>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p:cNvSpPr/>
          <p:nvPr/>
        </p:nvSpPr>
        <p:spPr>
          <a:xfrm>
            <a:off x="647700" y="1213780"/>
            <a:ext cx="7915533" cy="1077218"/>
          </a:xfrm>
          <a:prstGeom prst="rect">
            <a:avLst/>
          </a:prstGeom>
        </p:spPr>
        <p:txBody>
          <a:bodyPr wrap="square" lIns="0">
            <a:spAutoFit/>
          </a:bodyPr>
          <a:lstStyle/>
          <a:p>
            <a:pPr marL="285750" indent="-285750">
              <a:buClr>
                <a:schemeClr val="accent1">
                  <a:lumMod val="40000"/>
                  <a:lumOff val="60000"/>
                </a:schemeClr>
              </a:buClr>
              <a:buFont typeface="Calibri" panose="020F0502020204030204" pitchFamily="34" charset="0"/>
              <a:buChar char="↘"/>
              <a:tabLst>
                <a:tab pos="173038" algn="l"/>
                <a:tab pos="230188" algn="l"/>
              </a:tabLst>
            </a:pPr>
            <a:endParaRPr lang="en-US" sz="1600" dirty="0"/>
          </a:p>
          <a:p>
            <a:pPr marL="285750" indent="-285750">
              <a:buClr>
                <a:schemeClr val="accent1">
                  <a:lumMod val="40000"/>
                  <a:lumOff val="60000"/>
                </a:schemeClr>
              </a:buClr>
              <a:buFont typeface="Calibri" panose="020F0502020204030204" pitchFamily="34" charset="0"/>
              <a:buChar char="↘"/>
              <a:tabLst>
                <a:tab pos="173038" algn="l"/>
                <a:tab pos="230188" algn="l"/>
              </a:tabLst>
            </a:pPr>
            <a:endParaRPr lang="en-US" sz="1600" dirty="0"/>
          </a:p>
          <a:p>
            <a:pPr marL="285750" indent="-285750">
              <a:buClr>
                <a:schemeClr val="accent1">
                  <a:lumMod val="40000"/>
                  <a:lumOff val="60000"/>
                </a:schemeClr>
              </a:buClr>
              <a:buFont typeface="Calibri" panose="020F0502020204030204" pitchFamily="34" charset="0"/>
              <a:buChar char="↘"/>
              <a:tabLst>
                <a:tab pos="173038" algn="l"/>
                <a:tab pos="230188" algn="l"/>
              </a:tabLst>
            </a:pPr>
            <a:endParaRPr lang="en-US" sz="1600" dirty="0"/>
          </a:p>
          <a:p>
            <a:pPr marL="285750" indent="-285750">
              <a:buClr>
                <a:schemeClr val="accent1">
                  <a:lumMod val="40000"/>
                  <a:lumOff val="60000"/>
                </a:schemeClr>
              </a:buClr>
              <a:buFont typeface="Calibri" panose="020F0502020204030204" pitchFamily="34" charset="0"/>
              <a:buChar char="↘"/>
              <a:tabLst>
                <a:tab pos="173038" algn="l"/>
                <a:tab pos="230188" algn="l"/>
              </a:tabLst>
            </a:pPr>
            <a:endParaRPr lang="en-US" sz="1600" dirty="0"/>
          </a:p>
        </p:txBody>
      </p:sp>
      <p:pic>
        <p:nvPicPr>
          <p:cNvPr id="12" name="Picture 11"/>
          <p:cNvPicPr preferRelativeResize="0">
            <a:picLocks/>
          </p:cNvPicPr>
          <p:nvPr/>
        </p:nvPicPr>
        <p:blipFill>
          <a:blip r:embed="rId4"/>
          <a:stretch>
            <a:fillRect/>
          </a:stretch>
        </p:blipFill>
        <p:spPr>
          <a:xfrm>
            <a:off x="763674" y="1972794"/>
            <a:ext cx="3697792" cy="77205"/>
          </a:xfrm>
          <a:prstGeom prst="rect">
            <a:avLst/>
          </a:prstGeom>
        </p:spPr>
      </p:pic>
      <p:sp>
        <p:nvSpPr>
          <p:cNvPr id="2" name="Slide Number Placeholder 1"/>
          <p:cNvSpPr>
            <a:spLocks noGrp="1"/>
          </p:cNvSpPr>
          <p:nvPr>
            <p:ph type="sldNum" sz="quarter" idx="12"/>
          </p:nvPr>
        </p:nvSpPr>
        <p:spPr/>
        <p:txBody>
          <a:bodyPr/>
          <a:lstStyle/>
          <a:p>
            <a:fld id="{1F181505-AF59-454A-983B-3CB9020329EA}" type="slidenum">
              <a:rPr lang="en-US" smtClean="0"/>
              <a:t>8</a:t>
            </a:fld>
            <a:endParaRPr lang="en-US"/>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4169"/>
            <a:ext cx="3737810" cy="1645920"/>
          </a:xfrm>
          <a:prstGeom prst="rect">
            <a:avLst/>
          </a:prstGeom>
        </p:spPr>
      </p:pic>
      <p:sp>
        <p:nvSpPr>
          <p:cNvPr id="5" name="Rectangle 4"/>
          <p:cNvSpPr/>
          <p:nvPr/>
        </p:nvSpPr>
        <p:spPr>
          <a:xfrm>
            <a:off x="647704" y="1557678"/>
            <a:ext cx="7380933" cy="3711785"/>
          </a:xfrm>
          <a:prstGeom prst="rect">
            <a:avLst/>
          </a:prstGeom>
        </p:spPr>
        <p:txBody>
          <a:bodyPr wrap="square">
            <a:spAutoFit/>
          </a:bodyPr>
          <a:lstStyle/>
          <a:p>
            <a:pPr lvl="0">
              <a:lnSpc>
                <a:spcPct val="80000"/>
              </a:lnSpc>
            </a:pPr>
            <a:r>
              <a:rPr lang="en-US" sz="2400" b="1" cap="all" dirty="0">
                <a:solidFill>
                  <a:prstClr val="white">
                    <a:lumMod val="50000"/>
                  </a:prstClr>
                </a:solidFill>
              </a:rPr>
              <a:t>New frontiers In research fund (NFRF)</a:t>
            </a:r>
          </a:p>
          <a:p>
            <a:endParaRPr lang="en-US" sz="2400" b="1" cap="all" dirty="0" smtClean="0">
              <a:solidFill>
                <a:prstClr val="white">
                  <a:lumMod val="50000"/>
                </a:prstClr>
              </a:solidFill>
            </a:endParaRPr>
          </a:p>
          <a:p>
            <a:pPr marL="285750" indent="-285750">
              <a:spcAft>
                <a:spcPts val="600"/>
              </a:spcAft>
              <a:buFont typeface="Arial" panose="020B0604020202020204" pitchFamily="34" charset="0"/>
              <a:buChar char="•"/>
            </a:pPr>
            <a:r>
              <a:rPr lang="en-US" dirty="0" smtClean="0"/>
              <a:t>Fund </a:t>
            </a:r>
            <a:r>
              <a:rPr lang="en-US" dirty="0"/>
              <a:t>will support research that is international, interdisciplinary, fast-breaking and </a:t>
            </a:r>
            <a:r>
              <a:rPr lang="en-US" dirty="0" smtClean="0"/>
              <a:t>higher-risk; </a:t>
            </a:r>
          </a:p>
          <a:p>
            <a:pPr marL="285750" indent="-285750">
              <a:spcAft>
                <a:spcPts val="600"/>
              </a:spcAft>
              <a:buFont typeface="Arial" panose="020B0604020202020204" pitchFamily="34" charset="0"/>
              <a:buChar char="•"/>
            </a:pPr>
            <a:r>
              <a:rPr lang="en-US" dirty="0" smtClean="0"/>
              <a:t>NFRF represents </a:t>
            </a:r>
            <a:r>
              <a:rPr lang="en-US" dirty="0"/>
              <a:t>a fundamental shift in how Canada invests in research and supports collaboration among non-traditional </a:t>
            </a:r>
            <a:r>
              <a:rPr lang="en-US" dirty="0" smtClean="0"/>
              <a:t>partners</a:t>
            </a:r>
          </a:p>
          <a:p>
            <a:pPr marL="285750" indent="-285750">
              <a:spcAft>
                <a:spcPts val="600"/>
              </a:spcAft>
              <a:buFont typeface="Arial" panose="020B0604020202020204" pitchFamily="34" charset="0"/>
              <a:buChar char="•"/>
            </a:pPr>
            <a:r>
              <a:rPr lang="en-US" dirty="0" smtClean="0"/>
              <a:t>Flag-ship </a:t>
            </a:r>
            <a:r>
              <a:rPr lang="en-US" dirty="0"/>
              <a:t>tri-agency </a:t>
            </a:r>
            <a:r>
              <a:rPr lang="en-US" dirty="0" smtClean="0"/>
              <a:t>initiative, innovative approach</a:t>
            </a:r>
          </a:p>
          <a:p>
            <a:pPr marL="285750" indent="-285750">
              <a:spcAft>
                <a:spcPts val="600"/>
              </a:spcAft>
              <a:buFont typeface="Arial" panose="020B0604020202020204" pitchFamily="34" charset="0"/>
              <a:buChar char="•"/>
            </a:pPr>
            <a:r>
              <a:rPr lang="en-US" dirty="0" smtClean="0"/>
              <a:t>Administered </a:t>
            </a:r>
            <a:r>
              <a:rPr lang="en-US" dirty="0"/>
              <a:t>by SSHRC on behalf of the </a:t>
            </a:r>
            <a:r>
              <a:rPr lang="en-US" dirty="0" smtClean="0"/>
              <a:t>councils</a:t>
            </a:r>
          </a:p>
          <a:p>
            <a:pPr marL="285750" indent="-285750">
              <a:spcAft>
                <a:spcPts val="600"/>
              </a:spcAft>
              <a:buFont typeface="Wingdings" panose="05000000000000000000" pitchFamily="2" charset="2"/>
              <a:buChar char=""/>
            </a:pPr>
            <a:endParaRPr lang="en-US" dirty="0"/>
          </a:p>
          <a:p>
            <a:pPr marL="285750" indent="-285750">
              <a:spcAft>
                <a:spcPts val="600"/>
              </a:spcAft>
              <a:buFont typeface="Wingdings" panose="05000000000000000000" pitchFamily="2" charset="2"/>
              <a:buChar char=""/>
            </a:pPr>
            <a:endParaRPr lang="en-US" dirty="0"/>
          </a:p>
          <a:p>
            <a:endParaRPr lang="en-US" dirty="0"/>
          </a:p>
        </p:txBody>
      </p:sp>
    </p:spTree>
    <p:extLst>
      <p:ext uri="{BB962C8B-B14F-4D97-AF65-F5344CB8AC3E}">
        <p14:creationId xmlns:p14="http://schemas.microsoft.com/office/powerpoint/2010/main" val="3211728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F181505-AF59-454A-983B-3CB9020329EA}" type="slidenum">
              <a:rPr lang="en-US" smtClean="0"/>
              <a:t>9</a:t>
            </a:fld>
            <a:endParaRPr lang="en-US"/>
          </a:p>
        </p:txBody>
      </p:sp>
      <p:graphicFrame>
        <p:nvGraphicFramePr>
          <p:cNvPr id="8" name="Content Placeholder 6"/>
          <p:cNvGraphicFramePr>
            <a:graphicFrameLocks noGrp="1"/>
          </p:cNvGraphicFramePr>
          <p:nvPr>
            <p:ph idx="4294967295"/>
            <p:extLst>
              <p:ext uri="{D42A27DB-BD31-4B8C-83A1-F6EECF244321}">
                <p14:modId xmlns:p14="http://schemas.microsoft.com/office/powerpoint/2010/main" val="3744279464"/>
              </p:ext>
            </p:extLst>
          </p:nvPr>
        </p:nvGraphicFramePr>
        <p:xfrm>
          <a:off x="5413379" y="1606552"/>
          <a:ext cx="3730625" cy="3095625"/>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p:cNvSpPr/>
          <p:nvPr/>
        </p:nvSpPr>
        <p:spPr>
          <a:xfrm>
            <a:off x="647700" y="1201661"/>
            <a:ext cx="7915533" cy="1077218"/>
          </a:xfrm>
          <a:prstGeom prst="rect">
            <a:avLst/>
          </a:prstGeom>
        </p:spPr>
        <p:txBody>
          <a:bodyPr wrap="square" lIns="0">
            <a:spAutoFit/>
          </a:bodyPr>
          <a:lstStyle/>
          <a:p>
            <a:pPr marL="285750" indent="-285750">
              <a:buClr>
                <a:schemeClr val="accent1">
                  <a:lumMod val="40000"/>
                  <a:lumOff val="60000"/>
                </a:schemeClr>
              </a:buClr>
              <a:buFont typeface="Calibri" panose="020F0502020204030204" pitchFamily="34" charset="0"/>
              <a:buChar char="↘"/>
              <a:tabLst>
                <a:tab pos="173038" algn="l"/>
                <a:tab pos="230188" algn="l"/>
              </a:tabLst>
            </a:pPr>
            <a:endParaRPr lang="en-US" sz="1600" dirty="0"/>
          </a:p>
          <a:p>
            <a:pPr marL="285750" indent="-285750">
              <a:buClr>
                <a:schemeClr val="accent1">
                  <a:lumMod val="40000"/>
                  <a:lumOff val="60000"/>
                </a:schemeClr>
              </a:buClr>
              <a:buFont typeface="Calibri" panose="020F0502020204030204" pitchFamily="34" charset="0"/>
              <a:buChar char="↘"/>
              <a:tabLst>
                <a:tab pos="173038" algn="l"/>
                <a:tab pos="230188" algn="l"/>
              </a:tabLst>
            </a:pPr>
            <a:endParaRPr lang="en-US" sz="1600" dirty="0"/>
          </a:p>
          <a:p>
            <a:pPr marL="285750" indent="-285750">
              <a:buClr>
                <a:schemeClr val="accent1">
                  <a:lumMod val="40000"/>
                  <a:lumOff val="60000"/>
                </a:schemeClr>
              </a:buClr>
              <a:buFont typeface="Calibri" panose="020F0502020204030204" pitchFamily="34" charset="0"/>
              <a:buChar char="↘"/>
              <a:tabLst>
                <a:tab pos="173038" algn="l"/>
                <a:tab pos="230188" algn="l"/>
              </a:tabLst>
            </a:pPr>
            <a:endParaRPr lang="en-US" sz="1600" dirty="0"/>
          </a:p>
          <a:p>
            <a:pPr marL="285750" indent="-285750">
              <a:buClr>
                <a:schemeClr val="accent1">
                  <a:lumMod val="40000"/>
                  <a:lumOff val="60000"/>
                </a:schemeClr>
              </a:buClr>
              <a:buFont typeface="Calibri" panose="020F0502020204030204" pitchFamily="34" charset="0"/>
              <a:buChar char="↘"/>
              <a:tabLst>
                <a:tab pos="173038" algn="l"/>
                <a:tab pos="230188" algn="l"/>
              </a:tabLst>
            </a:pPr>
            <a:endParaRPr lang="en-US" sz="1600"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4169"/>
            <a:ext cx="3737810" cy="1645920"/>
          </a:xfrm>
          <a:prstGeom prst="rect">
            <a:avLst/>
          </a:prstGeom>
        </p:spPr>
      </p:pic>
      <p:sp>
        <p:nvSpPr>
          <p:cNvPr id="5" name="Rectangle 4"/>
          <p:cNvSpPr/>
          <p:nvPr/>
        </p:nvSpPr>
        <p:spPr>
          <a:xfrm>
            <a:off x="647704" y="1557676"/>
            <a:ext cx="7380933" cy="1477328"/>
          </a:xfrm>
          <a:prstGeom prst="rect">
            <a:avLst/>
          </a:prstGeom>
        </p:spPr>
        <p:txBody>
          <a:bodyPr wrap="square">
            <a:spAutoFit/>
          </a:bodyPr>
          <a:lstStyle/>
          <a:p>
            <a:endParaRPr lang="en-US" dirty="0"/>
          </a:p>
          <a:p>
            <a:endParaRPr lang="en-US" dirty="0" smtClean="0"/>
          </a:p>
          <a:p>
            <a:endParaRPr lang="en-US" dirty="0"/>
          </a:p>
          <a:p>
            <a:endParaRPr lang="en-US" dirty="0" smtClean="0"/>
          </a:p>
          <a:p>
            <a:endParaRPr lang="en-US" dirty="0"/>
          </a:p>
        </p:txBody>
      </p:sp>
      <p:sp>
        <p:nvSpPr>
          <p:cNvPr id="7" name="Rectangle 6"/>
          <p:cNvSpPr/>
          <p:nvPr/>
        </p:nvSpPr>
        <p:spPr>
          <a:xfrm>
            <a:off x="647699" y="1557676"/>
            <a:ext cx="7782867" cy="4047262"/>
          </a:xfrm>
          <a:prstGeom prst="rect">
            <a:avLst/>
          </a:prstGeom>
        </p:spPr>
        <p:txBody>
          <a:bodyPr wrap="square">
            <a:spAutoFit/>
          </a:bodyPr>
          <a:lstStyle/>
          <a:p>
            <a:pPr lvl="0"/>
            <a:r>
              <a:rPr lang="en-US" b="1" dirty="0" smtClean="0"/>
              <a:t>Three streams </a:t>
            </a:r>
            <a:r>
              <a:rPr lang="en-US" dirty="0" smtClean="0"/>
              <a:t>to support groundbreaking research:</a:t>
            </a:r>
          </a:p>
          <a:p>
            <a:pPr lvl="0"/>
            <a:endParaRPr lang="en-US" b="1" dirty="0" smtClean="0"/>
          </a:p>
          <a:p>
            <a:pPr>
              <a:spcAft>
                <a:spcPts val="600"/>
              </a:spcAft>
            </a:pPr>
            <a:r>
              <a:rPr lang="en-US" b="1" dirty="0" smtClean="0"/>
              <a:t>Exploration</a:t>
            </a:r>
            <a:r>
              <a:rPr lang="en-US" dirty="0" smtClean="0"/>
              <a:t> </a:t>
            </a:r>
            <a:r>
              <a:rPr lang="en-US" dirty="0"/>
              <a:t>will generate opportunities for Canada to build strength in high-risk, high-reward and interdisciplinary </a:t>
            </a:r>
            <a:r>
              <a:rPr lang="en-US" dirty="0" smtClean="0"/>
              <a:t>research</a:t>
            </a:r>
          </a:p>
          <a:p>
            <a:endParaRPr lang="en-US" dirty="0" smtClean="0"/>
          </a:p>
          <a:p>
            <a:r>
              <a:rPr lang="en-US" b="1" dirty="0" smtClean="0"/>
              <a:t>Transformation</a:t>
            </a:r>
            <a:r>
              <a:rPr lang="en-US" dirty="0" smtClean="0"/>
              <a:t> will provide large-scale support for Canada to build strength and leadership in interdisciplinary and transformative research</a:t>
            </a:r>
          </a:p>
          <a:p>
            <a:endParaRPr lang="en-US" b="1" dirty="0" smtClean="0"/>
          </a:p>
          <a:p>
            <a:r>
              <a:rPr lang="en-US" b="1" dirty="0" smtClean="0"/>
              <a:t>International</a:t>
            </a:r>
            <a:r>
              <a:rPr lang="en-US" dirty="0" smtClean="0"/>
              <a:t> </a:t>
            </a:r>
            <a:r>
              <a:rPr lang="en-US" dirty="0"/>
              <a:t>will enhance opportunities for Canadian researchers to participate in research with international </a:t>
            </a:r>
            <a:r>
              <a:rPr lang="en-US" dirty="0" smtClean="0"/>
              <a:t>partners</a:t>
            </a:r>
          </a:p>
          <a:p>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40803982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theme/theme1.xml><?xml version="1.0" encoding="utf-8"?>
<a:theme xmlns:a="http://schemas.openxmlformats.org/drawingml/2006/main" name="Master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Master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12507</TotalTime>
  <Words>2706</Words>
  <Application>Microsoft Office PowerPoint</Application>
  <PresentationFormat>Custom</PresentationFormat>
  <Paragraphs>550</Paragraphs>
  <Slides>40</Slides>
  <Notes>40</Notes>
  <HiddenSlides>0</HiddenSlides>
  <MMClips>0</MMClips>
  <ScaleCrop>false</ScaleCrop>
  <HeadingPairs>
    <vt:vector size="4" baseType="variant">
      <vt:variant>
        <vt:lpstr>Theme</vt:lpstr>
      </vt:variant>
      <vt:variant>
        <vt:i4>3</vt:i4>
      </vt:variant>
      <vt:variant>
        <vt:lpstr>Slide Titles</vt:lpstr>
      </vt:variant>
      <vt:variant>
        <vt:i4>40</vt:i4>
      </vt:variant>
    </vt:vector>
  </HeadingPairs>
  <TitlesOfParts>
    <vt:vector size="43" baseType="lpstr">
      <vt:lpstr>Master Slide</vt:lpstr>
      <vt:lpstr>Office Theme</vt:lpstr>
      <vt:lpstr>1_Master Slide</vt:lpstr>
      <vt:lpstr>PowerPoint Presentation</vt:lpstr>
      <vt:lpstr>PowerPoint Presentation</vt:lpstr>
      <vt:lpstr>PowerPoint Presentation</vt:lpstr>
      <vt:lpstr>PowerPoint Presentation</vt:lpstr>
      <vt:lpstr>PowerPoint Presentation</vt:lpstr>
      <vt:lpstr> Highlights - BUDGET 2019 </vt:lpstr>
      <vt:lpstr>PowerPoint Presentation</vt:lpstr>
      <vt:lpstr>PowerPoint Presentation</vt:lpstr>
      <vt:lpstr>PowerPoint Presentation</vt:lpstr>
      <vt:lpstr>Tri-Agency Equity, diversity and inclusion (EDI) Plan</vt:lpstr>
      <vt:lpstr>Early career researchers (ECRs)</vt:lpstr>
      <vt:lpstr>PowerPoint Presentation</vt:lpstr>
      <vt:lpstr>PowerPoint Presentation</vt:lpstr>
      <vt:lpstr>PowerPoint Presentation</vt:lpstr>
      <vt:lpstr>PowerPoint Presentation</vt:lpstr>
      <vt:lpstr>PowerPoint Presentation</vt:lpstr>
      <vt:lpstr>Taking stock: Increase in percentage of faculty supported</vt:lpstr>
      <vt:lpstr>  Small and Medium Institutions: SSH Faculty Supported </vt:lpstr>
      <vt:lpstr> Insight development grants</vt:lpstr>
      <vt:lpstr> INSIGHT GRANTS</vt:lpstr>
      <vt:lpstr>INSIGHT GRANTS: 2 STREAMS</vt:lpstr>
      <vt:lpstr> CONNECTION grants</vt:lpstr>
      <vt:lpstr>PowerPoint Presentation</vt:lpstr>
      <vt:lpstr>PowerPoint Presentation</vt:lpstr>
      <vt:lpstr> PARTNERSHIP Development grants</vt:lpstr>
      <vt:lpstr> PARTNERSHIP grants</vt:lpstr>
      <vt:lpstr>PowerPoint Presentation</vt:lpstr>
      <vt:lpstr>PowerPoint Presentation</vt:lpstr>
      <vt:lpstr>  Open Research area (ora) for the social sciences </vt:lpstr>
      <vt:lpstr>Ongoing collaborative initiatives</vt:lpstr>
      <vt:lpstr>PowerPoint Presentation</vt:lpstr>
      <vt:lpstr>PowerPoint Presentation</vt:lpstr>
      <vt:lpstr>PowerPoint Presentation</vt:lpstr>
      <vt:lpstr>Canadian Research and Development Classification (CRDC) </vt:lpstr>
      <vt:lpstr>Very Varied Access*</vt:lpstr>
      <vt:lpstr>compliance with Tri-agency Open Access policy</vt:lpstr>
      <vt:lpstr>PowerPoint Presentation</vt:lpstr>
      <vt:lpstr> Connection Grants: Special call Research Data Management Capacity Building Initiative</vt:lpstr>
      <vt:lpstr>Do not hesitate to contact us</vt:lpstr>
      <vt:lpstr>PowerPoint Presentation</vt:lpstr>
    </vt:vector>
  </TitlesOfParts>
  <Company>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 a</dc:creator>
  <cp:lastModifiedBy>Windows User</cp:lastModifiedBy>
  <cp:revision>1702</cp:revision>
  <cp:lastPrinted>2019-04-03T20:51:51Z</cp:lastPrinted>
  <dcterms:created xsi:type="dcterms:W3CDTF">2017-05-26T15:48:59Z</dcterms:created>
  <dcterms:modified xsi:type="dcterms:W3CDTF">2019-05-07T18:54:18Z</dcterms:modified>
</cp:coreProperties>
</file>