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7"/>
  </p:notesMasterIdLst>
  <p:sldIdLst>
    <p:sldId id="268" r:id="rId2"/>
    <p:sldId id="283" r:id="rId3"/>
    <p:sldId id="291" r:id="rId4"/>
    <p:sldId id="290" r:id="rId5"/>
    <p:sldId id="292" r:id="rId6"/>
    <p:sldId id="293" r:id="rId7"/>
    <p:sldId id="294" r:id="rId8"/>
    <p:sldId id="280" r:id="rId9"/>
    <p:sldId id="295" r:id="rId10"/>
    <p:sldId id="296" r:id="rId11"/>
    <p:sldId id="281" r:id="rId12"/>
    <p:sldId id="267" r:id="rId13"/>
    <p:sldId id="274" r:id="rId14"/>
    <p:sldId id="275" r:id="rId15"/>
    <p:sldId id="273"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e Dobbins" initials="DD" lastIdx="13" clrIdx="0">
    <p:extLst>
      <p:ext uri="{19B8F6BF-5375-455C-9EA6-DF929625EA0E}">
        <p15:presenceInfo xmlns:p15="http://schemas.microsoft.com/office/powerpoint/2012/main" userId="S-1-5-21-4268495177-3614210705-2378083061-4044" providerId="AD"/>
      </p:ext>
    </p:extLst>
  </p:cmAuthor>
  <p:cmAuthor id="2" name="Carolyn Dowling-Osborn" initials="CD" lastIdx="1" clrIdx="1">
    <p:extLst>
      <p:ext uri="{19B8F6BF-5375-455C-9EA6-DF929625EA0E}">
        <p15:presenceInfo xmlns:p15="http://schemas.microsoft.com/office/powerpoint/2012/main" userId="S-1-5-21-4268495177-3614210705-2378083061-2456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7DD"/>
    <a:srgbClr val="FAF9DF"/>
    <a:srgbClr val="F9F6DF"/>
    <a:srgbClr val="FEC700"/>
    <a:srgbClr val="6CA3BB"/>
    <a:srgbClr val="BF13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51"/>
    <p:restoredTop sz="49907" autoAdjust="0"/>
  </p:normalViewPr>
  <p:slideViewPr>
    <p:cSldViewPr snapToGrid="0" snapToObjects="1">
      <p:cViewPr varScale="1">
        <p:scale>
          <a:sx n="36" d="100"/>
          <a:sy n="36" d="100"/>
        </p:scale>
        <p:origin x="2562" y="42"/>
      </p:cViewPr>
      <p:guideLst>
        <p:guide orient="horz" pos="2160"/>
        <p:guide pos="2880"/>
      </p:guideLst>
    </p:cSldViewPr>
  </p:slideViewPr>
  <p:notesTextViewPr>
    <p:cViewPr>
      <p:scale>
        <a:sx n="100" d="100"/>
        <a:sy n="100" d="100"/>
      </p:scale>
      <p:origin x="0" y="-287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5ADC0A-F67F-4CC5-B2CA-D3EDD43C9099}" type="doc">
      <dgm:prSet loTypeId="urn:microsoft.com/office/officeart/2005/8/layout/vList6" loCatId="process" qsTypeId="urn:microsoft.com/office/officeart/2005/8/quickstyle/simple1" qsCatId="simple" csTypeId="urn:microsoft.com/office/officeart/2005/8/colors/accent6_5" csCatId="accent6" phldr="1"/>
      <dgm:spPr/>
      <dgm:t>
        <a:bodyPr/>
        <a:lstStyle/>
        <a:p>
          <a:endParaRPr lang="en-US"/>
        </a:p>
      </dgm:t>
    </dgm:pt>
    <dgm:pt modelId="{BBFD8CE2-0E8D-432B-8628-75E55DA38679}">
      <dgm:prSet phldrT="[Text]"/>
      <dgm:spPr/>
      <dgm:t>
        <a:bodyPr/>
        <a:lstStyle/>
        <a:p>
          <a:r>
            <a:rPr lang="en-US" dirty="0"/>
            <a:t>Challenge</a:t>
          </a:r>
        </a:p>
      </dgm:t>
    </dgm:pt>
    <dgm:pt modelId="{B4457E3B-26D2-4596-90E3-9F09C1B7B18A}" type="parTrans" cxnId="{2E4668EB-797B-4ED7-A0AD-0B865EEF8C05}">
      <dgm:prSet/>
      <dgm:spPr/>
      <dgm:t>
        <a:bodyPr/>
        <a:lstStyle/>
        <a:p>
          <a:endParaRPr lang="en-US"/>
        </a:p>
      </dgm:t>
    </dgm:pt>
    <dgm:pt modelId="{0065D232-ED73-4A1C-A584-DAF9786C90AD}" type="sibTrans" cxnId="{2E4668EB-797B-4ED7-A0AD-0B865EEF8C05}">
      <dgm:prSet/>
      <dgm:spPr/>
      <dgm:t>
        <a:bodyPr/>
        <a:lstStyle/>
        <a:p>
          <a:endParaRPr lang="en-US"/>
        </a:p>
      </dgm:t>
    </dgm:pt>
    <dgm:pt modelId="{9A3391D6-B3DC-47EF-8A65-F5ED63F706D0}">
      <dgm:prSet phldrT="[Text]"/>
      <dgm:spPr/>
      <dgm:t>
        <a:bodyPr/>
        <a:lstStyle/>
        <a:p>
          <a:r>
            <a:rPr lang="en-US" dirty="0"/>
            <a:t>Capability</a:t>
          </a:r>
        </a:p>
      </dgm:t>
    </dgm:pt>
    <dgm:pt modelId="{E254BC6D-7576-4874-8440-96638A3117A7}" type="parTrans" cxnId="{63BDD42E-C00F-4968-9651-29571E78887D}">
      <dgm:prSet/>
      <dgm:spPr/>
      <dgm:t>
        <a:bodyPr/>
        <a:lstStyle/>
        <a:p>
          <a:endParaRPr lang="en-US"/>
        </a:p>
      </dgm:t>
    </dgm:pt>
    <dgm:pt modelId="{0CE47121-7656-45E5-BDCD-B30180C172D9}" type="sibTrans" cxnId="{63BDD42E-C00F-4968-9651-29571E78887D}">
      <dgm:prSet/>
      <dgm:spPr/>
      <dgm:t>
        <a:bodyPr/>
        <a:lstStyle/>
        <a:p>
          <a:endParaRPr lang="en-US"/>
        </a:p>
      </dgm:t>
    </dgm:pt>
    <dgm:pt modelId="{14542575-5847-4B4D-AAE0-531B5A63834A}">
      <dgm:prSet phldrT="[Text]"/>
      <dgm:spPr>
        <a:solidFill>
          <a:schemeClr val="accent6">
            <a:alpha val="90000"/>
          </a:schemeClr>
        </a:solidFill>
      </dgm:spPr>
      <dgm:t>
        <a:bodyPr/>
        <a:lstStyle/>
        <a:p>
          <a:pPr>
            <a:buNone/>
          </a:pPr>
          <a:r>
            <a:rPr lang="en-US" dirty="0"/>
            <a:t>	</a:t>
          </a:r>
          <a:r>
            <a:rPr lang="en-US" i="1" dirty="0">
              <a:solidFill>
                <a:schemeClr val="bg1"/>
              </a:solidFill>
            </a:rPr>
            <a:t>The expertise to succeed</a:t>
          </a:r>
        </a:p>
      </dgm:t>
    </dgm:pt>
    <dgm:pt modelId="{D0E16549-2A2E-4D21-81CB-011CB8901F02}" type="parTrans" cxnId="{AF04389C-4C6E-48C5-8694-7B33D9D3E7D5}">
      <dgm:prSet/>
      <dgm:spPr/>
      <dgm:t>
        <a:bodyPr/>
        <a:lstStyle/>
        <a:p>
          <a:endParaRPr lang="en-US"/>
        </a:p>
      </dgm:t>
    </dgm:pt>
    <dgm:pt modelId="{3B438E82-1E25-44F5-A81C-E290E9EB7F87}" type="sibTrans" cxnId="{AF04389C-4C6E-48C5-8694-7B33D9D3E7D5}">
      <dgm:prSet/>
      <dgm:spPr/>
      <dgm:t>
        <a:bodyPr/>
        <a:lstStyle/>
        <a:p>
          <a:endParaRPr lang="en-US"/>
        </a:p>
      </dgm:t>
    </dgm:pt>
    <dgm:pt modelId="{65BB457B-8338-4E04-B15A-342DFD39ABFC}">
      <dgm:prSet phldrT="[Text]"/>
      <dgm:spPr/>
      <dgm:t>
        <a:bodyPr/>
        <a:lstStyle/>
        <a:p>
          <a:r>
            <a:rPr lang="en-US" dirty="0"/>
            <a:t>Feasibility</a:t>
          </a:r>
        </a:p>
      </dgm:t>
    </dgm:pt>
    <dgm:pt modelId="{E8327621-78BC-4C0B-973C-F1BDED83B3A5}" type="parTrans" cxnId="{5D1277B0-D89D-4857-A367-27651BA82CC3}">
      <dgm:prSet/>
      <dgm:spPr/>
      <dgm:t>
        <a:bodyPr/>
        <a:lstStyle/>
        <a:p>
          <a:endParaRPr lang="en-US"/>
        </a:p>
      </dgm:t>
    </dgm:pt>
    <dgm:pt modelId="{B15046D2-0170-4289-8271-3760F7696FDB}" type="sibTrans" cxnId="{5D1277B0-D89D-4857-A367-27651BA82CC3}">
      <dgm:prSet/>
      <dgm:spPr/>
      <dgm:t>
        <a:bodyPr/>
        <a:lstStyle/>
        <a:p>
          <a:endParaRPr lang="en-US"/>
        </a:p>
      </dgm:t>
    </dgm:pt>
    <dgm:pt modelId="{354559D3-A4D7-495F-B681-E6E03E1423C6}">
      <dgm:prSet/>
      <dgm:spPr>
        <a:solidFill>
          <a:schemeClr val="accent6">
            <a:alpha val="90000"/>
          </a:schemeClr>
        </a:solidFill>
      </dgm:spPr>
      <dgm:t>
        <a:bodyPr/>
        <a:lstStyle/>
        <a:p>
          <a:pPr>
            <a:buNone/>
          </a:pPr>
          <a:r>
            <a:rPr lang="en-US" i="1" dirty="0">
              <a:solidFill>
                <a:schemeClr val="bg1"/>
              </a:solidFill>
            </a:rPr>
            <a:t>	The aim and importance of the endeavor</a:t>
          </a:r>
        </a:p>
      </dgm:t>
    </dgm:pt>
    <dgm:pt modelId="{4B476E16-FE57-4804-B476-09FBD6461D1C}" type="parTrans" cxnId="{A580C674-3A73-4CB4-BDB7-551FE5847077}">
      <dgm:prSet/>
      <dgm:spPr/>
      <dgm:t>
        <a:bodyPr/>
        <a:lstStyle/>
        <a:p>
          <a:endParaRPr lang="en-US"/>
        </a:p>
      </dgm:t>
    </dgm:pt>
    <dgm:pt modelId="{EE9285F3-B92D-4BD5-A5F7-E904C8B5B5B4}" type="sibTrans" cxnId="{A580C674-3A73-4CB4-BDB7-551FE5847077}">
      <dgm:prSet/>
      <dgm:spPr/>
      <dgm:t>
        <a:bodyPr/>
        <a:lstStyle/>
        <a:p>
          <a:endParaRPr lang="en-US"/>
        </a:p>
      </dgm:t>
    </dgm:pt>
    <dgm:pt modelId="{82DA65F6-486C-44AF-BCEC-AE15215710AC}">
      <dgm:prSet/>
      <dgm:spPr>
        <a:solidFill>
          <a:schemeClr val="accent6">
            <a:alpha val="90000"/>
          </a:schemeClr>
        </a:solidFill>
      </dgm:spPr>
      <dgm:t>
        <a:bodyPr/>
        <a:lstStyle/>
        <a:p>
          <a:pPr>
            <a:buNone/>
          </a:pPr>
          <a:r>
            <a:rPr lang="en-US" dirty="0"/>
            <a:t>	</a:t>
          </a:r>
          <a:r>
            <a:rPr lang="en-US" i="1" dirty="0">
              <a:solidFill>
                <a:schemeClr val="bg1"/>
              </a:solidFill>
            </a:rPr>
            <a:t>The plan to achieve excellence</a:t>
          </a:r>
        </a:p>
      </dgm:t>
    </dgm:pt>
    <dgm:pt modelId="{C43C5344-1BAD-431E-90C0-29550AA73BC7}" type="parTrans" cxnId="{5F8EC98E-108C-4048-948F-014BE3AA6F0E}">
      <dgm:prSet/>
      <dgm:spPr/>
      <dgm:t>
        <a:bodyPr/>
        <a:lstStyle/>
        <a:p>
          <a:endParaRPr lang="en-US"/>
        </a:p>
      </dgm:t>
    </dgm:pt>
    <dgm:pt modelId="{24DD16EB-64ED-4C63-8E57-A8469E2D8E77}" type="sibTrans" cxnId="{5F8EC98E-108C-4048-948F-014BE3AA6F0E}">
      <dgm:prSet/>
      <dgm:spPr/>
      <dgm:t>
        <a:bodyPr/>
        <a:lstStyle/>
        <a:p>
          <a:endParaRPr lang="en-US"/>
        </a:p>
      </dgm:t>
    </dgm:pt>
    <dgm:pt modelId="{576E7C9A-9BB4-4ADA-B2B1-97B1B4F1D507}" type="pres">
      <dgm:prSet presAssocID="{735ADC0A-F67F-4CC5-B2CA-D3EDD43C9099}" presName="Name0" presStyleCnt="0">
        <dgm:presLayoutVars>
          <dgm:dir/>
          <dgm:animLvl val="lvl"/>
          <dgm:resizeHandles/>
        </dgm:presLayoutVars>
      </dgm:prSet>
      <dgm:spPr/>
    </dgm:pt>
    <dgm:pt modelId="{276575AB-5B88-4E2D-88A4-527DC7D1059C}" type="pres">
      <dgm:prSet presAssocID="{BBFD8CE2-0E8D-432B-8628-75E55DA38679}" presName="linNode" presStyleCnt="0"/>
      <dgm:spPr/>
    </dgm:pt>
    <dgm:pt modelId="{9C3099FB-657B-42BD-898E-8D2C85E451B5}" type="pres">
      <dgm:prSet presAssocID="{BBFD8CE2-0E8D-432B-8628-75E55DA38679}" presName="parentShp" presStyleLbl="node1" presStyleIdx="0" presStyleCnt="3">
        <dgm:presLayoutVars>
          <dgm:bulletEnabled val="1"/>
        </dgm:presLayoutVars>
      </dgm:prSet>
      <dgm:spPr/>
    </dgm:pt>
    <dgm:pt modelId="{55EDAE64-F6E2-4EAB-BFFD-A94D7600350E}" type="pres">
      <dgm:prSet presAssocID="{BBFD8CE2-0E8D-432B-8628-75E55DA38679}" presName="childShp" presStyleLbl="bgAccFollowNode1" presStyleIdx="0" presStyleCnt="3">
        <dgm:presLayoutVars>
          <dgm:bulletEnabled val="1"/>
        </dgm:presLayoutVars>
      </dgm:prSet>
      <dgm:spPr/>
    </dgm:pt>
    <dgm:pt modelId="{11B208B9-3C33-449C-A484-60A068373929}" type="pres">
      <dgm:prSet presAssocID="{0065D232-ED73-4A1C-A584-DAF9786C90AD}" presName="spacing" presStyleCnt="0"/>
      <dgm:spPr/>
    </dgm:pt>
    <dgm:pt modelId="{E8DD0224-99BB-4199-8BF4-1C96AD9E13CB}" type="pres">
      <dgm:prSet presAssocID="{65BB457B-8338-4E04-B15A-342DFD39ABFC}" presName="linNode" presStyleCnt="0"/>
      <dgm:spPr/>
    </dgm:pt>
    <dgm:pt modelId="{701F198F-7999-4D8D-BD82-37BA29FECB36}" type="pres">
      <dgm:prSet presAssocID="{65BB457B-8338-4E04-B15A-342DFD39ABFC}" presName="parentShp" presStyleLbl="node1" presStyleIdx="1" presStyleCnt="3">
        <dgm:presLayoutVars>
          <dgm:bulletEnabled val="1"/>
        </dgm:presLayoutVars>
      </dgm:prSet>
      <dgm:spPr/>
    </dgm:pt>
    <dgm:pt modelId="{973DA004-5CF7-4B3C-97AE-0F6904EFFBB1}" type="pres">
      <dgm:prSet presAssocID="{65BB457B-8338-4E04-B15A-342DFD39ABFC}" presName="childShp" presStyleLbl="bgAccFollowNode1" presStyleIdx="1" presStyleCnt="3">
        <dgm:presLayoutVars>
          <dgm:bulletEnabled val="1"/>
        </dgm:presLayoutVars>
      </dgm:prSet>
      <dgm:spPr/>
    </dgm:pt>
    <dgm:pt modelId="{CA44138F-DA6A-47DF-A2F4-241048441924}" type="pres">
      <dgm:prSet presAssocID="{B15046D2-0170-4289-8271-3760F7696FDB}" presName="spacing" presStyleCnt="0"/>
      <dgm:spPr/>
    </dgm:pt>
    <dgm:pt modelId="{D6A6CB9C-34B9-4ED0-8CF1-0DD74279FD85}" type="pres">
      <dgm:prSet presAssocID="{9A3391D6-B3DC-47EF-8A65-F5ED63F706D0}" presName="linNode" presStyleCnt="0"/>
      <dgm:spPr/>
    </dgm:pt>
    <dgm:pt modelId="{0DE50020-59D7-453A-9B21-5CFA50BDD0A4}" type="pres">
      <dgm:prSet presAssocID="{9A3391D6-B3DC-47EF-8A65-F5ED63F706D0}" presName="parentShp" presStyleLbl="node1" presStyleIdx="2" presStyleCnt="3">
        <dgm:presLayoutVars>
          <dgm:bulletEnabled val="1"/>
        </dgm:presLayoutVars>
      </dgm:prSet>
      <dgm:spPr/>
    </dgm:pt>
    <dgm:pt modelId="{A3D109AC-DBAD-42E6-968D-D0A8ACB33337}" type="pres">
      <dgm:prSet presAssocID="{9A3391D6-B3DC-47EF-8A65-F5ED63F706D0}" presName="childShp" presStyleLbl="bgAccFollowNode1" presStyleIdx="2" presStyleCnt="3">
        <dgm:presLayoutVars>
          <dgm:bulletEnabled val="1"/>
        </dgm:presLayoutVars>
      </dgm:prSet>
      <dgm:spPr/>
    </dgm:pt>
  </dgm:ptLst>
  <dgm:cxnLst>
    <dgm:cxn modelId="{B8816229-9688-4915-A612-4771D34066DA}" type="presOf" srcId="{82DA65F6-486C-44AF-BCEC-AE15215710AC}" destId="{973DA004-5CF7-4B3C-97AE-0F6904EFFBB1}" srcOrd="0" destOrd="0" presId="urn:microsoft.com/office/officeart/2005/8/layout/vList6"/>
    <dgm:cxn modelId="{63BDD42E-C00F-4968-9651-29571E78887D}" srcId="{735ADC0A-F67F-4CC5-B2CA-D3EDD43C9099}" destId="{9A3391D6-B3DC-47EF-8A65-F5ED63F706D0}" srcOrd="2" destOrd="0" parTransId="{E254BC6D-7576-4874-8440-96638A3117A7}" sibTransId="{0CE47121-7656-45E5-BDCD-B30180C172D9}"/>
    <dgm:cxn modelId="{57588851-B73D-4E6C-8637-DE68234FB2DA}" type="presOf" srcId="{BBFD8CE2-0E8D-432B-8628-75E55DA38679}" destId="{9C3099FB-657B-42BD-898E-8D2C85E451B5}" srcOrd="0" destOrd="0" presId="urn:microsoft.com/office/officeart/2005/8/layout/vList6"/>
    <dgm:cxn modelId="{A580C674-3A73-4CB4-BDB7-551FE5847077}" srcId="{BBFD8CE2-0E8D-432B-8628-75E55DA38679}" destId="{354559D3-A4D7-495F-B681-E6E03E1423C6}" srcOrd="0" destOrd="0" parTransId="{4B476E16-FE57-4804-B476-09FBD6461D1C}" sibTransId="{EE9285F3-B92D-4BD5-A5F7-E904C8B5B5B4}"/>
    <dgm:cxn modelId="{5F8EC98E-108C-4048-948F-014BE3AA6F0E}" srcId="{65BB457B-8338-4E04-B15A-342DFD39ABFC}" destId="{82DA65F6-486C-44AF-BCEC-AE15215710AC}" srcOrd="0" destOrd="0" parTransId="{C43C5344-1BAD-431E-90C0-29550AA73BC7}" sibTransId="{24DD16EB-64ED-4C63-8E57-A8469E2D8E77}"/>
    <dgm:cxn modelId="{4CAD1D9C-ADEB-45D3-B0DB-835CA96A769A}" type="presOf" srcId="{735ADC0A-F67F-4CC5-B2CA-D3EDD43C9099}" destId="{576E7C9A-9BB4-4ADA-B2B1-97B1B4F1D507}" srcOrd="0" destOrd="0" presId="urn:microsoft.com/office/officeart/2005/8/layout/vList6"/>
    <dgm:cxn modelId="{AF04389C-4C6E-48C5-8694-7B33D9D3E7D5}" srcId="{9A3391D6-B3DC-47EF-8A65-F5ED63F706D0}" destId="{14542575-5847-4B4D-AAE0-531B5A63834A}" srcOrd="0" destOrd="0" parTransId="{D0E16549-2A2E-4D21-81CB-011CB8901F02}" sibTransId="{3B438E82-1E25-44F5-A81C-E290E9EB7F87}"/>
    <dgm:cxn modelId="{5D1277B0-D89D-4857-A367-27651BA82CC3}" srcId="{735ADC0A-F67F-4CC5-B2CA-D3EDD43C9099}" destId="{65BB457B-8338-4E04-B15A-342DFD39ABFC}" srcOrd="1" destOrd="0" parTransId="{E8327621-78BC-4C0B-973C-F1BDED83B3A5}" sibTransId="{B15046D2-0170-4289-8271-3760F7696FDB}"/>
    <dgm:cxn modelId="{D51FBEB2-0E55-4F3B-9DA6-77F81E7398CB}" type="presOf" srcId="{9A3391D6-B3DC-47EF-8A65-F5ED63F706D0}" destId="{0DE50020-59D7-453A-9B21-5CFA50BDD0A4}" srcOrd="0" destOrd="0" presId="urn:microsoft.com/office/officeart/2005/8/layout/vList6"/>
    <dgm:cxn modelId="{09ABA2B5-173C-4258-A19D-636017F95951}" type="presOf" srcId="{14542575-5847-4B4D-AAE0-531B5A63834A}" destId="{A3D109AC-DBAD-42E6-968D-D0A8ACB33337}" srcOrd="0" destOrd="0" presId="urn:microsoft.com/office/officeart/2005/8/layout/vList6"/>
    <dgm:cxn modelId="{73E0D4CD-DD78-4E01-B321-17379D9856FC}" type="presOf" srcId="{354559D3-A4D7-495F-B681-E6E03E1423C6}" destId="{55EDAE64-F6E2-4EAB-BFFD-A94D7600350E}" srcOrd="0" destOrd="0" presId="urn:microsoft.com/office/officeart/2005/8/layout/vList6"/>
    <dgm:cxn modelId="{2E4668EB-797B-4ED7-A0AD-0B865EEF8C05}" srcId="{735ADC0A-F67F-4CC5-B2CA-D3EDD43C9099}" destId="{BBFD8CE2-0E8D-432B-8628-75E55DA38679}" srcOrd="0" destOrd="0" parTransId="{B4457E3B-26D2-4596-90E3-9F09C1B7B18A}" sibTransId="{0065D232-ED73-4A1C-A584-DAF9786C90AD}"/>
    <dgm:cxn modelId="{7F44AAF9-6C84-47BE-A2B6-4407794570DE}" type="presOf" srcId="{65BB457B-8338-4E04-B15A-342DFD39ABFC}" destId="{701F198F-7999-4D8D-BD82-37BA29FECB36}" srcOrd="0" destOrd="0" presId="urn:microsoft.com/office/officeart/2005/8/layout/vList6"/>
    <dgm:cxn modelId="{072077EF-E41E-4060-BA40-46DE05029165}" type="presParOf" srcId="{576E7C9A-9BB4-4ADA-B2B1-97B1B4F1D507}" destId="{276575AB-5B88-4E2D-88A4-527DC7D1059C}" srcOrd="0" destOrd="0" presId="urn:microsoft.com/office/officeart/2005/8/layout/vList6"/>
    <dgm:cxn modelId="{50BC5AFE-C238-41E4-B687-A1B4AD746D5F}" type="presParOf" srcId="{276575AB-5B88-4E2D-88A4-527DC7D1059C}" destId="{9C3099FB-657B-42BD-898E-8D2C85E451B5}" srcOrd="0" destOrd="0" presId="urn:microsoft.com/office/officeart/2005/8/layout/vList6"/>
    <dgm:cxn modelId="{DEC3A1F0-C434-4FEA-94E9-1B3F9A4BE207}" type="presParOf" srcId="{276575AB-5B88-4E2D-88A4-527DC7D1059C}" destId="{55EDAE64-F6E2-4EAB-BFFD-A94D7600350E}" srcOrd="1" destOrd="0" presId="urn:microsoft.com/office/officeart/2005/8/layout/vList6"/>
    <dgm:cxn modelId="{06622265-C9FC-4643-8000-7AE87370124E}" type="presParOf" srcId="{576E7C9A-9BB4-4ADA-B2B1-97B1B4F1D507}" destId="{11B208B9-3C33-449C-A484-60A068373929}" srcOrd="1" destOrd="0" presId="urn:microsoft.com/office/officeart/2005/8/layout/vList6"/>
    <dgm:cxn modelId="{4A5FCB38-1926-4046-9112-38E29497441B}" type="presParOf" srcId="{576E7C9A-9BB4-4ADA-B2B1-97B1B4F1D507}" destId="{E8DD0224-99BB-4199-8BF4-1C96AD9E13CB}" srcOrd="2" destOrd="0" presId="urn:microsoft.com/office/officeart/2005/8/layout/vList6"/>
    <dgm:cxn modelId="{21F31D96-4217-4CEE-89F9-1456BB5BC46F}" type="presParOf" srcId="{E8DD0224-99BB-4199-8BF4-1C96AD9E13CB}" destId="{701F198F-7999-4D8D-BD82-37BA29FECB36}" srcOrd="0" destOrd="0" presId="urn:microsoft.com/office/officeart/2005/8/layout/vList6"/>
    <dgm:cxn modelId="{F88C480E-98D8-450D-AB8E-E378171C8549}" type="presParOf" srcId="{E8DD0224-99BB-4199-8BF4-1C96AD9E13CB}" destId="{973DA004-5CF7-4B3C-97AE-0F6904EFFBB1}" srcOrd="1" destOrd="0" presId="urn:microsoft.com/office/officeart/2005/8/layout/vList6"/>
    <dgm:cxn modelId="{B1CB6CC5-8C0D-466D-B6C6-B8E7B3521983}" type="presParOf" srcId="{576E7C9A-9BB4-4ADA-B2B1-97B1B4F1D507}" destId="{CA44138F-DA6A-47DF-A2F4-241048441924}" srcOrd="3" destOrd="0" presId="urn:microsoft.com/office/officeart/2005/8/layout/vList6"/>
    <dgm:cxn modelId="{09AC9352-A67F-49F7-9341-270EC3D47911}" type="presParOf" srcId="{576E7C9A-9BB4-4ADA-B2B1-97B1B4F1D507}" destId="{D6A6CB9C-34B9-4ED0-8CF1-0DD74279FD85}" srcOrd="4" destOrd="0" presId="urn:microsoft.com/office/officeart/2005/8/layout/vList6"/>
    <dgm:cxn modelId="{819BD9E5-1542-4A00-8DBA-7542D7467952}" type="presParOf" srcId="{D6A6CB9C-34B9-4ED0-8CF1-0DD74279FD85}" destId="{0DE50020-59D7-453A-9B21-5CFA50BDD0A4}" srcOrd="0" destOrd="0" presId="urn:microsoft.com/office/officeart/2005/8/layout/vList6"/>
    <dgm:cxn modelId="{6B24DA67-CF5F-48D1-BBC2-A4FB372191AF}" type="presParOf" srcId="{D6A6CB9C-34B9-4ED0-8CF1-0DD74279FD85}" destId="{A3D109AC-DBAD-42E6-968D-D0A8ACB33337}"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0D2932-13CB-48E1-8A42-26DC70E11614}" type="doc">
      <dgm:prSet loTypeId="urn:microsoft.com/office/officeart/2005/8/layout/matrix3" loCatId="matrix" qsTypeId="urn:microsoft.com/office/officeart/2005/8/quickstyle/simple1" qsCatId="simple" csTypeId="urn:microsoft.com/office/officeart/2005/8/colors/accent6_3" csCatId="accent6" phldr="1"/>
      <dgm:spPr/>
      <dgm:t>
        <a:bodyPr/>
        <a:lstStyle/>
        <a:p>
          <a:endParaRPr lang="en-US"/>
        </a:p>
      </dgm:t>
    </dgm:pt>
    <dgm:pt modelId="{B887D2A8-9CAC-4F70-9B6B-A96C9E326137}">
      <dgm:prSet phldrT="[Text]"/>
      <dgm:spPr/>
      <dgm:t>
        <a:bodyPr/>
        <a:lstStyle/>
        <a:p>
          <a:r>
            <a:rPr lang="en-US" dirty="0"/>
            <a:t>Clearly </a:t>
          </a:r>
          <a:r>
            <a:rPr lang="en-US" b="1" i="1" dirty="0"/>
            <a:t>show</a:t>
          </a:r>
          <a:r>
            <a:rPr lang="en-US" dirty="0"/>
            <a:t> how amounts were calculated</a:t>
          </a:r>
        </a:p>
      </dgm:t>
    </dgm:pt>
    <dgm:pt modelId="{8A6E1F80-2B59-4942-A36B-814769AAAC1F}" type="parTrans" cxnId="{F986C0DD-0FA4-4BE8-8A2C-2A699521BCC2}">
      <dgm:prSet/>
      <dgm:spPr/>
      <dgm:t>
        <a:bodyPr/>
        <a:lstStyle/>
        <a:p>
          <a:endParaRPr lang="en-US"/>
        </a:p>
      </dgm:t>
    </dgm:pt>
    <dgm:pt modelId="{2CCBD42D-23D8-4266-BD41-613C901440B6}" type="sibTrans" cxnId="{F986C0DD-0FA4-4BE8-8A2C-2A699521BCC2}">
      <dgm:prSet/>
      <dgm:spPr/>
      <dgm:t>
        <a:bodyPr/>
        <a:lstStyle/>
        <a:p>
          <a:endParaRPr lang="en-US"/>
        </a:p>
      </dgm:t>
    </dgm:pt>
    <dgm:pt modelId="{3608DE91-9C73-42E7-9327-FDBC04A56A5E}">
      <dgm:prSet phldrT="[Text]"/>
      <dgm:spPr/>
      <dgm:t>
        <a:bodyPr/>
        <a:lstStyle/>
        <a:p>
          <a:r>
            <a:rPr lang="en-US" dirty="0"/>
            <a:t>Strongly </a:t>
          </a:r>
          <a:r>
            <a:rPr lang="en-US" b="1" i="1" dirty="0"/>
            <a:t>relate</a:t>
          </a:r>
          <a:r>
            <a:rPr lang="en-US" dirty="0"/>
            <a:t> to methodology in proposal</a:t>
          </a:r>
        </a:p>
      </dgm:t>
    </dgm:pt>
    <dgm:pt modelId="{7A102EA4-E400-4A27-A01F-C69930159804}" type="parTrans" cxnId="{DC06245E-F30E-4A36-8518-087436BE0C54}">
      <dgm:prSet/>
      <dgm:spPr/>
      <dgm:t>
        <a:bodyPr/>
        <a:lstStyle/>
        <a:p>
          <a:endParaRPr lang="en-US"/>
        </a:p>
      </dgm:t>
    </dgm:pt>
    <dgm:pt modelId="{B13224F5-D53C-494E-999D-DF8300A9EA38}" type="sibTrans" cxnId="{DC06245E-F30E-4A36-8518-087436BE0C54}">
      <dgm:prSet/>
      <dgm:spPr/>
      <dgm:t>
        <a:bodyPr/>
        <a:lstStyle/>
        <a:p>
          <a:endParaRPr lang="en-US"/>
        </a:p>
      </dgm:t>
    </dgm:pt>
    <dgm:pt modelId="{4566B931-0229-442B-A708-1E36965AD538}">
      <dgm:prSet phldrT="[Text]"/>
      <dgm:spPr/>
      <dgm:t>
        <a:bodyPr/>
        <a:lstStyle/>
        <a:p>
          <a:r>
            <a:rPr lang="en-US" dirty="0"/>
            <a:t>Specifically outline </a:t>
          </a:r>
          <a:r>
            <a:rPr lang="en-US" b="1" i="1" dirty="0"/>
            <a:t>support</a:t>
          </a:r>
          <a:r>
            <a:rPr lang="en-US" dirty="0"/>
            <a:t> from other sources</a:t>
          </a:r>
        </a:p>
      </dgm:t>
    </dgm:pt>
    <dgm:pt modelId="{5D05DE95-1668-4C16-AD70-199D85980AB6}" type="parTrans" cxnId="{B873B1E9-B09A-41B6-BF3D-BB9D8380467B}">
      <dgm:prSet/>
      <dgm:spPr/>
      <dgm:t>
        <a:bodyPr/>
        <a:lstStyle/>
        <a:p>
          <a:endParaRPr lang="en-US"/>
        </a:p>
      </dgm:t>
    </dgm:pt>
    <dgm:pt modelId="{6962861A-C543-47C5-BCDC-CDBD0238B947}" type="sibTrans" cxnId="{B873B1E9-B09A-41B6-BF3D-BB9D8380467B}">
      <dgm:prSet/>
      <dgm:spPr/>
      <dgm:t>
        <a:bodyPr/>
        <a:lstStyle/>
        <a:p>
          <a:endParaRPr lang="en-US"/>
        </a:p>
      </dgm:t>
    </dgm:pt>
    <dgm:pt modelId="{435B2477-FF21-4B0C-82A5-4B8A5319DE1D}">
      <dgm:prSet phldrT="[Text]"/>
      <dgm:spPr>
        <a:solidFill>
          <a:schemeClr val="accent6">
            <a:lumMod val="60000"/>
            <a:lumOff val="40000"/>
          </a:schemeClr>
        </a:solidFill>
      </dgm:spPr>
      <dgm:t>
        <a:bodyPr/>
        <a:lstStyle/>
        <a:p>
          <a:r>
            <a:rPr lang="en-US" b="1" i="1" dirty="0"/>
            <a:t>Justify</a:t>
          </a:r>
          <a:r>
            <a:rPr lang="en-US" dirty="0"/>
            <a:t> the need for all cash requests</a:t>
          </a:r>
        </a:p>
      </dgm:t>
    </dgm:pt>
    <dgm:pt modelId="{F929F39D-29E5-487D-83C4-DBE11BB9865E}" type="parTrans" cxnId="{919A6807-AEEA-4027-8C70-DE1FB5D06A71}">
      <dgm:prSet/>
      <dgm:spPr/>
      <dgm:t>
        <a:bodyPr/>
        <a:lstStyle/>
        <a:p>
          <a:endParaRPr lang="en-US"/>
        </a:p>
      </dgm:t>
    </dgm:pt>
    <dgm:pt modelId="{8EB3A95A-5747-42F7-B0F7-2C629A34C3C1}" type="sibTrans" cxnId="{919A6807-AEEA-4027-8C70-DE1FB5D06A71}">
      <dgm:prSet/>
      <dgm:spPr/>
      <dgm:t>
        <a:bodyPr/>
        <a:lstStyle/>
        <a:p>
          <a:endParaRPr lang="en-US"/>
        </a:p>
      </dgm:t>
    </dgm:pt>
    <dgm:pt modelId="{5ED3D899-9C95-4B77-8443-F864182775D6}" type="pres">
      <dgm:prSet presAssocID="{8C0D2932-13CB-48E1-8A42-26DC70E11614}" presName="matrix" presStyleCnt="0">
        <dgm:presLayoutVars>
          <dgm:chMax val="1"/>
          <dgm:dir/>
          <dgm:resizeHandles val="exact"/>
        </dgm:presLayoutVars>
      </dgm:prSet>
      <dgm:spPr/>
    </dgm:pt>
    <dgm:pt modelId="{F631C143-6FA8-43F9-9337-124902C80A16}" type="pres">
      <dgm:prSet presAssocID="{8C0D2932-13CB-48E1-8A42-26DC70E11614}" presName="diamond" presStyleLbl="bgShp" presStyleIdx="0" presStyleCnt="1"/>
      <dgm:spPr/>
    </dgm:pt>
    <dgm:pt modelId="{011950D9-1EEF-471D-9B94-68A5F83C5762}" type="pres">
      <dgm:prSet presAssocID="{8C0D2932-13CB-48E1-8A42-26DC70E11614}" presName="quad1" presStyleLbl="node1" presStyleIdx="0" presStyleCnt="4">
        <dgm:presLayoutVars>
          <dgm:chMax val="0"/>
          <dgm:chPref val="0"/>
          <dgm:bulletEnabled val="1"/>
        </dgm:presLayoutVars>
      </dgm:prSet>
      <dgm:spPr/>
    </dgm:pt>
    <dgm:pt modelId="{1162E158-009F-4888-9476-C4F1214CFB73}" type="pres">
      <dgm:prSet presAssocID="{8C0D2932-13CB-48E1-8A42-26DC70E11614}" presName="quad2" presStyleLbl="node1" presStyleIdx="1" presStyleCnt="4">
        <dgm:presLayoutVars>
          <dgm:chMax val="0"/>
          <dgm:chPref val="0"/>
          <dgm:bulletEnabled val="1"/>
        </dgm:presLayoutVars>
      </dgm:prSet>
      <dgm:spPr/>
    </dgm:pt>
    <dgm:pt modelId="{557BAEFB-375D-40AF-BE10-34DDC0616B7B}" type="pres">
      <dgm:prSet presAssocID="{8C0D2932-13CB-48E1-8A42-26DC70E11614}" presName="quad3" presStyleLbl="node1" presStyleIdx="2" presStyleCnt="4">
        <dgm:presLayoutVars>
          <dgm:chMax val="0"/>
          <dgm:chPref val="0"/>
          <dgm:bulletEnabled val="1"/>
        </dgm:presLayoutVars>
      </dgm:prSet>
      <dgm:spPr/>
    </dgm:pt>
    <dgm:pt modelId="{F4DB9E91-0E64-4E9E-9BAE-C423EAEC6C42}" type="pres">
      <dgm:prSet presAssocID="{8C0D2932-13CB-48E1-8A42-26DC70E11614}" presName="quad4" presStyleLbl="node1" presStyleIdx="3" presStyleCnt="4">
        <dgm:presLayoutVars>
          <dgm:chMax val="0"/>
          <dgm:chPref val="0"/>
          <dgm:bulletEnabled val="1"/>
        </dgm:presLayoutVars>
      </dgm:prSet>
      <dgm:spPr/>
    </dgm:pt>
  </dgm:ptLst>
  <dgm:cxnLst>
    <dgm:cxn modelId="{919A6807-AEEA-4027-8C70-DE1FB5D06A71}" srcId="{8C0D2932-13CB-48E1-8A42-26DC70E11614}" destId="{435B2477-FF21-4B0C-82A5-4B8A5319DE1D}" srcOrd="3" destOrd="0" parTransId="{F929F39D-29E5-487D-83C4-DBE11BB9865E}" sibTransId="{8EB3A95A-5747-42F7-B0F7-2C629A34C3C1}"/>
    <dgm:cxn modelId="{59695B0D-37B5-4A29-B312-828DB576EA19}" type="presOf" srcId="{435B2477-FF21-4B0C-82A5-4B8A5319DE1D}" destId="{F4DB9E91-0E64-4E9E-9BAE-C423EAEC6C42}" srcOrd="0" destOrd="0" presId="urn:microsoft.com/office/officeart/2005/8/layout/matrix3"/>
    <dgm:cxn modelId="{DC06245E-F30E-4A36-8518-087436BE0C54}" srcId="{8C0D2932-13CB-48E1-8A42-26DC70E11614}" destId="{3608DE91-9C73-42E7-9327-FDBC04A56A5E}" srcOrd="1" destOrd="0" parTransId="{7A102EA4-E400-4A27-A01F-C69930159804}" sibTransId="{B13224F5-D53C-494E-999D-DF8300A9EA38}"/>
    <dgm:cxn modelId="{A2DCB161-4B70-4512-BDF9-79EA347A92D2}" type="presOf" srcId="{4566B931-0229-442B-A708-1E36965AD538}" destId="{557BAEFB-375D-40AF-BE10-34DDC0616B7B}" srcOrd="0" destOrd="0" presId="urn:microsoft.com/office/officeart/2005/8/layout/matrix3"/>
    <dgm:cxn modelId="{8589789C-0E0B-444D-ACE6-DEA54CAAF871}" type="presOf" srcId="{3608DE91-9C73-42E7-9327-FDBC04A56A5E}" destId="{1162E158-009F-4888-9476-C4F1214CFB73}" srcOrd="0" destOrd="0" presId="urn:microsoft.com/office/officeart/2005/8/layout/matrix3"/>
    <dgm:cxn modelId="{9822F79F-29D5-4859-8C2C-7F08C912E09A}" type="presOf" srcId="{B887D2A8-9CAC-4F70-9B6B-A96C9E326137}" destId="{011950D9-1EEF-471D-9B94-68A5F83C5762}" srcOrd="0" destOrd="0" presId="urn:microsoft.com/office/officeart/2005/8/layout/matrix3"/>
    <dgm:cxn modelId="{F2D8B4B7-2F94-4908-A376-D3AFD189CAF0}" type="presOf" srcId="{8C0D2932-13CB-48E1-8A42-26DC70E11614}" destId="{5ED3D899-9C95-4B77-8443-F864182775D6}" srcOrd="0" destOrd="0" presId="urn:microsoft.com/office/officeart/2005/8/layout/matrix3"/>
    <dgm:cxn modelId="{F986C0DD-0FA4-4BE8-8A2C-2A699521BCC2}" srcId="{8C0D2932-13CB-48E1-8A42-26DC70E11614}" destId="{B887D2A8-9CAC-4F70-9B6B-A96C9E326137}" srcOrd="0" destOrd="0" parTransId="{8A6E1F80-2B59-4942-A36B-814769AAAC1F}" sibTransId="{2CCBD42D-23D8-4266-BD41-613C901440B6}"/>
    <dgm:cxn modelId="{B873B1E9-B09A-41B6-BF3D-BB9D8380467B}" srcId="{8C0D2932-13CB-48E1-8A42-26DC70E11614}" destId="{4566B931-0229-442B-A708-1E36965AD538}" srcOrd="2" destOrd="0" parTransId="{5D05DE95-1668-4C16-AD70-199D85980AB6}" sibTransId="{6962861A-C543-47C5-BCDC-CDBD0238B947}"/>
    <dgm:cxn modelId="{915A449C-4186-4AEC-9B79-465298595208}" type="presParOf" srcId="{5ED3D899-9C95-4B77-8443-F864182775D6}" destId="{F631C143-6FA8-43F9-9337-124902C80A16}" srcOrd="0" destOrd="0" presId="urn:microsoft.com/office/officeart/2005/8/layout/matrix3"/>
    <dgm:cxn modelId="{48A41FD1-FD00-4418-836C-03B9CE3146B1}" type="presParOf" srcId="{5ED3D899-9C95-4B77-8443-F864182775D6}" destId="{011950D9-1EEF-471D-9B94-68A5F83C5762}" srcOrd="1" destOrd="0" presId="urn:microsoft.com/office/officeart/2005/8/layout/matrix3"/>
    <dgm:cxn modelId="{92601B1E-B7E7-4A73-8462-9B167D1CE66B}" type="presParOf" srcId="{5ED3D899-9C95-4B77-8443-F864182775D6}" destId="{1162E158-009F-4888-9476-C4F1214CFB73}" srcOrd="2" destOrd="0" presId="urn:microsoft.com/office/officeart/2005/8/layout/matrix3"/>
    <dgm:cxn modelId="{964C7808-845E-4841-9124-B48101F8F30C}" type="presParOf" srcId="{5ED3D899-9C95-4B77-8443-F864182775D6}" destId="{557BAEFB-375D-40AF-BE10-34DDC0616B7B}" srcOrd="3" destOrd="0" presId="urn:microsoft.com/office/officeart/2005/8/layout/matrix3"/>
    <dgm:cxn modelId="{8ACC0A30-1EFD-4D6A-B735-2CB94106D93E}" type="presParOf" srcId="{5ED3D899-9C95-4B77-8443-F864182775D6}" destId="{F4DB9E91-0E64-4E9E-9BAE-C423EAEC6C42}"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103844-D623-4A6B-BD4C-5C6491A5E4E6}" type="doc">
      <dgm:prSet loTypeId="urn:microsoft.com/office/officeart/2009/3/layout/PlusandMinus" loCatId="relationship" qsTypeId="urn:microsoft.com/office/officeart/2005/8/quickstyle/3d3" qsCatId="3D" csTypeId="urn:microsoft.com/office/officeart/2005/8/colors/accent6_2" csCatId="accent6" phldr="1"/>
      <dgm:spPr/>
      <dgm:t>
        <a:bodyPr/>
        <a:lstStyle/>
        <a:p>
          <a:endParaRPr lang="en-US"/>
        </a:p>
      </dgm:t>
    </dgm:pt>
    <dgm:pt modelId="{47EDECA2-AC74-44E6-92A9-0FCCF88F6C8E}">
      <dgm:prSet phldrT="[Text]" custT="1"/>
      <dgm:spPr/>
      <dgm:t>
        <a:bodyPr/>
        <a:lstStyle/>
        <a:p>
          <a:r>
            <a:rPr lang="en-US" sz="1600" b="1" u="sng" dirty="0"/>
            <a:t>Things to Avoid:</a:t>
          </a:r>
        </a:p>
      </dgm:t>
    </dgm:pt>
    <dgm:pt modelId="{79D43A22-1D9F-43A2-B19A-3F9148120213}" type="parTrans" cxnId="{52000CC9-01BF-475D-924F-F8B8326BDFAE}">
      <dgm:prSet/>
      <dgm:spPr/>
      <dgm:t>
        <a:bodyPr/>
        <a:lstStyle/>
        <a:p>
          <a:endParaRPr lang="en-US"/>
        </a:p>
      </dgm:t>
    </dgm:pt>
    <dgm:pt modelId="{9F259FEC-2F50-4950-9F41-19EEC8FE2F7D}" type="sibTrans" cxnId="{52000CC9-01BF-475D-924F-F8B8326BDFAE}">
      <dgm:prSet/>
      <dgm:spPr/>
      <dgm:t>
        <a:bodyPr/>
        <a:lstStyle/>
        <a:p>
          <a:endParaRPr lang="en-US"/>
        </a:p>
      </dgm:t>
    </dgm:pt>
    <dgm:pt modelId="{68FB03EE-4A5A-450E-B022-69C44E65A4AE}">
      <dgm:prSet custT="1"/>
      <dgm:spPr/>
      <dgm:t>
        <a:bodyPr/>
        <a:lstStyle/>
        <a:p>
          <a:r>
            <a:rPr lang="en-US" sz="1600" dirty="0"/>
            <a:t> Ineligible costs</a:t>
          </a:r>
        </a:p>
      </dgm:t>
    </dgm:pt>
    <dgm:pt modelId="{504450AD-8AD0-4908-8748-A8F8D1BAD00A}" type="parTrans" cxnId="{2E679728-CF89-42CD-8944-657012347DF3}">
      <dgm:prSet/>
      <dgm:spPr/>
      <dgm:t>
        <a:bodyPr/>
        <a:lstStyle/>
        <a:p>
          <a:endParaRPr lang="en-US"/>
        </a:p>
      </dgm:t>
    </dgm:pt>
    <dgm:pt modelId="{5B683128-4CE8-4823-80C1-F1047EC20CC3}" type="sibTrans" cxnId="{2E679728-CF89-42CD-8944-657012347DF3}">
      <dgm:prSet/>
      <dgm:spPr/>
      <dgm:t>
        <a:bodyPr/>
        <a:lstStyle/>
        <a:p>
          <a:endParaRPr lang="en-US"/>
        </a:p>
      </dgm:t>
    </dgm:pt>
    <dgm:pt modelId="{71A87319-DF3F-4421-9450-DFDDE515350B}">
      <dgm:prSet custT="1"/>
      <dgm:spPr/>
      <dgm:t>
        <a:bodyPr/>
        <a:lstStyle/>
        <a:p>
          <a:r>
            <a:rPr lang="en-US" sz="1600" dirty="0"/>
            <a:t> Don’t pad or inflate costs </a:t>
          </a:r>
        </a:p>
      </dgm:t>
    </dgm:pt>
    <dgm:pt modelId="{0FD74BFC-8EA6-41C3-BB60-3F6128D714F8}" type="parTrans" cxnId="{2EB0AF25-B8D4-481B-BA41-EF9B471152B2}">
      <dgm:prSet/>
      <dgm:spPr/>
      <dgm:t>
        <a:bodyPr/>
        <a:lstStyle/>
        <a:p>
          <a:endParaRPr lang="en-US"/>
        </a:p>
      </dgm:t>
    </dgm:pt>
    <dgm:pt modelId="{82513FB5-B9B0-4E2A-BF09-E2F56C41EC5D}" type="sibTrans" cxnId="{2EB0AF25-B8D4-481B-BA41-EF9B471152B2}">
      <dgm:prSet/>
      <dgm:spPr/>
      <dgm:t>
        <a:bodyPr/>
        <a:lstStyle/>
        <a:p>
          <a:endParaRPr lang="en-US"/>
        </a:p>
      </dgm:t>
    </dgm:pt>
    <dgm:pt modelId="{AC12EF8C-D9A5-4515-B9E8-E6BEE8D5FFA2}">
      <dgm:prSet custT="1"/>
      <dgm:spPr/>
      <dgm:t>
        <a:bodyPr/>
        <a:lstStyle/>
        <a:p>
          <a:r>
            <a:rPr lang="en-US" sz="1600" dirty="0"/>
            <a:t> Overhead or general administrative costs</a:t>
          </a:r>
        </a:p>
      </dgm:t>
    </dgm:pt>
    <dgm:pt modelId="{0076036F-97C6-4C0B-B855-903D8D92AF5B}" type="parTrans" cxnId="{29ED80CF-6A7B-4367-BE9D-F81555CDDDA1}">
      <dgm:prSet/>
      <dgm:spPr/>
      <dgm:t>
        <a:bodyPr/>
        <a:lstStyle/>
        <a:p>
          <a:endParaRPr lang="en-US"/>
        </a:p>
      </dgm:t>
    </dgm:pt>
    <dgm:pt modelId="{ED59263A-73BF-4C76-BFDD-980F3BAAE697}" type="sibTrans" cxnId="{29ED80CF-6A7B-4367-BE9D-F81555CDDDA1}">
      <dgm:prSet/>
      <dgm:spPr/>
      <dgm:t>
        <a:bodyPr/>
        <a:lstStyle/>
        <a:p>
          <a:endParaRPr lang="en-US"/>
        </a:p>
      </dgm:t>
    </dgm:pt>
    <dgm:pt modelId="{C2559F4F-1052-468D-A15D-E7E7393518B8}">
      <dgm:prSet custT="1"/>
      <dgm:spPr/>
      <dgm:t>
        <a:bodyPr/>
        <a:lstStyle/>
        <a:p>
          <a:r>
            <a:rPr lang="en-US" sz="1600" dirty="0"/>
            <a:t>Math errors</a:t>
          </a:r>
        </a:p>
      </dgm:t>
    </dgm:pt>
    <dgm:pt modelId="{36C6DE14-1FA2-47E0-8DD5-A83E2E2091FE}" type="parTrans" cxnId="{F9941A5D-F246-4F55-A762-661060456DF3}">
      <dgm:prSet/>
      <dgm:spPr/>
      <dgm:t>
        <a:bodyPr/>
        <a:lstStyle/>
        <a:p>
          <a:endParaRPr lang="en-US"/>
        </a:p>
      </dgm:t>
    </dgm:pt>
    <dgm:pt modelId="{DB2500D1-84B8-4C10-BBFB-14AC6E530E10}" type="sibTrans" cxnId="{F9941A5D-F246-4F55-A762-661060456DF3}">
      <dgm:prSet/>
      <dgm:spPr/>
      <dgm:t>
        <a:bodyPr/>
        <a:lstStyle/>
        <a:p>
          <a:endParaRPr lang="en-US"/>
        </a:p>
      </dgm:t>
    </dgm:pt>
    <dgm:pt modelId="{6C3D90C3-B95B-4C04-8CDD-A207D4017EC9}">
      <dgm:prSet custT="1"/>
      <dgm:spPr/>
      <dgm:t>
        <a:bodyPr/>
        <a:lstStyle/>
        <a:p>
          <a:r>
            <a:rPr lang="en-US" sz="1600" dirty="0"/>
            <a:t>Hiring non-students (PDF) without clear justification</a:t>
          </a:r>
        </a:p>
      </dgm:t>
    </dgm:pt>
    <dgm:pt modelId="{BE5172C4-9FEF-4D5A-82F5-7328259C8ADF}" type="parTrans" cxnId="{74BC6CC2-6E8D-4277-A4A6-9922DD31D8A9}">
      <dgm:prSet/>
      <dgm:spPr/>
      <dgm:t>
        <a:bodyPr/>
        <a:lstStyle/>
        <a:p>
          <a:endParaRPr lang="en-US"/>
        </a:p>
      </dgm:t>
    </dgm:pt>
    <dgm:pt modelId="{9227218A-EEDA-45F0-A8FB-A7630FA6FA15}" type="sibTrans" cxnId="{74BC6CC2-6E8D-4277-A4A6-9922DD31D8A9}">
      <dgm:prSet/>
      <dgm:spPr/>
      <dgm:t>
        <a:bodyPr/>
        <a:lstStyle/>
        <a:p>
          <a:endParaRPr lang="en-US"/>
        </a:p>
      </dgm:t>
    </dgm:pt>
    <dgm:pt modelId="{B3930B0E-721A-4A49-B93E-C75B961F3856}">
      <dgm:prSet custT="1"/>
      <dgm:spPr/>
      <dgm:t>
        <a:bodyPr/>
        <a:lstStyle/>
        <a:p>
          <a:r>
            <a:rPr lang="en-US" sz="1600" dirty="0"/>
            <a:t>Showing “premature” expenses e.g. dissemination in Year 1</a:t>
          </a:r>
        </a:p>
      </dgm:t>
    </dgm:pt>
    <dgm:pt modelId="{CFEB2E4F-2ED1-4E9F-9AF2-CA994DA85F10}" type="parTrans" cxnId="{896CE57E-CEE3-4C8D-83B1-14DF5B3CC82A}">
      <dgm:prSet/>
      <dgm:spPr/>
      <dgm:t>
        <a:bodyPr/>
        <a:lstStyle/>
        <a:p>
          <a:endParaRPr lang="en-US"/>
        </a:p>
      </dgm:t>
    </dgm:pt>
    <dgm:pt modelId="{770BFB03-333E-4E83-B372-CBAB1EA87D1B}" type="sibTrans" cxnId="{896CE57E-CEE3-4C8D-83B1-14DF5B3CC82A}">
      <dgm:prSet/>
      <dgm:spPr/>
      <dgm:t>
        <a:bodyPr/>
        <a:lstStyle/>
        <a:p>
          <a:endParaRPr lang="en-US"/>
        </a:p>
      </dgm:t>
    </dgm:pt>
    <dgm:pt modelId="{1F3C540A-A8B1-4368-815E-B7921BD96580}" type="pres">
      <dgm:prSet presAssocID="{DB103844-D623-4A6B-BD4C-5C6491A5E4E6}" presName="Name0" presStyleCnt="0">
        <dgm:presLayoutVars>
          <dgm:chMax val="2"/>
          <dgm:chPref val="2"/>
          <dgm:dir/>
          <dgm:animOne/>
          <dgm:resizeHandles val="exact"/>
        </dgm:presLayoutVars>
      </dgm:prSet>
      <dgm:spPr/>
    </dgm:pt>
    <dgm:pt modelId="{4AFA87F9-B1ED-44EE-BED0-3F805002D531}" type="pres">
      <dgm:prSet presAssocID="{DB103844-D623-4A6B-BD4C-5C6491A5E4E6}" presName="Background" presStyleLbl="bgImgPlace1" presStyleIdx="0" presStyleCnt="1"/>
      <dgm:spPr/>
    </dgm:pt>
    <dgm:pt modelId="{EF289F33-2901-409A-8DD7-E0A5761EF628}" type="pres">
      <dgm:prSet presAssocID="{DB103844-D623-4A6B-BD4C-5C6491A5E4E6}" presName="ParentText1" presStyleLbl="revTx" presStyleIdx="0" presStyleCnt="2" custLinFactX="3443" custLinFactNeighborX="100000" custLinFactNeighborY="773">
        <dgm:presLayoutVars>
          <dgm:chMax val="0"/>
          <dgm:chPref val="0"/>
          <dgm:bulletEnabled val="1"/>
        </dgm:presLayoutVars>
      </dgm:prSet>
      <dgm:spPr/>
    </dgm:pt>
    <dgm:pt modelId="{32657AAD-D462-4C91-B51F-E7A58F788BD4}" type="pres">
      <dgm:prSet presAssocID="{DB103844-D623-4A6B-BD4C-5C6491A5E4E6}" presName="ParentText2" presStyleLbl="revTx" presStyleIdx="1" presStyleCnt="2">
        <dgm:presLayoutVars>
          <dgm:chMax val="0"/>
          <dgm:chPref val="0"/>
          <dgm:bulletEnabled val="1"/>
        </dgm:presLayoutVars>
      </dgm:prSet>
      <dgm:spPr/>
    </dgm:pt>
    <dgm:pt modelId="{F538DEA5-B884-44B1-89F2-F9CF0A573B88}" type="pres">
      <dgm:prSet presAssocID="{DB103844-D623-4A6B-BD4C-5C6491A5E4E6}" presName="Plus" presStyleLbl="alignNode1" presStyleIdx="0" presStyleCnt="2"/>
      <dgm:spPr/>
    </dgm:pt>
    <dgm:pt modelId="{64841214-D9FC-46B8-98A3-5562FF779403}" type="pres">
      <dgm:prSet presAssocID="{DB103844-D623-4A6B-BD4C-5C6491A5E4E6}" presName="Minus" presStyleLbl="alignNode1" presStyleIdx="1" presStyleCnt="2"/>
      <dgm:spPr/>
    </dgm:pt>
    <dgm:pt modelId="{2DE1E263-50FD-4E0F-BBCF-300F13EFDC74}" type="pres">
      <dgm:prSet presAssocID="{DB103844-D623-4A6B-BD4C-5C6491A5E4E6}" presName="Divider" presStyleLbl="parChTrans1D1" presStyleIdx="0" presStyleCnt="1"/>
      <dgm:spPr/>
    </dgm:pt>
  </dgm:ptLst>
  <dgm:cxnLst>
    <dgm:cxn modelId="{2EB0AF25-B8D4-481B-BA41-EF9B471152B2}" srcId="{47EDECA2-AC74-44E6-92A9-0FCCF88F6C8E}" destId="{71A87319-DF3F-4421-9450-DFDDE515350B}" srcOrd="1" destOrd="0" parTransId="{0FD74BFC-8EA6-41C3-BB60-3F6128D714F8}" sibTransId="{82513FB5-B9B0-4E2A-BF09-E2F56C41EC5D}"/>
    <dgm:cxn modelId="{2E679728-CF89-42CD-8944-657012347DF3}" srcId="{47EDECA2-AC74-44E6-92A9-0FCCF88F6C8E}" destId="{68FB03EE-4A5A-450E-B022-69C44E65A4AE}" srcOrd="0" destOrd="0" parTransId="{504450AD-8AD0-4908-8748-A8F8D1BAD00A}" sibTransId="{5B683128-4CE8-4823-80C1-F1047EC20CC3}"/>
    <dgm:cxn modelId="{3D106A3E-1EEF-4D36-AC15-526840051AC0}" type="presOf" srcId="{B3930B0E-721A-4A49-B93E-C75B961F3856}" destId="{EF289F33-2901-409A-8DD7-E0A5761EF628}" srcOrd="0" destOrd="6" presId="urn:microsoft.com/office/officeart/2009/3/layout/PlusandMinus"/>
    <dgm:cxn modelId="{F9941A5D-F246-4F55-A762-661060456DF3}" srcId="{47EDECA2-AC74-44E6-92A9-0FCCF88F6C8E}" destId="{C2559F4F-1052-468D-A15D-E7E7393518B8}" srcOrd="3" destOrd="0" parTransId="{36C6DE14-1FA2-47E0-8DD5-A83E2E2091FE}" sibTransId="{DB2500D1-84B8-4C10-BBFB-14AC6E530E10}"/>
    <dgm:cxn modelId="{5FBA4968-1854-4D37-9F2C-3AF4676A46BB}" type="presOf" srcId="{71A87319-DF3F-4421-9450-DFDDE515350B}" destId="{EF289F33-2901-409A-8DD7-E0A5761EF628}" srcOrd="0" destOrd="2" presId="urn:microsoft.com/office/officeart/2009/3/layout/PlusandMinus"/>
    <dgm:cxn modelId="{D89FFC70-2615-41DF-96BB-ADE0277A54A7}" type="presOf" srcId="{68FB03EE-4A5A-450E-B022-69C44E65A4AE}" destId="{EF289F33-2901-409A-8DD7-E0A5761EF628}" srcOrd="0" destOrd="1" presId="urn:microsoft.com/office/officeart/2009/3/layout/PlusandMinus"/>
    <dgm:cxn modelId="{896CE57E-CEE3-4C8D-83B1-14DF5B3CC82A}" srcId="{47EDECA2-AC74-44E6-92A9-0FCCF88F6C8E}" destId="{B3930B0E-721A-4A49-B93E-C75B961F3856}" srcOrd="5" destOrd="0" parTransId="{CFEB2E4F-2ED1-4E9F-9AF2-CA994DA85F10}" sibTransId="{770BFB03-333E-4E83-B372-CBAB1EA87D1B}"/>
    <dgm:cxn modelId="{A473C893-39B8-4E1E-B671-77CC43325A86}" type="presOf" srcId="{47EDECA2-AC74-44E6-92A9-0FCCF88F6C8E}" destId="{EF289F33-2901-409A-8DD7-E0A5761EF628}" srcOrd="0" destOrd="0" presId="urn:microsoft.com/office/officeart/2009/3/layout/PlusandMinus"/>
    <dgm:cxn modelId="{74BC6CC2-6E8D-4277-A4A6-9922DD31D8A9}" srcId="{47EDECA2-AC74-44E6-92A9-0FCCF88F6C8E}" destId="{6C3D90C3-B95B-4C04-8CDD-A207D4017EC9}" srcOrd="4" destOrd="0" parTransId="{BE5172C4-9FEF-4D5A-82F5-7328259C8ADF}" sibTransId="{9227218A-EEDA-45F0-A8FB-A7630FA6FA15}"/>
    <dgm:cxn modelId="{52000CC9-01BF-475D-924F-F8B8326BDFAE}" srcId="{DB103844-D623-4A6B-BD4C-5C6491A5E4E6}" destId="{47EDECA2-AC74-44E6-92A9-0FCCF88F6C8E}" srcOrd="0" destOrd="0" parTransId="{79D43A22-1D9F-43A2-B19A-3F9148120213}" sibTransId="{9F259FEC-2F50-4950-9F41-19EEC8FE2F7D}"/>
    <dgm:cxn modelId="{E7D4C1CE-D99A-47DF-9BD5-6759CB36130C}" type="presOf" srcId="{DB103844-D623-4A6B-BD4C-5C6491A5E4E6}" destId="{1F3C540A-A8B1-4368-815E-B7921BD96580}" srcOrd="0" destOrd="0" presId="urn:microsoft.com/office/officeart/2009/3/layout/PlusandMinus"/>
    <dgm:cxn modelId="{29ED80CF-6A7B-4367-BE9D-F81555CDDDA1}" srcId="{47EDECA2-AC74-44E6-92A9-0FCCF88F6C8E}" destId="{AC12EF8C-D9A5-4515-B9E8-E6BEE8D5FFA2}" srcOrd="2" destOrd="0" parTransId="{0076036F-97C6-4C0B-B855-903D8D92AF5B}" sibTransId="{ED59263A-73BF-4C76-BFDD-980F3BAAE697}"/>
    <dgm:cxn modelId="{F56CB2DF-6B5E-43F3-8BCD-366BFD63C386}" type="presOf" srcId="{C2559F4F-1052-468D-A15D-E7E7393518B8}" destId="{EF289F33-2901-409A-8DD7-E0A5761EF628}" srcOrd="0" destOrd="4" presId="urn:microsoft.com/office/officeart/2009/3/layout/PlusandMinus"/>
    <dgm:cxn modelId="{31B932E0-0EA5-4D88-BF20-9FEF2263B3C3}" type="presOf" srcId="{AC12EF8C-D9A5-4515-B9E8-E6BEE8D5FFA2}" destId="{EF289F33-2901-409A-8DD7-E0A5761EF628}" srcOrd="0" destOrd="3" presId="urn:microsoft.com/office/officeart/2009/3/layout/PlusandMinus"/>
    <dgm:cxn modelId="{3C2B11FE-0DD4-40DD-B836-52E9934C1FFD}" type="presOf" srcId="{6C3D90C3-B95B-4C04-8CDD-A207D4017EC9}" destId="{EF289F33-2901-409A-8DD7-E0A5761EF628}" srcOrd="0" destOrd="5" presId="urn:microsoft.com/office/officeart/2009/3/layout/PlusandMinus"/>
    <dgm:cxn modelId="{1C161F7E-746D-4035-A637-D36D1A0E2951}" type="presParOf" srcId="{1F3C540A-A8B1-4368-815E-B7921BD96580}" destId="{4AFA87F9-B1ED-44EE-BED0-3F805002D531}" srcOrd="0" destOrd="0" presId="urn:microsoft.com/office/officeart/2009/3/layout/PlusandMinus"/>
    <dgm:cxn modelId="{AC9FEE6D-6818-42F0-A907-2F2F03E4C2E7}" type="presParOf" srcId="{1F3C540A-A8B1-4368-815E-B7921BD96580}" destId="{EF289F33-2901-409A-8DD7-E0A5761EF628}" srcOrd="1" destOrd="0" presId="urn:microsoft.com/office/officeart/2009/3/layout/PlusandMinus"/>
    <dgm:cxn modelId="{42694684-9B1F-4FF1-86C7-F88EFF235371}" type="presParOf" srcId="{1F3C540A-A8B1-4368-815E-B7921BD96580}" destId="{32657AAD-D462-4C91-B51F-E7A58F788BD4}" srcOrd="2" destOrd="0" presId="urn:microsoft.com/office/officeart/2009/3/layout/PlusandMinus"/>
    <dgm:cxn modelId="{1082A760-C125-45C4-8D38-1AB0454D2C6C}" type="presParOf" srcId="{1F3C540A-A8B1-4368-815E-B7921BD96580}" destId="{F538DEA5-B884-44B1-89F2-F9CF0A573B88}" srcOrd="3" destOrd="0" presId="urn:microsoft.com/office/officeart/2009/3/layout/PlusandMinus"/>
    <dgm:cxn modelId="{81C04250-799E-4515-9CBB-7725E2D70007}" type="presParOf" srcId="{1F3C540A-A8B1-4368-815E-B7921BD96580}" destId="{64841214-D9FC-46B8-98A3-5562FF779403}" srcOrd="4" destOrd="0" presId="urn:microsoft.com/office/officeart/2009/3/layout/PlusandMinus"/>
    <dgm:cxn modelId="{F7D80A6A-ED6B-4A3E-8C3F-14CD5A7AD04C}" type="presParOf" srcId="{1F3C540A-A8B1-4368-815E-B7921BD96580}" destId="{2DE1E263-50FD-4E0F-BBCF-300F13EFDC74}"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DAE64-F6E2-4EAB-BFFD-A94D7600350E}">
      <dsp:nvSpPr>
        <dsp:cNvPr id="0" name=""/>
        <dsp:cNvSpPr/>
      </dsp:nvSpPr>
      <dsp:spPr>
        <a:xfrm>
          <a:off x="2438400" y="0"/>
          <a:ext cx="3657600" cy="1269999"/>
        </a:xfrm>
        <a:prstGeom prst="rightArrow">
          <a:avLst>
            <a:gd name="adj1" fmla="val 75000"/>
            <a:gd name="adj2" fmla="val 50000"/>
          </a:avLst>
        </a:prstGeom>
        <a:solidFill>
          <a:schemeClr val="accent6">
            <a:alpha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None/>
          </a:pPr>
          <a:r>
            <a:rPr lang="en-US" sz="2300" i="1" kern="1200" dirty="0">
              <a:solidFill>
                <a:schemeClr val="bg1"/>
              </a:solidFill>
            </a:rPr>
            <a:t>	The aim and importance of the endeavor</a:t>
          </a:r>
        </a:p>
      </dsp:txBody>
      <dsp:txXfrm>
        <a:off x="2438400" y="158750"/>
        <a:ext cx="3181350" cy="952499"/>
      </dsp:txXfrm>
    </dsp:sp>
    <dsp:sp modelId="{9C3099FB-657B-42BD-898E-8D2C85E451B5}">
      <dsp:nvSpPr>
        <dsp:cNvPr id="0" name=""/>
        <dsp:cNvSpPr/>
      </dsp:nvSpPr>
      <dsp:spPr>
        <a:xfrm>
          <a:off x="0" y="0"/>
          <a:ext cx="2438400" cy="1269999"/>
        </a:xfrm>
        <a:prstGeom prst="round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Challenge</a:t>
          </a:r>
        </a:p>
      </dsp:txBody>
      <dsp:txXfrm>
        <a:off x="61996" y="61996"/>
        <a:ext cx="2314408" cy="1146007"/>
      </dsp:txXfrm>
    </dsp:sp>
    <dsp:sp modelId="{973DA004-5CF7-4B3C-97AE-0F6904EFFBB1}">
      <dsp:nvSpPr>
        <dsp:cNvPr id="0" name=""/>
        <dsp:cNvSpPr/>
      </dsp:nvSpPr>
      <dsp:spPr>
        <a:xfrm>
          <a:off x="2438400" y="1397000"/>
          <a:ext cx="3657600" cy="1269999"/>
        </a:xfrm>
        <a:prstGeom prst="rightArrow">
          <a:avLst>
            <a:gd name="adj1" fmla="val 75000"/>
            <a:gd name="adj2" fmla="val 50000"/>
          </a:avLst>
        </a:prstGeom>
        <a:solidFill>
          <a:schemeClr val="accent6">
            <a:alpha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None/>
          </a:pPr>
          <a:r>
            <a:rPr lang="en-US" sz="2300" kern="1200" dirty="0"/>
            <a:t>	</a:t>
          </a:r>
          <a:r>
            <a:rPr lang="en-US" sz="2300" i="1" kern="1200" dirty="0">
              <a:solidFill>
                <a:schemeClr val="bg1"/>
              </a:solidFill>
            </a:rPr>
            <a:t>The plan to achieve excellence</a:t>
          </a:r>
        </a:p>
      </dsp:txBody>
      <dsp:txXfrm>
        <a:off x="2438400" y="1555750"/>
        <a:ext cx="3181350" cy="952499"/>
      </dsp:txXfrm>
    </dsp:sp>
    <dsp:sp modelId="{701F198F-7999-4D8D-BD82-37BA29FECB36}">
      <dsp:nvSpPr>
        <dsp:cNvPr id="0" name=""/>
        <dsp:cNvSpPr/>
      </dsp:nvSpPr>
      <dsp:spPr>
        <a:xfrm>
          <a:off x="0" y="1397000"/>
          <a:ext cx="2438400" cy="1269999"/>
        </a:xfrm>
        <a:prstGeom prst="roundRect">
          <a:avLst/>
        </a:prstGeom>
        <a:solidFill>
          <a:schemeClr val="accent6">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Feasibility</a:t>
          </a:r>
        </a:p>
      </dsp:txBody>
      <dsp:txXfrm>
        <a:off x="61996" y="1458996"/>
        <a:ext cx="2314408" cy="1146007"/>
      </dsp:txXfrm>
    </dsp:sp>
    <dsp:sp modelId="{A3D109AC-DBAD-42E6-968D-D0A8ACB33337}">
      <dsp:nvSpPr>
        <dsp:cNvPr id="0" name=""/>
        <dsp:cNvSpPr/>
      </dsp:nvSpPr>
      <dsp:spPr>
        <a:xfrm>
          <a:off x="2438400" y="2793999"/>
          <a:ext cx="3657600" cy="1269999"/>
        </a:xfrm>
        <a:prstGeom prst="rightArrow">
          <a:avLst>
            <a:gd name="adj1" fmla="val 75000"/>
            <a:gd name="adj2" fmla="val 50000"/>
          </a:avLst>
        </a:prstGeom>
        <a:solidFill>
          <a:schemeClr val="accent6">
            <a:alpha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t" anchorCtr="0">
          <a:noAutofit/>
        </a:bodyPr>
        <a:lstStyle/>
        <a:p>
          <a:pPr marL="228600" lvl="1" indent="-228600" algn="l" defTabSz="1022350">
            <a:lnSpc>
              <a:spcPct val="90000"/>
            </a:lnSpc>
            <a:spcBef>
              <a:spcPct val="0"/>
            </a:spcBef>
            <a:spcAft>
              <a:spcPct val="15000"/>
            </a:spcAft>
            <a:buNone/>
          </a:pPr>
          <a:r>
            <a:rPr lang="en-US" sz="2300" kern="1200" dirty="0"/>
            <a:t>	</a:t>
          </a:r>
          <a:r>
            <a:rPr lang="en-US" sz="2300" i="1" kern="1200" dirty="0">
              <a:solidFill>
                <a:schemeClr val="bg1"/>
              </a:solidFill>
            </a:rPr>
            <a:t>The expertise to succeed</a:t>
          </a:r>
        </a:p>
      </dsp:txBody>
      <dsp:txXfrm>
        <a:off x="2438400" y="2952749"/>
        <a:ext cx="3181350" cy="952499"/>
      </dsp:txXfrm>
    </dsp:sp>
    <dsp:sp modelId="{0DE50020-59D7-453A-9B21-5CFA50BDD0A4}">
      <dsp:nvSpPr>
        <dsp:cNvPr id="0" name=""/>
        <dsp:cNvSpPr/>
      </dsp:nvSpPr>
      <dsp:spPr>
        <a:xfrm>
          <a:off x="0" y="2793999"/>
          <a:ext cx="2438400" cy="1269999"/>
        </a:xfrm>
        <a:prstGeom prst="round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Capability</a:t>
          </a:r>
        </a:p>
      </dsp:txBody>
      <dsp:txXfrm>
        <a:off x="61996" y="2855995"/>
        <a:ext cx="2314408" cy="11460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1C143-6FA8-43F9-9337-124902C80A16}">
      <dsp:nvSpPr>
        <dsp:cNvPr id="0" name=""/>
        <dsp:cNvSpPr/>
      </dsp:nvSpPr>
      <dsp:spPr>
        <a:xfrm>
          <a:off x="1115194" y="0"/>
          <a:ext cx="4263176" cy="4263176"/>
        </a:xfrm>
        <a:prstGeom prst="diamond">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1950D9-1EEF-471D-9B94-68A5F83C5762}">
      <dsp:nvSpPr>
        <dsp:cNvPr id="0" name=""/>
        <dsp:cNvSpPr/>
      </dsp:nvSpPr>
      <dsp:spPr>
        <a:xfrm>
          <a:off x="1520196" y="405001"/>
          <a:ext cx="1662638" cy="1662638"/>
        </a:xfrm>
        <a:prstGeom prst="round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Clearly </a:t>
          </a:r>
          <a:r>
            <a:rPr lang="en-US" sz="1800" b="1" i="1" kern="1200" dirty="0"/>
            <a:t>show</a:t>
          </a:r>
          <a:r>
            <a:rPr lang="en-US" sz="1800" kern="1200" dirty="0"/>
            <a:t> how amounts were calculated</a:t>
          </a:r>
        </a:p>
      </dsp:txBody>
      <dsp:txXfrm>
        <a:off x="1601359" y="486164"/>
        <a:ext cx="1500312" cy="1500312"/>
      </dsp:txXfrm>
    </dsp:sp>
    <dsp:sp modelId="{1162E158-009F-4888-9476-C4F1214CFB73}">
      <dsp:nvSpPr>
        <dsp:cNvPr id="0" name=""/>
        <dsp:cNvSpPr/>
      </dsp:nvSpPr>
      <dsp:spPr>
        <a:xfrm>
          <a:off x="3310730" y="405001"/>
          <a:ext cx="1662638" cy="1662638"/>
        </a:xfrm>
        <a:prstGeom prst="roundRect">
          <a:avLst/>
        </a:prstGeom>
        <a:solidFill>
          <a:schemeClr val="accent6">
            <a:shade val="80000"/>
            <a:hueOff val="-127231"/>
            <a:satOff val="5670"/>
            <a:lumOff val="79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Strongly </a:t>
          </a:r>
          <a:r>
            <a:rPr lang="en-US" sz="1800" b="1" i="1" kern="1200" dirty="0"/>
            <a:t>relate</a:t>
          </a:r>
          <a:r>
            <a:rPr lang="en-US" sz="1800" kern="1200" dirty="0"/>
            <a:t> to methodology in proposal</a:t>
          </a:r>
        </a:p>
      </dsp:txBody>
      <dsp:txXfrm>
        <a:off x="3391893" y="486164"/>
        <a:ext cx="1500312" cy="1500312"/>
      </dsp:txXfrm>
    </dsp:sp>
    <dsp:sp modelId="{557BAEFB-375D-40AF-BE10-34DDC0616B7B}">
      <dsp:nvSpPr>
        <dsp:cNvPr id="0" name=""/>
        <dsp:cNvSpPr/>
      </dsp:nvSpPr>
      <dsp:spPr>
        <a:xfrm>
          <a:off x="1520196" y="2195535"/>
          <a:ext cx="1662638" cy="1662638"/>
        </a:xfrm>
        <a:prstGeom prst="roundRect">
          <a:avLst/>
        </a:prstGeom>
        <a:solidFill>
          <a:schemeClr val="accent6">
            <a:shade val="80000"/>
            <a:hueOff val="-254461"/>
            <a:satOff val="11339"/>
            <a:lumOff val="158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Specifically outline </a:t>
          </a:r>
          <a:r>
            <a:rPr lang="en-US" sz="1800" b="1" i="1" kern="1200" dirty="0"/>
            <a:t>support</a:t>
          </a:r>
          <a:r>
            <a:rPr lang="en-US" sz="1800" kern="1200" dirty="0"/>
            <a:t> from other sources</a:t>
          </a:r>
        </a:p>
      </dsp:txBody>
      <dsp:txXfrm>
        <a:off x="1601359" y="2276698"/>
        <a:ext cx="1500312" cy="1500312"/>
      </dsp:txXfrm>
    </dsp:sp>
    <dsp:sp modelId="{F4DB9E91-0E64-4E9E-9BAE-C423EAEC6C42}">
      <dsp:nvSpPr>
        <dsp:cNvPr id="0" name=""/>
        <dsp:cNvSpPr/>
      </dsp:nvSpPr>
      <dsp:spPr>
        <a:xfrm>
          <a:off x="3310730" y="2195535"/>
          <a:ext cx="1662638" cy="1662638"/>
        </a:xfrm>
        <a:prstGeom prst="round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i="1" kern="1200" dirty="0"/>
            <a:t>Justify</a:t>
          </a:r>
          <a:r>
            <a:rPr lang="en-US" sz="1800" kern="1200" dirty="0"/>
            <a:t> the need for all cash requests</a:t>
          </a:r>
        </a:p>
      </dsp:txBody>
      <dsp:txXfrm>
        <a:off x="3391893" y="2276698"/>
        <a:ext cx="1500312" cy="150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A87F9-B1ED-44EE-BED0-3F805002D531}">
      <dsp:nvSpPr>
        <dsp:cNvPr id="0" name=""/>
        <dsp:cNvSpPr/>
      </dsp:nvSpPr>
      <dsp:spPr>
        <a:xfrm>
          <a:off x="704237" y="1089432"/>
          <a:ext cx="6807633" cy="3518143"/>
        </a:xfrm>
        <a:prstGeom prst="rect">
          <a:avLst/>
        </a:prstGeom>
        <a:solidFill>
          <a:schemeClr val="accent6">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EF289F33-2901-409A-8DD7-E0A5761EF628}">
      <dsp:nvSpPr>
        <dsp:cNvPr id="0" name=""/>
        <dsp:cNvSpPr/>
      </dsp:nvSpPr>
      <dsp:spPr>
        <a:xfrm>
          <a:off x="4177772" y="1524148"/>
          <a:ext cx="3161245" cy="300972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711200">
            <a:lnSpc>
              <a:spcPct val="90000"/>
            </a:lnSpc>
            <a:spcBef>
              <a:spcPct val="0"/>
            </a:spcBef>
            <a:spcAft>
              <a:spcPct val="35000"/>
            </a:spcAft>
            <a:buNone/>
          </a:pPr>
          <a:r>
            <a:rPr lang="en-US" sz="1600" b="1" u="sng" kern="1200" dirty="0"/>
            <a:t>Things to Avoid:</a:t>
          </a:r>
        </a:p>
        <a:p>
          <a:pPr marL="171450" lvl="1" indent="-171450" algn="l" defTabSz="711200">
            <a:lnSpc>
              <a:spcPct val="90000"/>
            </a:lnSpc>
            <a:spcBef>
              <a:spcPct val="0"/>
            </a:spcBef>
            <a:spcAft>
              <a:spcPct val="15000"/>
            </a:spcAft>
            <a:buChar char="•"/>
          </a:pPr>
          <a:r>
            <a:rPr lang="en-US" sz="1600" kern="1200" dirty="0"/>
            <a:t> Ineligible costs</a:t>
          </a:r>
        </a:p>
        <a:p>
          <a:pPr marL="171450" lvl="1" indent="-171450" algn="l" defTabSz="711200">
            <a:lnSpc>
              <a:spcPct val="90000"/>
            </a:lnSpc>
            <a:spcBef>
              <a:spcPct val="0"/>
            </a:spcBef>
            <a:spcAft>
              <a:spcPct val="15000"/>
            </a:spcAft>
            <a:buChar char="•"/>
          </a:pPr>
          <a:r>
            <a:rPr lang="en-US" sz="1600" kern="1200" dirty="0"/>
            <a:t> Don’t pad or inflate costs </a:t>
          </a:r>
        </a:p>
        <a:p>
          <a:pPr marL="171450" lvl="1" indent="-171450" algn="l" defTabSz="711200">
            <a:lnSpc>
              <a:spcPct val="90000"/>
            </a:lnSpc>
            <a:spcBef>
              <a:spcPct val="0"/>
            </a:spcBef>
            <a:spcAft>
              <a:spcPct val="15000"/>
            </a:spcAft>
            <a:buChar char="•"/>
          </a:pPr>
          <a:r>
            <a:rPr lang="en-US" sz="1600" kern="1200" dirty="0"/>
            <a:t> Overhead or general administrative costs</a:t>
          </a:r>
        </a:p>
        <a:p>
          <a:pPr marL="171450" lvl="1" indent="-171450" algn="l" defTabSz="711200">
            <a:lnSpc>
              <a:spcPct val="90000"/>
            </a:lnSpc>
            <a:spcBef>
              <a:spcPct val="0"/>
            </a:spcBef>
            <a:spcAft>
              <a:spcPct val="15000"/>
            </a:spcAft>
            <a:buChar char="•"/>
          </a:pPr>
          <a:r>
            <a:rPr lang="en-US" sz="1600" kern="1200" dirty="0"/>
            <a:t>Math errors</a:t>
          </a:r>
        </a:p>
        <a:p>
          <a:pPr marL="171450" lvl="1" indent="-171450" algn="l" defTabSz="711200">
            <a:lnSpc>
              <a:spcPct val="90000"/>
            </a:lnSpc>
            <a:spcBef>
              <a:spcPct val="0"/>
            </a:spcBef>
            <a:spcAft>
              <a:spcPct val="15000"/>
            </a:spcAft>
            <a:buChar char="•"/>
          </a:pPr>
          <a:r>
            <a:rPr lang="en-US" sz="1600" kern="1200" dirty="0"/>
            <a:t>Hiring non-students (PDF) without clear justification</a:t>
          </a:r>
        </a:p>
        <a:p>
          <a:pPr marL="171450" lvl="1" indent="-171450" algn="l" defTabSz="711200">
            <a:lnSpc>
              <a:spcPct val="90000"/>
            </a:lnSpc>
            <a:spcBef>
              <a:spcPct val="0"/>
            </a:spcBef>
            <a:spcAft>
              <a:spcPct val="15000"/>
            </a:spcAft>
            <a:buChar char="•"/>
          </a:pPr>
          <a:r>
            <a:rPr lang="en-US" sz="1600" kern="1200" dirty="0"/>
            <a:t>Showing “premature” expenses e.g. dissemination in Year 1</a:t>
          </a:r>
        </a:p>
      </dsp:txBody>
      <dsp:txXfrm>
        <a:off x="4177772" y="1524148"/>
        <a:ext cx="3161245" cy="3009728"/>
      </dsp:txXfrm>
    </dsp:sp>
    <dsp:sp modelId="{32657AAD-D462-4C91-B51F-E7A58F788BD4}">
      <dsp:nvSpPr>
        <dsp:cNvPr id="0" name=""/>
        <dsp:cNvSpPr/>
      </dsp:nvSpPr>
      <dsp:spPr>
        <a:xfrm>
          <a:off x="4139354" y="1500883"/>
          <a:ext cx="3161245" cy="3009728"/>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38DEA5-B884-44B1-89F2-F9CF0A573B88}">
      <dsp:nvSpPr>
        <dsp:cNvPr id="0" name=""/>
        <dsp:cNvSpPr/>
      </dsp:nvSpPr>
      <dsp:spPr>
        <a:xfrm>
          <a:off x="0" y="385374"/>
          <a:ext cx="1330227" cy="1330227"/>
        </a:xfrm>
        <a:prstGeom prst="plus">
          <a:avLst>
            <a:gd name="adj" fmla="val 32810"/>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4841214-D9FC-46B8-98A3-5562FF779403}">
      <dsp:nvSpPr>
        <dsp:cNvPr id="0" name=""/>
        <dsp:cNvSpPr/>
      </dsp:nvSpPr>
      <dsp:spPr>
        <a:xfrm>
          <a:off x="6572887" y="863756"/>
          <a:ext cx="1251978" cy="429041"/>
        </a:xfrm>
        <a:prstGeom prst="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DE1E263-50FD-4E0F-BBCF-300F13EFDC74}">
      <dsp:nvSpPr>
        <dsp:cNvPr id="0" name=""/>
        <dsp:cNvSpPr/>
      </dsp:nvSpPr>
      <dsp:spPr>
        <a:xfrm>
          <a:off x="4108054" y="1507318"/>
          <a:ext cx="782" cy="2874580"/>
        </a:xfrm>
        <a:prstGeom prst="line">
          <a:avLst/>
        </a:prstGeom>
        <a:noFill/>
        <a:ln w="25400" cap="flat" cmpd="sng" algn="ctr">
          <a:solidFill>
            <a:schemeClr val="accent6">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2" y="4415790"/>
            <a:ext cx="5608319" cy="4183380"/>
          </a:xfrm>
          <a:prstGeom prst="rect">
            <a:avLst/>
          </a:prstGeom>
          <a:noFill/>
          <a:ln>
            <a:noFill/>
          </a:ln>
        </p:spPr>
        <p:txBody>
          <a:bodyPr lIns="93162" tIns="93162" rIns="93162" bIns="93162" anchor="t"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100" b="0" i="0" u="none" strike="noStrike" cap="none">
                <a:solidFill>
                  <a:schemeClr val="dk1"/>
                </a:solidFill>
                <a:latin typeface="Arial"/>
                <a:ea typeface="Arial"/>
                <a:cs typeface="Arial"/>
                <a:sym typeface="Arial"/>
              </a:defRPr>
            </a:lvl2pPr>
            <a:lvl3pPr marL="914400" marR="0" lvl="2" indent="0" algn="l" rtl="0">
              <a:spcBef>
                <a:spcPts val="0"/>
              </a:spcBef>
              <a:buNone/>
              <a:defRPr sz="1100" b="0" i="0" u="none" strike="noStrike" cap="none">
                <a:solidFill>
                  <a:schemeClr val="dk1"/>
                </a:solidFill>
                <a:latin typeface="Arial"/>
                <a:ea typeface="Arial"/>
                <a:cs typeface="Arial"/>
                <a:sym typeface="Arial"/>
              </a:defRPr>
            </a:lvl3pPr>
            <a:lvl4pPr marL="1371600" marR="0" lvl="3" indent="0" algn="l" rtl="0">
              <a:spcBef>
                <a:spcPts val="0"/>
              </a:spcBef>
              <a:buNone/>
              <a:defRPr sz="1100" b="0" i="0" u="none" strike="noStrike" cap="none">
                <a:solidFill>
                  <a:schemeClr val="dk1"/>
                </a:solidFill>
                <a:latin typeface="Arial"/>
                <a:ea typeface="Arial"/>
                <a:cs typeface="Arial"/>
                <a:sym typeface="Arial"/>
              </a:defRPr>
            </a:lvl4pPr>
            <a:lvl5pPr marL="1828800" marR="0" lvl="4" indent="0" algn="l" rtl="0">
              <a:spcBef>
                <a:spcPts val="0"/>
              </a:spcBef>
              <a:buNone/>
              <a:defRPr sz="1100" b="0" i="0" u="none" strike="noStrike" cap="none">
                <a:solidFill>
                  <a:schemeClr val="dk1"/>
                </a:solidFill>
                <a:latin typeface="Arial"/>
                <a:ea typeface="Arial"/>
                <a:cs typeface="Arial"/>
                <a:sym typeface="Arial"/>
              </a:defRPr>
            </a:lvl5pPr>
            <a:lvl6pPr marL="2286000" marR="0" lvl="5" indent="0" algn="l" rtl="0">
              <a:spcBef>
                <a:spcPts val="0"/>
              </a:spcBef>
              <a:buNone/>
              <a:defRPr sz="1100" b="0" i="0" u="none" strike="noStrike" cap="none">
                <a:solidFill>
                  <a:schemeClr val="dk1"/>
                </a:solidFill>
                <a:latin typeface="Arial"/>
                <a:ea typeface="Arial"/>
                <a:cs typeface="Arial"/>
                <a:sym typeface="Arial"/>
              </a:defRPr>
            </a:lvl6pPr>
            <a:lvl7pPr marL="2743200" marR="0" lvl="6" indent="0" algn="l" rtl="0">
              <a:spcBef>
                <a:spcPts val="0"/>
              </a:spcBef>
              <a:buNone/>
              <a:defRPr sz="1100" b="0" i="0" u="none" strike="noStrike" cap="none">
                <a:solidFill>
                  <a:schemeClr val="dk1"/>
                </a:solidFill>
                <a:latin typeface="Arial"/>
                <a:ea typeface="Arial"/>
                <a:cs typeface="Arial"/>
                <a:sym typeface="Arial"/>
              </a:defRPr>
            </a:lvl7pPr>
            <a:lvl8pPr marL="3200400" marR="0" lvl="7" indent="0" algn="l" rtl="0">
              <a:spcBef>
                <a:spcPts val="0"/>
              </a:spcBef>
              <a:buNone/>
              <a:defRPr sz="1100" b="0" i="0" u="none" strike="noStrike" cap="none">
                <a:solidFill>
                  <a:schemeClr val="dk1"/>
                </a:solidFill>
                <a:latin typeface="Arial"/>
                <a:ea typeface="Arial"/>
                <a:cs typeface="Arial"/>
                <a:sym typeface="Arial"/>
              </a:defRPr>
            </a:lvl8pPr>
            <a:lvl9pPr marL="3657600" marR="0" lvl="8" indent="0" algn="l" rtl="0">
              <a:spcBef>
                <a:spcPts val="0"/>
              </a:spcBef>
              <a:buNone/>
              <a:defRPr sz="11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78801364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sshrc-crsh.gc.ca/society-societe/community-communite/Imagining_Canadas_Future-Imaginer_l_avenir_du_Canada-eng.aspx"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sshrc-crsh.gc.ca/funding-financement/programs-programmes/definitions-eng.aspx#a12"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sshrc-crsh.gc.ca/funding-financement/programs-programmes/insight_grants-subventions_savoir-eng.aspx" TargetMode="External"/><Relationship Id="rId5" Type="http://schemas.openxmlformats.org/officeDocument/2006/relationships/hyperlink" Target="http://www.sshrc-crsh.gc.ca/funding-financement/programs-programmes/insight_development_grants-subventions_de_developpement_savoir-eng.aspx" TargetMode="External"/><Relationship Id="rId4" Type="http://schemas.openxmlformats.org/officeDocument/2006/relationships/hyperlink" Target="http://www.sshrc-crsh.gc.ca/funding-financement/programs-programmes/definitions-eng.aspx#a2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www.sshrc-crsh.gc.ca/funding-financement/programs-programmes/partnership_development_grants-subventions_partenariat_developpement-eng.aspx" TargetMode="External"/><Relationship Id="rId3" Type="http://schemas.openxmlformats.org/officeDocument/2006/relationships/hyperlink" Target="http://www.sshrc-crsh.gc.ca/funding-financement/umbrella_programs-programme_cadre/insight-savoir-eng.aspx" TargetMode="External"/><Relationship Id="rId7" Type="http://schemas.openxmlformats.org/officeDocument/2006/relationships/hyperlink" Target="http://www.sshrc-crsh.gc.ca/funding-financement/programs-programmes/partnership_engage_grants-subventions_d_engagement_partenarial-eng.aspx"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sshrc-crsh.gc.ca/funding-financement/programs-programmes/definitions-eng.aspx#a10" TargetMode="External"/><Relationship Id="rId5" Type="http://schemas.openxmlformats.org/officeDocument/2006/relationships/hyperlink" Target="http://www.sshrc-crsh.gc.ca/funding-financement/policies-politiques/cash_inkind-especes_en_nature-eng.aspx" TargetMode="External"/><Relationship Id="rId4" Type="http://schemas.openxmlformats.org/officeDocument/2006/relationships/hyperlink" Target="http://www.sshrc-crsh.gc.ca/funding-financement/umbrella_programs-programme_cadre/connection-connexion-eng.aspx" TargetMode="External"/><Relationship Id="rId9" Type="http://schemas.openxmlformats.org/officeDocument/2006/relationships/hyperlink" Target="http://www.sshrc-crsh.gc.ca/funding-financement/programs-programmes/partnership_grants_loi-subventions_partenariat_li-eng.aspx"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52882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Budget judiciously. Think MEF: minimum essential funding. Do not ‘pad’ the budget. Avoid, for instance, travel to major conferences in the early phases of a research program, which would normally be devoted to data collection</a:t>
            </a:r>
          </a:p>
          <a:p>
            <a:endParaRPr lang="en-US" dirty="0"/>
          </a:p>
          <a:p>
            <a:r>
              <a:rPr lang="en-US" dirty="0"/>
              <a:t>Do: Make things match. Check and recheck your numbers.. Follow the same order in your justification as they are laid out in your budget. Use headings to make things easier to follow. </a:t>
            </a:r>
          </a:p>
          <a:p>
            <a:endParaRPr lang="en-US" dirty="0"/>
          </a:p>
          <a:p>
            <a:r>
              <a:rPr lang="en-US" dirty="0"/>
              <a:t>Don’t Include negative justifications. Artificially request the same amount every year in a multiyear </a:t>
            </a:r>
            <a:r>
              <a:rPr lang="en-US" dirty="0" err="1"/>
              <a:t>proposalRequest</a:t>
            </a:r>
            <a:r>
              <a:rPr lang="en-US" dirty="0"/>
              <a:t> the maximum allowable to the penny.</a:t>
            </a:r>
          </a:p>
          <a:p>
            <a:endParaRPr lang="en-US" dirty="0"/>
          </a:p>
        </p:txBody>
      </p:sp>
    </p:spTree>
    <p:extLst>
      <p:ext uri="{BB962C8B-B14F-4D97-AF65-F5344CB8AC3E}">
        <p14:creationId xmlns:p14="http://schemas.microsoft.com/office/powerpoint/2010/main" val="2700184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Budget judiciously. Think MEF: minimum essential funding. Do not ‘pad’ the budget. Avoid, for instance, travel to major conferences in the early phases of a research program, which would normally be devoted to data collection</a:t>
            </a:r>
          </a:p>
          <a:p>
            <a:endParaRPr lang="en-US" dirty="0"/>
          </a:p>
          <a:p>
            <a:r>
              <a:rPr lang="en-US" dirty="0"/>
              <a:t>Do: Make things match. Check and recheck your numbers.. Follow the same order in your justification as they are laid out in your budget. Use headings to make things easier to follow. </a:t>
            </a:r>
          </a:p>
          <a:p>
            <a:endParaRPr lang="en-US" dirty="0"/>
          </a:p>
          <a:p>
            <a:r>
              <a:rPr lang="en-US" dirty="0"/>
              <a:t>Don’t Include negative justifications. Artificially request the same amount every year in a multiyear </a:t>
            </a:r>
            <a:r>
              <a:rPr lang="en-US" dirty="0" err="1"/>
              <a:t>proposalRequest</a:t>
            </a:r>
            <a:r>
              <a:rPr lang="en-US" dirty="0"/>
              <a:t> the maximum allowable to the penny.</a:t>
            </a:r>
          </a:p>
          <a:p>
            <a:endParaRPr lang="en-US" dirty="0"/>
          </a:p>
          <a:p>
            <a:pPr defTabSz="465887">
              <a:defRPr/>
            </a:pPr>
            <a:r>
              <a:rPr lang="en-US" dirty="0"/>
              <a:t>SSHRC no longer specifies the amounts for stipends paid to graduate students and postdocs. Students or postdocs cannot be paid both a stipend and a salary / wages on a grant during a given year.  However, it is possible to choose a different form of payment in a subsequent year of the tenure of the grant with justification. Relate all paid personnel to specific tasks / objectives.</a:t>
            </a:r>
          </a:p>
          <a:p>
            <a:pPr defTabSz="465887">
              <a:defRPr/>
            </a:pPr>
            <a:endParaRPr lang="en-US" dirty="0"/>
          </a:p>
          <a:p>
            <a:pPr>
              <a:buClr>
                <a:schemeClr val="bg1"/>
              </a:buClr>
            </a:pPr>
            <a:r>
              <a:rPr lang="en-US" dirty="0"/>
              <a:t>Undergrad, Masters and Doctorate Students: Indicate that hourly rates include benefits and vacation pay</a:t>
            </a:r>
          </a:p>
          <a:p>
            <a:pPr>
              <a:buClr>
                <a:schemeClr val="bg1"/>
              </a:buClr>
            </a:pPr>
            <a:r>
              <a:rPr lang="en-US" dirty="0"/>
              <a:t> Post Docs: treat as employees who receive T4 income (Limited to 2 years)</a:t>
            </a:r>
          </a:p>
          <a:p>
            <a:pPr>
              <a:buClr>
                <a:schemeClr val="bg1"/>
              </a:buClr>
            </a:pPr>
            <a:r>
              <a:rPr lang="en-US" dirty="0"/>
              <a:t> Fully justify the use of non-students</a:t>
            </a:r>
          </a:p>
          <a:p>
            <a:pPr>
              <a:buClr>
                <a:schemeClr val="bg1"/>
              </a:buClr>
            </a:pPr>
            <a:r>
              <a:rPr lang="en-US" dirty="0"/>
              <a:t> Explain tasks that students will do and justify level of experience needed </a:t>
            </a:r>
          </a:p>
          <a:p>
            <a:pPr>
              <a:buClr>
                <a:schemeClr val="bg1"/>
              </a:buClr>
            </a:pPr>
            <a:endParaRPr lang="en-US" dirty="0"/>
          </a:p>
          <a:p>
            <a:pPr defTabSz="465887">
              <a:buClr>
                <a:schemeClr val="bg1"/>
              </a:buClr>
              <a:defRPr/>
            </a:pPr>
            <a:r>
              <a:rPr lang="en-US" dirty="0"/>
              <a:t>When explaining your analytical / technical / data gathering costs, be specific about why the costs are appropriate.  Relate the expenses to the justification of your methods.  Is there a less expensive way of doing this that is equally as effective?  Don’t be cheap, but don’t be extravagant; be reasonable</a:t>
            </a:r>
          </a:p>
          <a:p>
            <a:pPr defTabSz="465887">
              <a:buClr>
                <a:schemeClr val="bg1"/>
              </a:buClr>
              <a:defRPr/>
            </a:pPr>
            <a:endParaRPr lang="en-US" dirty="0"/>
          </a:p>
          <a:p>
            <a:pPr>
              <a:buClr>
                <a:schemeClr val="bg1"/>
              </a:buClr>
            </a:pPr>
            <a:r>
              <a:rPr lang="en-US" dirty="0"/>
              <a:t>Travel:  State purpose of trip (field work, conference)</a:t>
            </a:r>
          </a:p>
          <a:p>
            <a:pPr>
              <a:buClr>
                <a:schemeClr val="bg1"/>
              </a:buClr>
            </a:pPr>
            <a:r>
              <a:rPr lang="en-US" dirty="0"/>
              <a:t> If possible, justify why you need to travel to that specific conference</a:t>
            </a:r>
          </a:p>
          <a:p>
            <a:pPr>
              <a:buClr>
                <a:schemeClr val="bg1"/>
              </a:buClr>
            </a:pPr>
            <a:r>
              <a:rPr lang="en-US" dirty="0"/>
              <a:t> Use institutional per diems </a:t>
            </a:r>
          </a:p>
          <a:p>
            <a:pPr>
              <a:buClr>
                <a:schemeClr val="bg1"/>
              </a:buClr>
            </a:pPr>
            <a:r>
              <a:rPr lang="en-US" dirty="0"/>
              <a:t> Use economy airline rates </a:t>
            </a:r>
          </a:p>
          <a:p>
            <a:pPr>
              <a:buClr>
                <a:schemeClr val="bg1"/>
              </a:buClr>
            </a:pPr>
            <a:r>
              <a:rPr lang="en-US" dirty="0"/>
              <a:t> Justify multiple visits to one destination </a:t>
            </a:r>
          </a:p>
          <a:p>
            <a:pPr>
              <a:buClr>
                <a:schemeClr val="bg1"/>
              </a:buClr>
            </a:pPr>
            <a:endParaRPr lang="en-US" dirty="0"/>
          </a:p>
          <a:p>
            <a:pPr>
              <a:buClr>
                <a:schemeClr val="bg1"/>
              </a:buClr>
            </a:pPr>
            <a:r>
              <a:rPr lang="en-US" dirty="0"/>
              <a:t>Other Expenses:  Consultants and technical services are eligible only if demonstrated in budget justification that expert advice is needed</a:t>
            </a:r>
          </a:p>
          <a:p>
            <a:pPr>
              <a:buClr>
                <a:schemeClr val="bg1"/>
              </a:buClr>
            </a:pPr>
            <a:r>
              <a:rPr lang="en-US" dirty="0"/>
              <a:t> Computers are only eligible if needed for specialized use </a:t>
            </a:r>
          </a:p>
          <a:p>
            <a:pPr>
              <a:buClr>
                <a:schemeClr val="bg1"/>
              </a:buClr>
            </a:pPr>
            <a:r>
              <a:rPr lang="en-US" dirty="0"/>
              <a:t> Cell phones are only eligible if needed for data collection or safety</a:t>
            </a:r>
          </a:p>
          <a:p>
            <a:pPr>
              <a:buClr>
                <a:schemeClr val="bg1"/>
              </a:buClr>
            </a:pPr>
            <a:endParaRPr lang="en-US" dirty="0"/>
          </a:p>
          <a:p>
            <a:pPr>
              <a:buClr>
                <a:schemeClr val="bg1"/>
              </a:buClr>
            </a:pPr>
            <a:r>
              <a:rPr lang="en-US" dirty="0"/>
              <a:t> To justify computer hardware and other non-disposable equipment requests, you must indicate that these items are not accessible through the institution, and are required to undertake the proposed project</a:t>
            </a:r>
          </a:p>
          <a:p>
            <a:pPr>
              <a:buClr>
                <a:schemeClr val="bg1"/>
              </a:buClr>
            </a:pPr>
            <a:endParaRPr lang="en-US" dirty="0"/>
          </a:p>
          <a:p>
            <a:pPr defTabSz="465887">
              <a:buClr>
                <a:schemeClr val="bg1"/>
              </a:buClr>
              <a:defRPr/>
            </a:pPr>
            <a:endParaRPr lang="en-US" dirty="0"/>
          </a:p>
          <a:p>
            <a:pPr>
              <a:buClr>
                <a:schemeClr val="bg1"/>
              </a:buClr>
            </a:pPr>
            <a:endParaRPr lang="en-US" dirty="0"/>
          </a:p>
          <a:p>
            <a:pPr defTabSz="465887">
              <a:defRPr/>
            </a:pPr>
            <a:endParaRPr lang="en-US" dirty="0"/>
          </a:p>
          <a:p>
            <a:endParaRPr lang="en-US" dirty="0"/>
          </a:p>
          <a:p>
            <a:endParaRPr lang="en-US" dirty="0"/>
          </a:p>
        </p:txBody>
      </p:sp>
    </p:spTree>
    <p:extLst>
      <p:ext uri="{BB962C8B-B14F-4D97-AF65-F5344CB8AC3E}">
        <p14:creationId xmlns:p14="http://schemas.microsoft.com/office/powerpoint/2010/main" val="4149858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5329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
            <a:r>
              <a:rPr lang="en-US" b="1" dirty="0"/>
              <a:t>Six future challenge areas</a:t>
            </a:r>
          </a:p>
          <a:p>
            <a:r>
              <a:rPr lang="en-US" dirty="0"/>
              <a:t>An extensive foresight exercise led by SSHRC, involving a two-year national and international consultation, resulted in the identification of six key future challenge areas that are likely to emerge for Canada in the next few decades. Each challenge area includes a range of possible—yet, not exclusive—issues and </a:t>
            </a:r>
            <a:r>
              <a:rPr lang="en-US" dirty="0" err="1"/>
              <a:t>subquestions</a:t>
            </a:r>
            <a:r>
              <a:rPr lang="en-US" dirty="0"/>
              <a:t> that explore the complexity of the respective issue. </a:t>
            </a:r>
          </a:p>
          <a:p>
            <a:r>
              <a:rPr lang="en-US" dirty="0"/>
              <a:t>Challenge areas could also be addressed through the lens of the following cross-cutting components, which emerged through the foresight exercise as being essential for Canada and Canadians in an evolving global context: sustainable, resilient communities; creativity, innovation and prosperity; values, cultures, inclusion and diversity; and governance and institutions.</a:t>
            </a:r>
          </a:p>
          <a:p>
            <a:endParaRPr lang="en-US" dirty="0"/>
          </a:p>
        </p:txBody>
      </p:sp>
    </p:spTree>
    <p:extLst>
      <p:ext uri="{BB962C8B-B14F-4D97-AF65-F5344CB8AC3E}">
        <p14:creationId xmlns:p14="http://schemas.microsoft.com/office/powerpoint/2010/main" val="1443773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63872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SSHRC invites all applicants to review </a:t>
            </a:r>
            <a:r>
              <a:rPr lang="en-US" dirty="0">
                <a:hlinkClick r:id="rId3"/>
              </a:rPr>
              <a:t>Imagining Canada’s Future</a:t>
            </a:r>
            <a:r>
              <a:rPr lang="en-US" dirty="0"/>
              <a:t>’s six future challenge areas and </a:t>
            </a:r>
            <a:r>
              <a:rPr lang="en-US" dirty="0" err="1"/>
              <a:t>subquestions</a:t>
            </a:r>
            <a:r>
              <a:rPr lang="en-US" dirty="0"/>
              <a:t>, and to consider addressing one or more of these areas in their research proposal. This is not an evaluation criterion for merit review and does not offer additional or dedicated research funds for this funding opportunity.</a:t>
            </a:r>
          </a:p>
        </p:txBody>
      </p:sp>
    </p:spTree>
    <p:extLst>
      <p:ext uri="{BB962C8B-B14F-4D97-AF65-F5344CB8AC3E}">
        <p14:creationId xmlns:p14="http://schemas.microsoft.com/office/powerpoint/2010/main" val="1720899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dirty="0">
                <a:latin typeface="Calibri" panose="020F0502020204030204" pitchFamily="34" charset="0"/>
                <a:cs typeface="Calibri" panose="020F0502020204030204" pitchFamily="34" charset="0"/>
              </a:rPr>
              <a:t>Insight Development Grants </a:t>
            </a:r>
            <a:r>
              <a:rPr lang="en-US" sz="900" dirty="0">
                <a:latin typeface="Calibri" panose="020F0502020204030204" pitchFamily="34" charset="0"/>
                <a:cs typeface="Calibri" panose="020F0502020204030204" pitchFamily="34" charset="0"/>
              </a:rPr>
              <a:t>support research in its initial stages. The grants enable the development of new research questions, as well as experimentation with new methods, theoretical approaches and/or ideas. Funding is provided for short-term research development projects, of up to two years, proposed by individuals or teams.</a:t>
            </a:r>
          </a:p>
          <a:p>
            <a:r>
              <a:rPr lang="en-US" sz="900" dirty="0">
                <a:latin typeface="Calibri" panose="020F0502020204030204" pitchFamily="34" charset="0"/>
                <a:cs typeface="Calibri" panose="020F0502020204030204" pitchFamily="34" charset="0"/>
              </a:rPr>
              <a:t>Insight Development Grants foster research in its early stages, but are not intended to support large-scale initiatives. </a:t>
            </a:r>
          </a:p>
          <a:p>
            <a:pPr marL="174708" indent="-174708">
              <a:buFont typeface="Arial" panose="020B0604020202020204" pitchFamily="34" charset="0"/>
              <a:buChar char="•"/>
            </a:pPr>
            <a:r>
              <a:rPr lang="en-US" sz="900" b="1" dirty="0">
                <a:latin typeface="Calibri" panose="020F0502020204030204" pitchFamily="34" charset="0"/>
                <a:cs typeface="Calibri" panose="020F0502020204030204" pitchFamily="34" charset="0"/>
              </a:rPr>
              <a:t>case studies;</a:t>
            </a:r>
          </a:p>
          <a:p>
            <a:pPr marL="174708" indent="-174708">
              <a:buFont typeface="Arial" panose="020B0604020202020204" pitchFamily="34" charset="0"/>
              <a:buChar char="•"/>
            </a:pPr>
            <a:r>
              <a:rPr lang="en-US" sz="900" b="1" dirty="0">
                <a:latin typeface="Calibri" panose="020F0502020204030204" pitchFamily="34" charset="0"/>
                <a:cs typeface="Calibri" panose="020F0502020204030204" pitchFamily="34" charset="0"/>
              </a:rPr>
              <a:t>pilot initiatives; and</a:t>
            </a:r>
          </a:p>
          <a:p>
            <a:pPr marL="174708" indent="-174708">
              <a:buFont typeface="Arial" panose="020B0604020202020204" pitchFamily="34" charset="0"/>
              <a:buChar char="•"/>
            </a:pPr>
            <a:r>
              <a:rPr lang="en-US" sz="900" b="1" dirty="0">
                <a:latin typeface="Calibri" panose="020F0502020204030204" pitchFamily="34" charset="0"/>
                <a:cs typeface="Calibri" panose="020F0502020204030204" pitchFamily="34" charset="0"/>
              </a:rPr>
              <a:t>critical analyses of existing research.</a:t>
            </a:r>
          </a:p>
          <a:p>
            <a:r>
              <a:rPr lang="en-US" sz="900" dirty="0">
                <a:latin typeface="Calibri" panose="020F0502020204030204" pitchFamily="34" charset="0"/>
                <a:cs typeface="Calibri" panose="020F0502020204030204" pitchFamily="34" charset="0"/>
              </a:rPr>
              <a:t>Projects may also involve national and international research collaboration, and the exploration of new ways of producing, structuring and mobilizing knowledge within and across disciplines and sectors.</a:t>
            </a:r>
          </a:p>
          <a:p>
            <a:r>
              <a:rPr lang="en-US" sz="900" dirty="0">
                <a:latin typeface="Calibri" panose="020F0502020204030204" pitchFamily="34" charset="0"/>
                <a:cs typeface="Calibri" panose="020F0502020204030204" pitchFamily="34" charset="0"/>
              </a:rPr>
              <a:t>Within the Insight Development Grant funding opportunity, funding is available for two distinct categories of scholars: </a:t>
            </a:r>
            <a:r>
              <a:rPr lang="en-US" sz="900" dirty="0">
                <a:latin typeface="Calibri" panose="020F0502020204030204" pitchFamily="34" charset="0"/>
                <a:cs typeface="Calibri" panose="020F0502020204030204" pitchFamily="34" charset="0"/>
                <a:hlinkClick r:id="rId3"/>
              </a:rPr>
              <a:t>emerging scholars</a:t>
            </a:r>
            <a:r>
              <a:rPr lang="en-US" sz="900" dirty="0">
                <a:latin typeface="Calibri" panose="020F0502020204030204" pitchFamily="34" charset="0"/>
                <a:cs typeface="Calibri" panose="020F0502020204030204" pitchFamily="34" charset="0"/>
              </a:rPr>
              <a:t> and </a:t>
            </a:r>
            <a:r>
              <a:rPr lang="en-US" sz="900" dirty="0">
                <a:latin typeface="Calibri" panose="020F0502020204030204" pitchFamily="34" charset="0"/>
                <a:cs typeface="Calibri" panose="020F0502020204030204" pitchFamily="34" charset="0"/>
                <a:hlinkClick r:id="rId4"/>
              </a:rPr>
              <a:t>established scholars</a:t>
            </a:r>
            <a:r>
              <a:rPr lang="en-US" sz="900" dirty="0">
                <a:latin typeface="Calibri" panose="020F0502020204030204" pitchFamily="34" charset="0"/>
                <a:cs typeface="Calibri" panose="020F0502020204030204" pitchFamily="34" charset="0"/>
              </a:rPr>
              <a:t>.</a:t>
            </a:r>
          </a:p>
          <a:p>
            <a:endParaRPr lang="en-US" sz="900" dirty="0">
              <a:latin typeface="Calibri" panose="020F0502020204030204" pitchFamily="34" charset="0"/>
              <a:cs typeface="Calibri" panose="020F0502020204030204" pitchFamily="34" charset="0"/>
            </a:endParaRPr>
          </a:p>
          <a:p>
            <a:r>
              <a:rPr lang="en-US" sz="900" b="1" dirty="0">
                <a:latin typeface="Calibri" panose="020F0502020204030204" pitchFamily="34" charset="0"/>
                <a:cs typeface="Calibri" panose="020F0502020204030204" pitchFamily="34" charset="0"/>
              </a:rPr>
              <a:t>Insight Grants </a:t>
            </a:r>
            <a:r>
              <a:rPr lang="en-US" sz="900" dirty="0">
                <a:latin typeface="Calibri" panose="020F0502020204030204" pitchFamily="34" charset="0"/>
                <a:cs typeface="Calibri" panose="020F0502020204030204" pitchFamily="34" charset="0"/>
              </a:rPr>
              <a:t>support research excellence in the social sciences and humanities. Funding is available to both emerging and established scholars for research initiatives of two to five years.</a:t>
            </a:r>
          </a:p>
          <a:p>
            <a:r>
              <a:rPr lang="en-US" sz="900" dirty="0">
                <a:latin typeface="Calibri" panose="020F0502020204030204" pitchFamily="34" charset="0"/>
                <a:cs typeface="Calibri" panose="020F0502020204030204" pitchFamily="34" charset="0"/>
              </a:rPr>
              <a:t>Stable support for long-term research initiatives is central to advancing knowledge. It enables scholars to address complex issues pertaining to individuals and societies, and to further our collective understanding.</a:t>
            </a:r>
          </a:p>
          <a:p>
            <a:r>
              <a:rPr lang="en-US" sz="900" dirty="0">
                <a:latin typeface="Calibri" panose="020F0502020204030204" pitchFamily="34" charset="0"/>
                <a:cs typeface="Calibri" panose="020F0502020204030204" pitchFamily="34" charset="0"/>
              </a:rPr>
              <a:t>Insight Grants support research proposed by scholars and judged worthy of funding by their peers and/or other experts. Insight Grant research initiatives may be undertaken by an individual researcher or a team of researchers working in collaboration.</a:t>
            </a:r>
          </a:p>
          <a:p>
            <a:r>
              <a:rPr lang="en-US" sz="900" dirty="0">
                <a:latin typeface="Calibri" panose="020F0502020204030204" pitchFamily="34" charset="0"/>
                <a:cs typeface="Calibri" panose="020F0502020204030204" pitchFamily="34" charset="0"/>
              </a:rPr>
              <a:t>Applicants choose from one of two streams, depending on the amount of funding required. Both streams will be adjudicated by the same committees, and will receive the same rigorous level of merit review.</a:t>
            </a:r>
          </a:p>
          <a:p>
            <a:endParaRPr lang="en-US" sz="900" dirty="0">
              <a:latin typeface="Calibri" panose="020F0502020204030204" pitchFamily="34" charset="0"/>
              <a:cs typeface="Calibri" panose="020F0502020204030204" pitchFamily="34" charset="0"/>
            </a:endParaRPr>
          </a:p>
          <a:p>
            <a:r>
              <a:rPr lang="en-US" b="1" i="1" dirty="0">
                <a:hlinkClick r:id="rId5"/>
              </a:rPr>
              <a:t>What do you choose?</a:t>
            </a:r>
          </a:p>
          <a:p>
            <a:r>
              <a:rPr lang="en-US" b="1" i="1" dirty="0">
                <a:hlinkClick r:id="rId5"/>
              </a:rPr>
              <a:t>1. Insight Development Grants</a:t>
            </a:r>
            <a:r>
              <a:rPr lang="en-US" b="1" i="1" dirty="0"/>
              <a:t> are 1-2 years in duration and support research in its initial stages. These grants are targeted toward emerging researchers, as well as researchers who would like to explore new research questions or experiment with new methods, theoretical approaches and/or ideas.</a:t>
            </a:r>
          </a:p>
          <a:p>
            <a:r>
              <a:rPr lang="en-US" b="1" i="1" dirty="0">
                <a:hlinkClick r:id="rId6"/>
              </a:rPr>
              <a:t>2. Insight Grants</a:t>
            </a:r>
            <a:r>
              <a:rPr lang="en-US" b="1" i="1" dirty="0"/>
              <a:t> are 2-5 years in duration and support research excellence. These grants enable scholars to address complex issues pertaining to individuals and societies, and to further our collective understanding. Applicants choose from one of two funding streams depending on the scale of their project.</a:t>
            </a:r>
          </a:p>
          <a:p>
            <a:endParaRPr lang="en-US" sz="900" dirty="0">
              <a:latin typeface="Calibri" panose="020F0502020204030204" pitchFamily="34" charset="0"/>
              <a:cs typeface="Calibri" panose="020F0502020204030204" pitchFamily="34" charset="0"/>
            </a:endParaRPr>
          </a:p>
          <a:p>
            <a:endParaRPr lang="en-US" sz="900" dirty="0">
              <a:latin typeface="Calibri" panose="020F0502020204030204" pitchFamily="34" charset="0"/>
              <a:cs typeface="Calibri" panose="020F0502020204030204" pitchFamily="34" charset="0"/>
            </a:endParaRPr>
          </a:p>
          <a:p>
            <a:endParaRPr lang="en-US" sz="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9914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Connection Grants </a:t>
            </a:r>
            <a:r>
              <a:rPr lang="en-US" dirty="0"/>
              <a:t>support workshops, colloquiums, conferences, forums, summer institutes, or other events or outreach activities that facilitate:</a:t>
            </a:r>
          </a:p>
          <a:p>
            <a:pPr marL="174708" indent="-174708">
              <a:buFont typeface="Arial" panose="020B0604020202020204" pitchFamily="34" charset="0"/>
              <a:buChar char="•"/>
            </a:pPr>
            <a:r>
              <a:rPr lang="en-US" dirty="0"/>
              <a:t>disciplinary and/or interdisciplinary exchanges in the humanities and social sciences;</a:t>
            </a:r>
          </a:p>
          <a:p>
            <a:pPr marL="174708" indent="-174708">
              <a:buFont typeface="Arial" panose="020B0604020202020204" pitchFamily="34" charset="0"/>
              <a:buChar char="•"/>
            </a:pPr>
            <a:r>
              <a:rPr lang="en-US" dirty="0"/>
              <a:t>scholarly exchanges between those working in the social sciences and humanities and those working in other research fields;</a:t>
            </a:r>
          </a:p>
          <a:p>
            <a:pPr marL="174708" indent="-174708">
              <a:buFont typeface="Arial" panose="020B0604020202020204" pitchFamily="34" charset="0"/>
              <a:buChar char="•"/>
            </a:pPr>
            <a:r>
              <a:rPr lang="en-US" dirty="0"/>
              <a:t>intersectoral exchanges between academic researchers in the humanities and social sciences and researchers and practitioners from the public, private and/or not-for-profit sectors; and/or</a:t>
            </a:r>
          </a:p>
          <a:p>
            <a:pPr marL="174708" indent="-174708">
              <a:buFont typeface="Arial" panose="020B0604020202020204" pitchFamily="34" charset="0"/>
              <a:buChar char="•"/>
            </a:pPr>
            <a:r>
              <a:rPr lang="en-US" dirty="0"/>
              <a:t>international research collaboration and scholarly exchanges with researchers, students and non-academic partners from other countries.</a:t>
            </a:r>
          </a:p>
          <a:p>
            <a:endParaRPr lang="en-US" dirty="0"/>
          </a:p>
          <a:p>
            <a:r>
              <a:rPr lang="en-US" dirty="0"/>
              <a:t>These events and activities represent opportunities to exchange knowledge and to engage on research issues of value to those participating. Events and outreach activities funded by a Connection Grant may often serve as a first step toward more comprehensive and longer-term projects.</a:t>
            </a:r>
          </a:p>
          <a:p>
            <a:endParaRPr lang="en-US" dirty="0"/>
          </a:p>
          <a:p>
            <a:pPr fontAlgn="b"/>
            <a:r>
              <a:rPr lang="en-US" b="1" dirty="0"/>
              <a:t>Special Considerations:</a:t>
            </a:r>
          </a:p>
          <a:p>
            <a:pPr marL="232943" indent="-232943" fontAlgn="b">
              <a:buFont typeface="+mj-lt"/>
              <a:buAutoNum type="arabicPeriod"/>
            </a:pPr>
            <a:r>
              <a:rPr lang="en-US" b="1" dirty="0"/>
              <a:t>Ineligible activities</a:t>
            </a:r>
          </a:p>
          <a:p>
            <a:r>
              <a:rPr lang="en-US" dirty="0"/>
              <a:t>Although applicants can apply for Connection Grants to support eligible events and outreach activities organized by academic associations, the following association activities are not eligible for Connection Grant funding:</a:t>
            </a:r>
          </a:p>
          <a:p>
            <a:pPr marL="174708" indent="-174708">
              <a:buFont typeface="Arial" panose="020B0604020202020204" pitchFamily="34" charset="0"/>
              <a:buChar char="•"/>
            </a:pPr>
            <a:r>
              <a:rPr lang="en-US" dirty="0"/>
              <a:t>annual general meetings or any other activity directly related to an association’s business meetings;</a:t>
            </a:r>
          </a:p>
          <a:p>
            <a:pPr marL="174708" indent="-174708">
              <a:buFont typeface="Arial" panose="020B0604020202020204" pitchFamily="34" charset="0"/>
              <a:buChar char="•"/>
            </a:pPr>
            <a:r>
              <a:rPr lang="en-US" dirty="0"/>
              <a:t>book launches or similar report dissemination;</a:t>
            </a:r>
          </a:p>
          <a:p>
            <a:pPr marL="174708" indent="-174708">
              <a:buFont typeface="Arial" panose="020B0604020202020204" pitchFamily="34" charset="0"/>
              <a:buChar char="•"/>
            </a:pPr>
            <a:r>
              <a:rPr lang="en-US" dirty="0"/>
              <a:t>receptions for association members; and</a:t>
            </a:r>
          </a:p>
          <a:p>
            <a:pPr marL="174708" indent="-174708">
              <a:buFont typeface="Arial" panose="020B0604020202020204" pitchFamily="34" charset="0"/>
              <a:buChar char="•"/>
            </a:pPr>
            <a:r>
              <a:rPr lang="en-US" dirty="0"/>
              <a:t>any activities normally paid for by the association’s operating fees.</a:t>
            </a:r>
          </a:p>
          <a:p>
            <a:endParaRPr lang="en-US" b="1" dirty="0"/>
          </a:p>
          <a:p>
            <a:r>
              <a:rPr lang="en-US" b="1" dirty="0"/>
              <a:t>2.</a:t>
            </a:r>
            <a:r>
              <a:rPr lang="en-US" dirty="0"/>
              <a:t>   </a:t>
            </a:r>
            <a:r>
              <a:rPr lang="en-US" b="1" dirty="0"/>
              <a:t>Participants and audiences</a:t>
            </a:r>
          </a:p>
          <a:p>
            <a:r>
              <a:rPr lang="en-US" dirty="0"/>
              <a:t>Participants or audiences, in Canada and abroad, for both event and outreach activities, may include, among others, any of the following:</a:t>
            </a:r>
          </a:p>
          <a:p>
            <a:pPr marL="174708" indent="-174708">
              <a:buFont typeface="Arial" panose="020B0604020202020204" pitchFamily="34" charset="0"/>
              <a:buChar char="•"/>
            </a:pPr>
            <a:r>
              <a:rPr lang="en-US" dirty="0"/>
              <a:t>academic researchers;</a:t>
            </a:r>
          </a:p>
          <a:p>
            <a:pPr marL="174708" indent="-174708">
              <a:buFont typeface="Arial" panose="020B0604020202020204" pitchFamily="34" charset="0"/>
              <a:buChar char="•"/>
            </a:pPr>
            <a:r>
              <a:rPr lang="en-US" dirty="0"/>
              <a:t>non-academic researchers;</a:t>
            </a:r>
          </a:p>
          <a:p>
            <a:pPr marL="174708" indent="-174708">
              <a:buFont typeface="Arial" panose="020B0604020202020204" pitchFamily="34" charset="0"/>
              <a:buChar char="•"/>
            </a:pPr>
            <a:r>
              <a:rPr lang="en-US" dirty="0"/>
              <a:t>policy-makers;</a:t>
            </a:r>
          </a:p>
          <a:p>
            <a:pPr marL="174708" indent="-174708">
              <a:buFont typeface="Arial" panose="020B0604020202020204" pitchFamily="34" charset="0"/>
              <a:buChar char="•"/>
            </a:pPr>
            <a:r>
              <a:rPr lang="en-US" dirty="0"/>
              <a:t>professional practitioners;</a:t>
            </a:r>
          </a:p>
          <a:p>
            <a:pPr marL="174708" indent="-174708">
              <a:buFont typeface="Arial" panose="020B0604020202020204" pitchFamily="34" charset="0"/>
              <a:buChar char="•"/>
            </a:pPr>
            <a:r>
              <a:rPr lang="en-US" dirty="0"/>
              <a:t>representatives from organizations in the public, private or not-for-profit sectors;</a:t>
            </a:r>
          </a:p>
          <a:p>
            <a:pPr marL="174708" indent="-174708">
              <a:buFont typeface="Arial" panose="020B0604020202020204" pitchFamily="34" charset="0"/>
              <a:buChar char="•"/>
            </a:pPr>
            <a:r>
              <a:rPr lang="en-US" dirty="0"/>
              <a:t>representatives from community-based, local or regional non-academic organizations; and/or</a:t>
            </a:r>
          </a:p>
          <a:p>
            <a:pPr marL="174708" indent="-174708">
              <a:buFont typeface="Arial" panose="020B0604020202020204" pitchFamily="34" charset="0"/>
              <a:buChar char="•"/>
            </a:pPr>
            <a:r>
              <a:rPr lang="en-US" dirty="0"/>
              <a:t>students at all levels.</a:t>
            </a:r>
          </a:p>
          <a:p>
            <a:endParaRPr lang="en-US" dirty="0"/>
          </a:p>
        </p:txBody>
      </p:sp>
    </p:spTree>
    <p:extLst>
      <p:ext uri="{BB962C8B-B14F-4D97-AF65-F5344CB8AC3E}">
        <p14:creationId xmlns:p14="http://schemas.microsoft.com/office/powerpoint/2010/main" val="58769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Partnership Engage Grants </a:t>
            </a:r>
            <a:r>
              <a:rPr lang="en-US" dirty="0"/>
              <a:t>are expected to respond to the objectives of the </a:t>
            </a:r>
            <a:r>
              <a:rPr lang="en-US" dirty="0">
                <a:hlinkClick r:id="rId3"/>
              </a:rPr>
              <a:t>Insight</a:t>
            </a:r>
            <a:r>
              <a:rPr lang="en-US" dirty="0"/>
              <a:t> and </a:t>
            </a:r>
            <a:r>
              <a:rPr lang="en-US" dirty="0">
                <a:hlinkClick r:id="rId4"/>
              </a:rPr>
              <a:t>Connection</a:t>
            </a:r>
            <a:r>
              <a:rPr lang="en-US" dirty="0"/>
              <a:t> programs. They provide short-term and timely support for partnered research activities that will inform decision-making at a single partner organization from the public, private or not-for-profit sector. </a:t>
            </a:r>
          </a:p>
          <a:p>
            <a:r>
              <a:rPr lang="en-US" dirty="0"/>
              <a:t>The small-scale, stakeholder-driven partnerships supported are meant to respond to immediate needs and time constraints facing organizations in non-academic sectors. </a:t>
            </a:r>
          </a:p>
          <a:p>
            <a:r>
              <a:rPr lang="en-US" dirty="0"/>
              <a:t>In addressing an organization-specific need, challenge and/or opportunity, these partnerships let non-academic organizations and postsecondary researchers access each other’s unique knowledge, expertise and capabilities on topics of mutual interest.</a:t>
            </a:r>
          </a:p>
          <a:p>
            <a:endParaRPr lang="en-US" dirty="0"/>
          </a:p>
          <a:p>
            <a:r>
              <a:rPr lang="en-US" b="1" dirty="0"/>
              <a:t>Partnership Development Grants </a:t>
            </a:r>
            <a:r>
              <a:rPr lang="en-US" sz="1100" b="0" i="0" u="none" strike="noStrike" kern="1200" cap="none" dirty="0">
                <a:solidFill>
                  <a:schemeClr val="dk1"/>
                </a:solidFill>
                <a:effectLst/>
                <a:latin typeface="Arial"/>
                <a:ea typeface="Arial"/>
                <a:cs typeface="Arial"/>
                <a:sym typeface="Arial"/>
              </a:rPr>
              <a:t>provide support over one to three years to teams/partnerships, led by a project director, to:</a:t>
            </a:r>
          </a:p>
          <a:p>
            <a:pPr marL="171450" indent="-171450">
              <a:buFont typeface="Arial" panose="020B0604020202020204" pitchFamily="34" charset="0"/>
              <a:buChar char="•"/>
            </a:pPr>
            <a:r>
              <a:rPr lang="en-US" sz="1100" b="0" i="0" u="none" strike="noStrike" kern="1200" cap="none" dirty="0">
                <a:solidFill>
                  <a:schemeClr val="dk1"/>
                </a:solidFill>
                <a:effectLst/>
                <a:latin typeface="Arial"/>
                <a:ea typeface="Arial"/>
                <a:cs typeface="Arial"/>
                <a:sym typeface="Arial"/>
              </a:rPr>
              <a:t>develop research and/or related activities in the social sciences and humanities, including knowledge mobilization and the meaningful involvement of students and emerging scholars, by fostering new partnerships with existing and/or potential partners; or</a:t>
            </a:r>
          </a:p>
          <a:p>
            <a:pPr marL="171450" indent="-171450">
              <a:buFont typeface="Arial" panose="020B0604020202020204" pitchFamily="34" charset="0"/>
              <a:buChar char="•"/>
            </a:pPr>
            <a:r>
              <a:rPr lang="en-US" sz="1100" b="0" i="0" u="none" strike="noStrike" kern="1200" cap="none" dirty="0">
                <a:solidFill>
                  <a:schemeClr val="dk1"/>
                </a:solidFill>
                <a:effectLst/>
                <a:latin typeface="Arial"/>
                <a:ea typeface="Arial"/>
                <a:cs typeface="Arial"/>
                <a:sym typeface="Arial"/>
              </a:rPr>
              <a:t>design and test new partnership approaches for research and/or related activities that may result in best practices or models that either can be adapted by others or have the potential to be scaled up to a regional, national or international level.</a:t>
            </a:r>
          </a:p>
          <a:p>
            <a:r>
              <a:rPr lang="en-US" b="0" u="sng" dirty="0"/>
              <a:t>Key Factors:</a:t>
            </a:r>
          </a:p>
          <a:p>
            <a:r>
              <a:rPr lang="en-US" b="0" dirty="0"/>
              <a:t>1. Quality and commit</a:t>
            </a:r>
            <a:r>
              <a:rPr lang="en-US" dirty="0"/>
              <a:t>ment of formal partnerships</a:t>
            </a:r>
            <a:br>
              <a:rPr lang="en-US" dirty="0"/>
            </a:br>
            <a:r>
              <a:rPr lang="en-US" i="1" dirty="0"/>
              <a:t>Applicants will be expected to include relevant documentation to allow for an informed evaluation of the quality and level of commitment of the proposed formal partnerships. </a:t>
            </a:r>
          </a:p>
          <a:p>
            <a:r>
              <a:rPr lang="en-US" dirty="0"/>
              <a:t>2. Institutional and partner organization contributions</a:t>
            </a:r>
            <a:br>
              <a:rPr lang="en-US" dirty="0"/>
            </a:br>
            <a:endParaRPr lang="en-US" i="1" dirty="0"/>
          </a:p>
          <a:p>
            <a:endParaRPr lang="en-US" dirty="0"/>
          </a:p>
          <a:p>
            <a:r>
              <a:rPr lang="en-US" b="1" dirty="0"/>
              <a:t>Partnership Grants </a:t>
            </a:r>
            <a:r>
              <a:rPr lang="en-US" dirty="0"/>
              <a:t>provide support for new and existing formal partnerships over four to seven years to advance research, research training and/or knowledge mobilization in the social sciences and humanities through mutual co-operation and sharing of intellectual leadership, as well as through resources as evidenced by </a:t>
            </a:r>
            <a:r>
              <a:rPr lang="en-US" dirty="0">
                <a:hlinkClick r:id="rId5"/>
              </a:rPr>
              <a:t>cash and/or in-kind contributions</a:t>
            </a:r>
            <a:r>
              <a:rPr lang="en-US" dirty="0"/>
              <a:t>.</a:t>
            </a:r>
          </a:p>
          <a:p>
            <a:r>
              <a:rPr lang="en-US" u="sng" dirty="0"/>
              <a:t>Partnership Grants are intended for large teams working in formal collaboration between postsecondary institutions and/or organizations of various types</a:t>
            </a:r>
            <a:r>
              <a:rPr lang="en-US" dirty="0"/>
              <a:t>.</a:t>
            </a:r>
          </a:p>
          <a:p>
            <a:r>
              <a:rPr lang="en-US" dirty="0"/>
              <a:t>A formal partnership is a bilateral or multilateral formal collaboration agreement between an applicant and one or more partner organizations. These partner organizations agree and commit to work collaboratively to achieve shared goals for mutual benefit. Partner organizations must provide evidence attesting to the commitment that has been agreed upon. </a:t>
            </a:r>
          </a:p>
          <a:p>
            <a:endParaRPr lang="en-US" dirty="0"/>
          </a:p>
          <a:p>
            <a:r>
              <a:rPr lang="en-US" dirty="0"/>
              <a:t>Partnership Grants undergo a two-stage adjudication process. Only applicants successful at the first stage will be invited to submit an application at the second stage.</a:t>
            </a:r>
          </a:p>
          <a:p>
            <a:r>
              <a:rPr lang="en-US" dirty="0"/>
              <a:t>Stage 1: Applicants successful at the first stage will be offered a grant worth up to $20,000 to help in the preparation of the second stage application—i.e., to further refine the question(s) to be addressed; to establish partnership arrangements, governance structure and/or approach/methodology; and to consolidate their collaborative activities.</a:t>
            </a:r>
          </a:p>
          <a:p>
            <a:r>
              <a:rPr lang="en-US" dirty="0"/>
              <a:t>Stage 2 (By invitation): Partnership Grants are valued at a maximum of $500,000 per year over four to seven years, up to a total of $2.5 million.</a:t>
            </a:r>
          </a:p>
          <a:p>
            <a:endParaRPr lang="en-US" dirty="0"/>
          </a:p>
          <a:p>
            <a:r>
              <a:rPr lang="en-US" b="1" i="1" dirty="0"/>
              <a:t>What do you choose?</a:t>
            </a:r>
          </a:p>
          <a:p>
            <a:r>
              <a:rPr lang="en-US" b="1" i="1" dirty="0"/>
              <a:t>SSHRC provides funding for research, research training and knowledge mobilization carried out by new and existing </a:t>
            </a:r>
            <a:r>
              <a:rPr lang="en-US" b="1" i="1" dirty="0">
                <a:hlinkClick r:id="rId6"/>
              </a:rPr>
              <a:t>formal partnerships</a:t>
            </a:r>
            <a:r>
              <a:rPr lang="en-US" b="1" i="1" dirty="0"/>
              <a:t>.</a:t>
            </a:r>
          </a:p>
          <a:p>
            <a:r>
              <a:rPr lang="en-US" b="1" i="1" dirty="0">
                <a:hlinkClick r:id="rId7"/>
              </a:rPr>
              <a:t>1. Partnership Engage Grants</a:t>
            </a:r>
            <a:r>
              <a:rPr lang="en-US" b="1" i="1" dirty="0"/>
              <a:t> are one year in duration and provide timely support to partnerships between a postsecondary-based researcher and a single partner organization from the public, private or non-profit sector.</a:t>
            </a:r>
          </a:p>
          <a:p>
            <a:r>
              <a:rPr lang="en-US" b="1" i="1" dirty="0">
                <a:hlinkClick r:id="rId8"/>
              </a:rPr>
              <a:t>2. Partnership Development Grants</a:t>
            </a:r>
            <a:r>
              <a:rPr lang="en-US" b="1" i="1" dirty="0"/>
              <a:t> are one to three years in duration and provide support to develop research and related activities by fostering new partnerships for research and related activities involving existing and/or potential partners, as well as to design and test new partnership approaches for research and/or related activities.</a:t>
            </a:r>
          </a:p>
          <a:p>
            <a:r>
              <a:rPr lang="en-US" b="1" i="1" dirty="0">
                <a:hlinkClick r:id="rId9"/>
              </a:rPr>
              <a:t>3. Partnership Grants</a:t>
            </a:r>
            <a:r>
              <a:rPr lang="en-US" b="1" i="1" dirty="0"/>
              <a:t> are institutional grants of four to seven years in duration that provide support for new and existing formal partnerships to advance research, research training and/or knowledge mobilization through mutual co-operation and sharing of intellectual leadership. These grants are intended for large teams working in formal collaboration between postsecondary institutions and/or organizations of various types.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8924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39062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888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probability that the objectives will be met within the timeline proposed;</a:t>
            </a:r>
          </a:p>
          <a:p>
            <a:r>
              <a:rPr lang="en-US" i="1" dirty="0"/>
              <a:t>involvement of partner organization in the design and conduct of the research and/or related activities (Engagement)</a:t>
            </a:r>
            <a:endParaRPr lang="en-US" dirty="0"/>
          </a:p>
          <a:p>
            <a:r>
              <a:rPr lang="en-US" i="1" dirty="0"/>
              <a:t>quality and genuineness of the formal partnership and associated management and governance arrangements and leadership, including involvement of partner organizations and others in the design and conduct of the research and/or related activities (PDG/PG)</a:t>
            </a:r>
            <a:r>
              <a:rPr lang="en-US" dirty="0"/>
              <a:t>;</a:t>
            </a:r>
          </a:p>
          <a:p>
            <a:r>
              <a:rPr lang="en-US" dirty="0"/>
              <a:t>appropriateness of the requested budget and justification of proposed </a:t>
            </a:r>
            <a:r>
              <a:rPr lang="en-US" dirty="0" err="1"/>
              <a:t>costs;indications</a:t>
            </a:r>
            <a:r>
              <a:rPr lang="en-US" dirty="0"/>
              <a:t> of financial and in-kind contributions from other sources, where appropriate;</a:t>
            </a:r>
          </a:p>
          <a:p>
            <a:r>
              <a:rPr lang="en-US" dirty="0"/>
              <a:t>indications of financial and in-kind contributions from other sources, where appropriate (IG/IDG)/ </a:t>
            </a:r>
            <a:r>
              <a:rPr lang="en-US" i="1" dirty="0"/>
              <a:t>indications of other planned resources, including leveraging of cash and in-kind support from the host institutions (Engage/PG/PDG)</a:t>
            </a:r>
            <a:endParaRPr lang="en-US" dirty="0"/>
          </a:p>
          <a:p>
            <a:r>
              <a:rPr lang="en-US" dirty="0"/>
              <a:t>quality and appropriateness of knowledge mobilization plans, including effective dissemination, exchange and engagement with stakeholders within and/or beyond the research community, where applicable; and</a:t>
            </a:r>
          </a:p>
          <a:p>
            <a:r>
              <a:rPr lang="en-US" dirty="0"/>
              <a:t>appropriateness of the strategies for conducting the activity/activities proposed </a:t>
            </a:r>
            <a:r>
              <a:rPr lang="en-US" i="1" dirty="0"/>
              <a:t>(all except Engage)</a:t>
            </a:r>
            <a:r>
              <a:rPr lang="en-US" dirty="0"/>
              <a:t>.</a:t>
            </a:r>
          </a:p>
          <a:p>
            <a:pPr eaLnBrk="0" fontAlgn="base" hangingPunct="0">
              <a:spcBef>
                <a:spcPct val="0"/>
              </a:spcBef>
              <a:spcAft>
                <a:spcPct val="0"/>
              </a:spcAft>
            </a:pPr>
            <a:endParaRPr lang="en-US" altLang="en-US" sz="1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6199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ct val="0"/>
              </a:spcBef>
              <a:spcAft>
                <a:spcPct val="0"/>
              </a:spcAft>
              <a:buFontTx/>
              <a:buChar char="•"/>
            </a:pPr>
            <a:endParaRPr lang="en-US" altLang="en-US" dirty="0">
              <a:solidFill>
                <a:schemeClr val="bg1"/>
              </a:solidFill>
              <a:latin typeface="Verdana" panose="020B0604030504040204" pitchFamily="34" charset="0"/>
              <a:cs typeface="Calibri" panose="020F0502020204030204" pitchFamily="34" charset="0"/>
            </a:endParaRPr>
          </a:p>
          <a:p>
            <a:r>
              <a:rPr lang="en-US" dirty="0"/>
              <a:t>probability that the objectives will be met within the timeline proposed;</a:t>
            </a:r>
          </a:p>
          <a:p>
            <a:r>
              <a:rPr lang="en-US" i="1" dirty="0"/>
              <a:t>involvement of partner organization in the design and conduct of the research and/or related activities (Engagement)</a:t>
            </a:r>
            <a:endParaRPr lang="en-US" dirty="0"/>
          </a:p>
          <a:p>
            <a:r>
              <a:rPr lang="en-US" i="1" dirty="0"/>
              <a:t>quality and genuineness of the formal partnership and associated management and governance arrangements and leadership, including involvement of partner organizations and others in the design and conduct of the research and/or related activities (PDG/PG)</a:t>
            </a:r>
            <a:r>
              <a:rPr lang="en-US" dirty="0"/>
              <a:t>;</a:t>
            </a:r>
          </a:p>
          <a:p>
            <a:r>
              <a:rPr lang="en-US" dirty="0"/>
              <a:t>appropriateness of the requested budget and justification of proposed </a:t>
            </a:r>
            <a:r>
              <a:rPr lang="en-US" dirty="0" err="1"/>
              <a:t>costs;indications</a:t>
            </a:r>
            <a:r>
              <a:rPr lang="en-US" dirty="0"/>
              <a:t> of financial and in-kind contributions from other sources, where appropriate;</a:t>
            </a:r>
          </a:p>
          <a:p>
            <a:r>
              <a:rPr lang="en-US" dirty="0"/>
              <a:t>indications of financial and in-kind contributions from other sources, where appropriate (IG/IDG)/ </a:t>
            </a:r>
            <a:r>
              <a:rPr lang="en-US" i="1" dirty="0"/>
              <a:t>indications of other planned resources, including leveraging of cash and in-kind support from the host institutions (Engage/PG/PDG)</a:t>
            </a:r>
            <a:endParaRPr lang="en-US" dirty="0"/>
          </a:p>
          <a:p>
            <a:r>
              <a:rPr lang="en-US" dirty="0"/>
              <a:t>quality and appropriateness of knowledge mobilization plans, including effective dissemination, exchange and engagement with stakeholders within and/or beyond the research community, where applicable; and</a:t>
            </a:r>
          </a:p>
          <a:p>
            <a:r>
              <a:rPr lang="en-US" dirty="0"/>
              <a:t>appropriateness of the strategies for conducting the activity/activities proposed </a:t>
            </a:r>
            <a:r>
              <a:rPr lang="en-US" i="1" dirty="0"/>
              <a:t>(all except Engage)</a:t>
            </a:r>
            <a:r>
              <a:rPr lang="en-US" dirty="0"/>
              <a:t>.</a:t>
            </a:r>
          </a:p>
          <a:p>
            <a:pPr eaLnBrk="0" fontAlgn="base" hangingPunct="0">
              <a:spcBef>
                <a:spcPct val="0"/>
              </a:spcBef>
              <a:spcAft>
                <a:spcPct val="0"/>
              </a:spcAft>
            </a:pPr>
            <a:endParaRPr lang="en-US" altLang="en-US" sz="1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7169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ct val="0"/>
              </a:spcBef>
              <a:spcAft>
                <a:spcPct val="0"/>
              </a:spcAft>
              <a:buFontTx/>
              <a:buChar char="•"/>
            </a:pPr>
            <a:endParaRPr lang="en-US" altLang="en-US" dirty="0">
              <a:solidFill>
                <a:schemeClr val="bg1"/>
              </a:solidFill>
              <a:latin typeface="Verdana" panose="020B0604030504040204" pitchFamily="34" charset="0"/>
              <a:cs typeface="Calibri" panose="020F0502020204030204" pitchFamily="34" charset="0"/>
            </a:endParaRPr>
          </a:p>
          <a:p>
            <a:r>
              <a:rPr lang="en-US" dirty="0"/>
              <a:t>probability that the objectives will be met within the timeline proposed;</a:t>
            </a:r>
          </a:p>
          <a:p>
            <a:r>
              <a:rPr lang="en-US" i="1" dirty="0"/>
              <a:t>involvement of partner organization in the design and conduct of the research and/or related activities (Engagement)</a:t>
            </a:r>
            <a:endParaRPr lang="en-US" dirty="0"/>
          </a:p>
          <a:p>
            <a:r>
              <a:rPr lang="en-US" i="1" dirty="0"/>
              <a:t>quality and genuineness of the formal partnership and associated management and governance arrangements and leadership, including involvement of partner organizations and others in the design and conduct of the research and/or related activities (PDG/PG)</a:t>
            </a:r>
            <a:r>
              <a:rPr lang="en-US" dirty="0"/>
              <a:t>;</a:t>
            </a:r>
          </a:p>
          <a:p>
            <a:r>
              <a:rPr lang="en-US" dirty="0"/>
              <a:t>appropriateness of the requested budget and justification of proposed </a:t>
            </a:r>
            <a:r>
              <a:rPr lang="en-US" dirty="0" err="1"/>
              <a:t>costs;indications</a:t>
            </a:r>
            <a:r>
              <a:rPr lang="en-US" dirty="0"/>
              <a:t> of financial and in-kind contributions from other sources, where appropriate;</a:t>
            </a:r>
          </a:p>
          <a:p>
            <a:r>
              <a:rPr lang="en-US" dirty="0"/>
              <a:t>indications of financial and in-kind contributions from other sources, where appropriate (IG/IDG)/ </a:t>
            </a:r>
            <a:r>
              <a:rPr lang="en-US" i="1" dirty="0"/>
              <a:t>indications of other planned resources, including leveraging of cash and in-kind support from the host institutions (Engage/PG/PDG)</a:t>
            </a:r>
            <a:endParaRPr lang="en-US" dirty="0"/>
          </a:p>
          <a:p>
            <a:r>
              <a:rPr lang="en-US" dirty="0"/>
              <a:t>quality and appropriateness of knowledge mobilization plans, including effective dissemination, exchange and engagement with stakeholders within and/or beyond the research community, where applicable; and</a:t>
            </a:r>
          </a:p>
          <a:p>
            <a:r>
              <a:rPr lang="en-US" dirty="0"/>
              <a:t>appropriateness of the strategies for conducting the activity/activities proposed </a:t>
            </a:r>
            <a:r>
              <a:rPr lang="en-US" i="1" dirty="0"/>
              <a:t>(all except Engage)</a:t>
            </a:r>
            <a:r>
              <a:rPr lang="en-US" dirty="0"/>
              <a:t>.</a:t>
            </a:r>
          </a:p>
          <a:p>
            <a:pPr eaLnBrk="0" fontAlgn="base" hangingPunct="0">
              <a:spcBef>
                <a:spcPct val="0"/>
              </a:spcBef>
              <a:spcAft>
                <a:spcPct val="0"/>
              </a:spcAft>
            </a:pPr>
            <a:endParaRPr lang="en-US" altLang="en-US" sz="1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1503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Red Title Slide">
    <p:spTree>
      <p:nvGrpSpPr>
        <p:cNvPr id="1" name="Shape 10"/>
        <p:cNvGrpSpPr/>
        <p:nvPr/>
      </p:nvGrpSpPr>
      <p:grpSpPr>
        <a:xfrm>
          <a:off x="0" y="0"/>
          <a:ext cx="0" cy="0"/>
          <a:chOff x="0" y="0"/>
          <a:chExt cx="0" cy="0"/>
        </a:xfrm>
      </p:grpSpPr>
      <p:sp>
        <p:nvSpPr>
          <p:cNvPr id="2" name="Rectangle 1"/>
          <p:cNvSpPr/>
          <p:nvPr userDrawn="1"/>
        </p:nvSpPr>
        <p:spPr>
          <a:xfrm>
            <a:off x="236014" y="221383"/>
            <a:ext cx="8676980" cy="6410425"/>
          </a:xfrm>
          <a:prstGeom prst="rect">
            <a:avLst/>
          </a:prstGeom>
          <a:solidFill>
            <a:srgbClr val="BF13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12" name="Shape 12"/>
          <p:cNvSpPr txBox="1">
            <a:spLocks noGrp="1"/>
          </p:cNvSpPr>
          <p:nvPr>
            <p:ph type="ctrTitle"/>
          </p:nvPr>
        </p:nvSpPr>
        <p:spPr>
          <a:xfrm>
            <a:off x="2209802" y="1600200"/>
            <a:ext cx="6248399" cy="1143000"/>
          </a:xfrm>
          <a:prstGeom prst="rect">
            <a:avLst/>
          </a:prstGeom>
          <a:noFill/>
          <a:ln>
            <a:noFill/>
          </a:ln>
        </p:spPr>
        <p:txBody>
          <a:bodyPr lIns="91425" tIns="91425" rIns="91425" bIns="91425" anchor="b" anchorCtr="0"/>
          <a:lstStyle>
            <a:lvl1pPr marL="0" marR="0" lvl="0" indent="0" algn="r" rtl="0">
              <a:lnSpc>
                <a:spcPct val="100000"/>
              </a:lnSpc>
              <a:spcBef>
                <a:spcPts val="0"/>
              </a:spcBef>
              <a:spcAft>
                <a:spcPts val="0"/>
              </a:spcAft>
              <a:buClr>
                <a:schemeClr val="lt1"/>
              </a:buClr>
              <a:buFont typeface="Arial"/>
              <a:buNone/>
              <a:defRPr sz="1800" b="1" i="0" u="none" strike="noStrike" cap="none">
                <a:solidFill>
                  <a:schemeClr val="lt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13" name="Shape 13"/>
          <p:cNvSpPr txBox="1">
            <a:spLocks noGrp="1"/>
          </p:cNvSpPr>
          <p:nvPr>
            <p:ph type="subTitle" idx="1"/>
          </p:nvPr>
        </p:nvSpPr>
        <p:spPr>
          <a:xfrm>
            <a:off x="2209802" y="2743202"/>
            <a:ext cx="6248399" cy="1447799"/>
          </a:xfrm>
          <a:prstGeom prst="rect">
            <a:avLst/>
          </a:prstGeom>
          <a:noFill/>
          <a:ln>
            <a:noFill/>
          </a:ln>
        </p:spPr>
        <p:txBody>
          <a:bodyPr lIns="91425" tIns="91425" rIns="91425" bIns="91425" anchor="t" anchorCtr="0"/>
          <a:lstStyle>
            <a:lvl1pPr marL="0" marR="0" lvl="0" indent="0" algn="r" rtl="0">
              <a:lnSpc>
                <a:spcPct val="100000"/>
              </a:lnSpc>
              <a:spcBef>
                <a:spcPts val="225"/>
              </a:spcBef>
              <a:spcAft>
                <a:spcPts val="0"/>
              </a:spcAft>
              <a:buClr>
                <a:srgbClr val="C3002F"/>
              </a:buClr>
              <a:buFont typeface="Arial"/>
              <a:buNone/>
              <a:defRPr sz="1125" b="1" i="0" u="none" strike="noStrike" cap="none">
                <a:solidFill>
                  <a:srgbClr val="BFBFBF"/>
                </a:solidFill>
                <a:latin typeface="Arial"/>
                <a:ea typeface="Arial"/>
                <a:cs typeface="Arial"/>
                <a:sym typeface="Arial"/>
              </a:defRPr>
            </a:lvl1pPr>
            <a:lvl2pPr marL="257175" marR="0" lvl="1"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2pPr>
            <a:lvl3pPr marL="514350" marR="0" lvl="2"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3pPr>
            <a:lvl4pPr marL="771525" marR="0" lvl="3"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4pPr>
            <a:lvl5pPr marL="1028700" marR="0" lvl="4"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5pPr>
            <a:lvl6pPr marL="1285875" marR="0" lvl="5"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6pPr>
            <a:lvl7pPr marL="1543050" marR="0" lvl="6"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7pPr>
            <a:lvl8pPr marL="1800225" marR="0" lvl="7"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8pPr>
            <a:lvl9pPr marL="2057400" marR="0" lvl="8"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9pPr>
          </a:lstStyle>
          <a:p>
            <a:r>
              <a:rPr lang="en-US"/>
              <a:t>Click to edit Master subtitle style</a:t>
            </a:r>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48399"/>
            <a:ext cx="2569464" cy="137388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 Content Slide">
    <p:spTree>
      <p:nvGrpSpPr>
        <p:cNvPr id="1" name=""/>
        <p:cNvGrpSpPr/>
        <p:nvPr/>
      </p:nvGrpSpPr>
      <p:grpSpPr>
        <a:xfrm>
          <a:off x="0" y="0"/>
          <a:ext cx="0" cy="0"/>
          <a:chOff x="0" y="0"/>
          <a:chExt cx="0" cy="0"/>
        </a:xfrm>
      </p:grpSpPr>
      <p:sp>
        <p:nvSpPr>
          <p:cNvPr id="4" name="Rectangle 3"/>
          <p:cNvSpPr/>
          <p:nvPr userDrawn="1"/>
        </p:nvSpPr>
        <p:spPr>
          <a:xfrm>
            <a:off x="236014" y="221383"/>
            <a:ext cx="8676980" cy="6410425"/>
          </a:xfrm>
          <a:prstGeom prst="rect">
            <a:avLst/>
          </a:prstGeom>
          <a:solidFill>
            <a:srgbClr val="BF13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5" name="Shape 25"/>
          <p:cNvSpPr txBox="1">
            <a:spLocks noGrp="1"/>
          </p:cNvSpPr>
          <p:nvPr>
            <p:ph type="title"/>
          </p:nvPr>
        </p:nvSpPr>
        <p:spPr>
          <a:xfrm>
            <a:off x="1752602" y="274637"/>
            <a:ext cx="6934199" cy="1143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rgbClr val="FFFFFF"/>
              </a:buClr>
              <a:buFont typeface="Arial"/>
              <a:buNone/>
              <a:defRPr sz="1350" b="1" i="0" u="none" strike="noStrike" cap="none">
                <a:solidFill>
                  <a:srgbClr val="FFFFFF"/>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a:p>
        </p:txBody>
      </p:sp>
      <p:sp>
        <p:nvSpPr>
          <p:cNvPr id="6" name="Shape 26"/>
          <p:cNvSpPr txBox="1">
            <a:spLocks noGrp="1"/>
          </p:cNvSpPr>
          <p:nvPr>
            <p:ph type="body" idx="1"/>
          </p:nvPr>
        </p:nvSpPr>
        <p:spPr>
          <a:xfrm>
            <a:off x="1752602" y="1600204"/>
            <a:ext cx="6934199" cy="4525963"/>
          </a:xfrm>
          <a:prstGeom prst="rect">
            <a:avLst/>
          </a:prstGeom>
          <a:noFill/>
          <a:ln>
            <a:noFill/>
          </a:ln>
        </p:spPr>
        <p:txBody>
          <a:bodyPr lIns="91425" tIns="91425" rIns="91425" bIns="91425" anchor="t" anchorCtr="0"/>
          <a:lstStyle>
            <a:lvl1pPr marL="192881" marR="0" lvl="0" indent="-64294"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1pPr>
            <a:lvl2pPr marL="417910" marR="0" lvl="1" indent="-32147"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2pPr>
            <a:lvl3pPr marL="642938" marR="0" lvl="2"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3pPr>
            <a:lvl4pPr marL="900113" marR="0" lvl="3"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4pPr>
            <a:lvl5pPr marL="1157288" marR="0" lvl="4" indent="0" algn="l" rtl="0">
              <a:lnSpc>
                <a:spcPct val="100000"/>
              </a:lnSpc>
              <a:spcBef>
                <a:spcPts val="203"/>
              </a:spcBef>
              <a:spcAft>
                <a:spcPts val="0"/>
              </a:spcAft>
              <a:buClr>
                <a:schemeClr val="dk1"/>
              </a:buClr>
              <a:buSzPct val="100000"/>
              <a:buFont typeface="Arial"/>
              <a:buChar char="»"/>
              <a:defRPr sz="1013" b="0" i="0" u="none" strike="noStrike" cap="none">
                <a:solidFill>
                  <a:srgbClr val="FFFFFF"/>
                </a:solidFill>
                <a:latin typeface="Arial"/>
                <a:ea typeface="Arial"/>
                <a:cs typeface="Arial"/>
                <a:sym typeface="Arial"/>
              </a:defRPr>
            </a:lvl5pPr>
            <a:lvl6pPr marL="1414463" marR="0" lvl="5"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6pPr>
            <a:lvl7pPr marL="1671638" marR="0" lvl="6"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7pPr>
            <a:lvl8pPr marL="1928813" marR="0" lvl="7"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8pPr>
            <a:lvl9pPr marL="2185988" marR="0" lvl="8"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9pPr>
          </a:lstStyle>
          <a:p>
            <a:pPr lvl="0"/>
            <a:r>
              <a:rPr lang="en-US"/>
              <a:t>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50967"/>
            <a:ext cx="1366047" cy="1375200"/>
          </a:xfrm>
          <a:prstGeom prst="rect">
            <a:avLst/>
          </a:prstGeom>
        </p:spPr>
      </p:pic>
    </p:spTree>
    <p:extLst>
      <p:ext uri="{BB962C8B-B14F-4D97-AF65-F5344CB8AC3E}">
        <p14:creationId xmlns:p14="http://schemas.microsoft.com/office/powerpoint/2010/main" val="178168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Yellow Title Slide">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rgbClr val="FEC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6" name="Shape 30"/>
          <p:cNvSpPr txBox="1">
            <a:spLocks noGrp="1"/>
          </p:cNvSpPr>
          <p:nvPr>
            <p:ph type="ctrTitle"/>
          </p:nvPr>
        </p:nvSpPr>
        <p:spPr>
          <a:xfrm>
            <a:off x="2057402" y="1600200"/>
            <a:ext cx="6400799" cy="1143000"/>
          </a:xfrm>
          <a:prstGeom prst="rect">
            <a:avLst/>
          </a:prstGeom>
          <a:noFill/>
          <a:ln>
            <a:noFill/>
          </a:ln>
        </p:spPr>
        <p:txBody>
          <a:bodyPr lIns="91425" tIns="91425" rIns="91425" bIns="91425" anchor="b" anchorCtr="0"/>
          <a:lstStyle>
            <a:lvl1pPr marL="0" marR="0" lvl="0" indent="0" algn="r" rtl="0">
              <a:lnSpc>
                <a:spcPct val="100000"/>
              </a:lnSpc>
              <a:spcBef>
                <a:spcPts val="0"/>
              </a:spcBef>
              <a:spcAft>
                <a:spcPts val="0"/>
              </a:spcAft>
              <a:buClr>
                <a:schemeClr val="lt1"/>
              </a:buClr>
              <a:buFont typeface="Arial"/>
              <a:buNone/>
              <a:defRPr sz="1350" b="1" i="0" u="none" strike="noStrike" cap="none">
                <a:solidFill>
                  <a:schemeClr val="tx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7" name="Shape 31"/>
          <p:cNvSpPr txBox="1">
            <a:spLocks noGrp="1"/>
          </p:cNvSpPr>
          <p:nvPr>
            <p:ph type="subTitle" idx="1"/>
          </p:nvPr>
        </p:nvSpPr>
        <p:spPr>
          <a:xfrm>
            <a:off x="2057402" y="2743202"/>
            <a:ext cx="6400799" cy="1447799"/>
          </a:xfrm>
          <a:prstGeom prst="rect">
            <a:avLst/>
          </a:prstGeom>
          <a:noFill/>
          <a:ln>
            <a:noFill/>
          </a:ln>
        </p:spPr>
        <p:txBody>
          <a:bodyPr lIns="91425" tIns="91425" rIns="91425" bIns="91425" anchor="t" anchorCtr="0"/>
          <a:lstStyle>
            <a:lvl1pPr marL="0" marR="0" lvl="0" indent="0" algn="r" rtl="0">
              <a:lnSpc>
                <a:spcPct val="100000"/>
              </a:lnSpc>
              <a:spcBef>
                <a:spcPts val="225"/>
              </a:spcBef>
              <a:spcAft>
                <a:spcPts val="0"/>
              </a:spcAft>
              <a:buClr>
                <a:srgbClr val="C3002F"/>
              </a:buClr>
              <a:buFont typeface="Arial"/>
              <a:buNone/>
              <a:defRPr sz="1125" b="1" i="0" u="none" strike="noStrike" cap="none">
                <a:solidFill>
                  <a:schemeClr val="tx1">
                    <a:lumMod val="65000"/>
                    <a:lumOff val="35000"/>
                  </a:schemeClr>
                </a:solidFill>
                <a:latin typeface="Arial"/>
                <a:ea typeface="Arial"/>
                <a:cs typeface="Arial"/>
                <a:sym typeface="Arial"/>
              </a:defRPr>
            </a:lvl1pPr>
            <a:lvl2pPr marL="257175" marR="0" lvl="1"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2pPr>
            <a:lvl3pPr marL="514350" marR="0" lvl="2"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3pPr>
            <a:lvl4pPr marL="771525" marR="0" lvl="3"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4pPr>
            <a:lvl5pPr marL="1028700" marR="0" lvl="4"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5pPr>
            <a:lvl6pPr marL="1285875" marR="0" lvl="5"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6pPr>
            <a:lvl7pPr marL="1543050" marR="0" lvl="6"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7pPr>
            <a:lvl8pPr marL="1800225" marR="0" lvl="7"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8pPr>
            <a:lvl9pPr marL="2057400" marR="0" lvl="8"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9pPr>
          </a:lstStyle>
          <a:p>
            <a:r>
              <a:rPr lang="en-US"/>
              <a:t>Click to edit Master subtitle style</a:t>
            </a:r>
            <a:endParaRPr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49801"/>
            <a:ext cx="2569464" cy="1373886"/>
          </a:xfrm>
          <a:prstGeom prst="rect">
            <a:avLst/>
          </a:prstGeom>
        </p:spPr>
      </p:pic>
    </p:spTree>
    <p:extLst>
      <p:ext uri="{BB962C8B-B14F-4D97-AF65-F5344CB8AC3E}">
        <p14:creationId xmlns:p14="http://schemas.microsoft.com/office/powerpoint/2010/main" val="907928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4" name="Shape 30"/>
          <p:cNvSpPr txBox="1">
            <a:spLocks noGrp="1"/>
          </p:cNvSpPr>
          <p:nvPr>
            <p:ph type="ctrTitle"/>
          </p:nvPr>
        </p:nvSpPr>
        <p:spPr>
          <a:xfrm>
            <a:off x="2057402" y="1600200"/>
            <a:ext cx="6400799" cy="1143000"/>
          </a:xfrm>
          <a:prstGeom prst="rect">
            <a:avLst/>
          </a:prstGeom>
          <a:noFill/>
          <a:ln>
            <a:noFill/>
          </a:ln>
        </p:spPr>
        <p:txBody>
          <a:bodyPr lIns="91425" tIns="91425" rIns="91425" bIns="91425" anchor="b" anchorCtr="0"/>
          <a:lstStyle>
            <a:lvl1pPr marL="0" marR="0" lvl="0" indent="0" algn="r" rtl="0">
              <a:lnSpc>
                <a:spcPct val="100000"/>
              </a:lnSpc>
              <a:spcBef>
                <a:spcPts val="0"/>
              </a:spcBef>
              <a:spcAft>
                <a:spcPts val="0"/>
              </a:spcAft>
              <a:buClr>
                <a:schemeClr val="lt1"/>
              </a:buClr>
              <a:buFont typeface="Arial"/>
              <a:buNone/>
              <a:defRPr sz="1350" b="1" i="0" u="none" strike="noStrike" cap="none">
                <a:solidFill>
                  <a:schemeClr val="tx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5" name="Shape 31"/>
          <p:cNvSpPr txBox="1">
            <a:spLocks noGrp="1"/>
          </p:cNvSpPr>
          <p:nvPr>
            <p:ph type="subTitle" idx="1"/>
          </p:nvPr>
        </p:nvSpPr>
        <p:spPr>
          <a:xfrm>
            <a:off x="2057402" y="2743202"/>
            <a:ext cx="6400799" cy="1447799"/>
          </a:xfrm>
          <a:prstGeom prst="rect">
            <a:avLst/>
          </a:prstGeom>
          <a:noFill/>
          <a:ln>
            <a:noFill/>
          </a:ln>
        </p:spPr>
        <p:txBody>
          <a:bodyPr lIns="91425" tIns="91425" rIns="91425" bIns="91425" anchor="t" anchorCtr="0"/>
          <a:lstStyle>
            <a:lvl1pPr marL="0" marR="0" lvl="0" indent="0" algn="r" rtl="0">
              <a:lnSpc>
                <a:spcPct val="100000"/>
              </a:lnSpc>
              <a:spcBef>
                <a:spcPts val="225"/>
              </a:spcBef>
              <a:spcAft>
                <a:spcPts val="0"/>
              </a:spcAft>
              <a:buClr>
                <a:srgbClr val="C3002F"/>
              </a:buClr>
              <a:buFont typeface="Arial"/>
              <a:buNone/>
              <a:defRPr sz="1125" b="1" i="0" u="none" strike="noStrike" cap="none">
                <a:solidFill>
                  <a:schemeClr val="tx1">
                    <a:lumMod val="65000"/>
                    <a:lumOff val="35000"/>
                  </a:schemeClr>
                </a:solidFill>
                <a:latin typeface="Arial"/>
                <a:ea typeface="Arial"/>
                <a:cs typeface="Arial"/>
                <a:sym typeface="Arial"/>
              </a:defRPr>
            </a:lvl1pPr>
            <a:lvl2pPr marL="257175" marR="0" lvl="1"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2pPr>
            <a:lvl3pPr marL="514350" marR="0" lvl="2"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3pPr>
            <a:lvl4pPr marL="771525" marR="0" lvl="3"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4pPr>
            <a:lvl5pPr marL="1028700" marR="0" lvl="4" indent="0" algn="ctr" rtl="0">
              <a:lnSpc>
                <a:spcPct val="100000"/>
              </a:lnSpc>
              <a:spcBef>
                <a:spcPts val="203"/>
              </a:spcBef>
              <a:spcAft>
                <a:spcPts val="0"/>
              </a:spcAft>
              <a:buClr>
                <a:srgbClr val="C3002F"/>
              </a:buClr>
              <a:buFont typeface="Arial"/>
              <a:buNone/>
              <a:defRPr sz="1013" b="0" i="0" u="none" strike="noStrike" cap="none">
                <a:solidFill>
                  <a:srgbClr val="888888"/>
                </a:solidFill>
                <a:latin typeface="Arial"/>
                <a:ea typeface="Arial"/>
                <a:cs typeface="Arial"/>
                <a:sym typeface="Arial"/>
              </a:defRPr>
            </a:lvl5pPr>
            <a:lvl6pPr marL="1285875" marR="0" lvl="5"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6pPr>
            <a:lvl7pPr marL="1543050" marR="0" lvl="6"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7pPr>
            <a:lvl8pPr marL="1800225" marR="0" lvl="7"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8pPr>
            <a:lvl9pPr marL="2057400" marR="0" lvl="8" indent="0" algn="ctr" rtl="0">
              <a:lnSpc>
                <a:spcPct val="100000"/>
              </a:lnSpc>
              <a:spcBef>
                <a:spcPts val="225"/>
              </a:spcBef>
              <a:spcAft>
                <a:spcPts val="0"/>
              </a:spcAft>
              <a:buClr>
                <a:srgbClr val="888888"/>
              </a:buClr>
              <a:buFont typeface="Arial"/>
              <a:buNone/>
              <a:defRPr sz="1125" b="0" i="0" u="none" strike="noStrike" cap="none">
                <a:solidFill>
                  <a:srgbClr val="888888"/>
                </a:solidFill>
                <a:latin typeface="Calibri"/>
                <a:ea typeface="Calibri"/>
                <a:cs typeface="Calibri"/>
                <a:sym typeface="Calibri"/>
              </a:defRPr>
            </a:lvl9pPr>
          </a:lstStyle>
          <a:p>
            <a:r>
              <a:rPr lang="en-US"/>
              <a:t>Click to edit Master subtitle style</a:t>
            </a:r>
            <a:endParaRP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49801"/>
            <a:ext cx="2569464" cy="1373886"/>
          </a:xfrm>
          <a:prstGeom prst="rect">
            <a:avLst/>
          </a:prstGeom>
        </p:spPr>
      </p:pic>
    </p:spTree>
    <p:extLst>
      <p:ext uri="{BB962C8B-B14F-4D97-AF65-F5344CB8AC3E}">
        <p14:creationId xmlns:p14="http://schemas.microsoft.com/office/powerpoint/2010/main" val="115267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p:cNvSpPr/>
          <p:nvPr userDrawn="1"/>
        </p:nvSpPr>
        <p:spPr>
          <a:xfrm>
            <a:off x="236014" y="221383"/>
            <a:ext cx="8676980" cy="6410425"/>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50"/>
          </a:p>
        </p:txBody>
      </p:sp>
      <p:sp>
        <p:nvSpPr>
          <p:cNvPr id="4" name="Shape 16"/>
          <p:cNvSpPr txBox="1">
            <a:spLocks noGrp="1"/>
          </p:cNvSpPr>
          <p:nvPr>
            <p:ph type="title"/>
          </p:nvPr>
        </p:nvSpPr>
        <p:spPr>
          <a:xfrm>
            <a:off x="1752602" y="274637"/>
            <a:ext cx="6934199" cy="11430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1350" b="1" i="0" u="none" strike="noStrike" cap="none">
                <a:solidFill>
                  <a:schemeClr val="dk1"/>
                </a:solidFill>
                <a:latin typeface="Arial"/>
                <a:ea typeface="Arial"/>
                <a:cs typeface="Arial"/>
                <a:sym typeface="Arial"/>
              </a:defRPr>
            </a:lvl1pPr>
            <a:lvl2pPr lvl="1" indent="0">
              <a:spcBef>
                <a:spcPts val="0"/>
              </a:spcBef>
              <a:buFont typeface="Arial"/>
              <a:buNone/>
              <a:defRPr sz="1013"/>
            </a:lvl2pPr>
            <a:lvl3pPr lvl="2" indent="0">
              <a:spcBef>
                <a:spcPts val="0"/>
              </a:spcBef>
              <a:buFont typeface="Arial"/>
              <a:buNone/>
              <a:defRPr sz="1013"/>
            </a:lvl3pPr>
            <a:lvl4pPr lvl="3" indent="0">
              <a:spcBef>
                <a:spcPts val="0"/>
              </a:spcBef>
              <a:buFont typeface="Arial"/>
              <a:buNone/>
              <a:defRPr sz="1013"/>
            </a:lvl4pPr>
            <a:lvl5pPr lvl="4" indent="0">
              <a:spcBef>
                <a:spcPts val="0"/>
              </a:spcBef>
              <a:buFont typeface="Arial"/>
              <a:buNone/>
              <a:defRPr sz="1013"/>
            </a:lvl5pPr>
            <a:lvl6pPr lvl="5" indent="0">
              <a:spcBef>
                <a:spcPts val="0"/>
              </a:spcBef>
              <a:buFont typeface="Arial"/>
              <a:buNone/>
              <a:defRPr sz="1013"/>
            </a:lvl6pPr>
            <a:lvl7pPr lvl="6" indent="0">
              <a:spcBef>
                <a:spcPts val="0"/>
              </a:spcBef>
              <a:buFont typeface="Arial"/>
              <a:buNone/>
              <a:defRPr sz="1013"/>
            </a:lvl7pPr>
            <a:lvl8pPr lvl="7" indent="0">
              <a:spcBef>
                <a:spcPts val="0"/>
              </a:spcBef>
              <a:buFont typeface="Arial"/>
              <a:buNone/>
              <a:defRPr sz="1013"/>
            </a:lvl8pPr>
            <a:lvl9pPr lvl="8" indent="0">
              <a:spcBef>
                <a:spcPts val="0"/>
              </a:spcBef>
              <a:buFont typeface="Arial"/>
              <a:buNone/>
              <a:defRPr sz="1013"/>
            </a:lvl9pPr>
          </a:lstStyle>
          <a:p>
            <a:r>
              <a:rPr lang="en-US"/>
              <a:t>Click to edit Master title style</a:t>
            </a:r>
            <a:endParaRPr dirty="0"/>
          </a:p>
        </p:txBody>
      </p:sp>
      <p:sp>
        <p:nvSpPr>
          <p:cNvPr id="5" name="Shape 17"/>
          <p:cNvSpPr txBox="1">
            <a:spLocks noGrp="1"/>
          </p:cNvSpPr>
          <p:nvPr>
            <p:ph type="body" idx="1"/>
          </p:nvPr>
        </p:nvSpPr>
        <p:spPr>
          <a:xfrm>
            <a:off x="1752602" y="1600204"/>
            <a:ext cx="6934199" cy="4525963"/>
          </a:xfrm>
          <a:prstGeom prst="rect">
            <a:avLst/>
          </a:prstGeom>
          <a:noFill/>
          <a:ln>
            <a:noFill/>
          </a:ln>
        </p:spPr>
        <p:txBody>
          <a:bodyPr lIns="91425" tIns="91425" rIns="91425" bIns="91425" anchor="t" anchorCtr="0"/>
          <a:lstStyle>
            <a:lvl1pPr marL="192881" marR="0" lvl="0" indent="-64294"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1pPr>
            <a:lvl2pPr marL="417910" marR="0" lvl="1" indent="-32147"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2pPr>
            <a:lvl3pPr marL="642938" marR="0" lvl="2"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3pPr>
            <a:lvl4pPr marL="900113" marR="0" lvl="3"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4pPr>
            <a:lvl5pPr marL="1157288" marR="0" lvl="4" indent="0" algn="l" rtl="0">
              <a:lnSpc>
                <a:spcPct val="100000"/>
              </a:lnSpc>
              <a:spcBef>
                <a:spcPts val="203"/>
              </a:spcBef>
              <a:spcAft>
                <a:spcPts val="0"/>
              </a:spcAft>
              <a:buClr>
                <a:schemeClr val="dk1"/>
              </a:buClr>
              <a:buSzPct val="100000"/>
              <a:buFont typeface="Arial"/>
              <a:buChar char="»"/>
              <a:defRPr sz="1013" b="0" i="0" u="none" strike="noStrike" cap="none">
                <a:solidFill>
                  <a:srgbClr val="595959"/>
                </a:solidFill>
                <a:latin typeface="Arial"/>
                <a:ea typeface="Arial"/>
                <a:cs typeface="Arial"/>
                <a:sym typeface="Arial"/>
              </a:defRPr>
            </a:lvl5pPr>
            <a:lvl6pPr marL="1414463" marR="0" lvl="5"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6pPr>
            <a:lvl7pPr marL="1671638" marR="0" lvl="6"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7pPr>
            <a:lvl8pPr marL="1928813" marR="0" lvl="7"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8pPr>
            <a:lvl9pPr marL="2185988" marR="0" lvl="8" indent="14288" algn="l" rtl="0">
              <a:lnSpc>
                <a:spcPct val="100000"/>
              </a:lnSpc>
              <a:spcBef>
                <a:spcPts val="225"/>
              </a:spcBef>
              <a:spcAft>
                <a:spcPts val="0"/>
              </a:spcAft>
              <a:buClr>
                <a:schemeClr val="dk1"/>
              </a:buClr>
              <a:buSzPct val="100000"/>
              <a:buFont typeface="Arial"/>
              <a:buChar char="•"/>
              <a:defRPr sz="1125" b="0" i="0" u="none" strike="noStrike" cap="none">
                <a:solidFill>
                  <a:schemeClr val="dk1"/>
                </a:solidFill>
                <a:latin typeface="Calibri"/>
                <a:ea typeface="Calibri"/>
                <a:cs typeface="Calibri"/>
                <a:sym typeface="Calibri"/>
              </a:defRPr>
            </a:lvl9pPr>
          </a:lstStyle>
          <a:p>
            <a:pPr lvl="0"/>
            <a:r>
              <a:rPr lang="en-US"/>
              <a:t>Edit Master text styles</a:t>
            </a:r>
          </a:p>
        </p:txBody>
      </p:sp>
      <p:sp>
        <p:nvSpPr>
          <p:cNvPr id="6" name="Shape 18"/>
          <p:cNvSpPr txBox="1">
            <a:spLocks noGrp="1"/>
          </p:cNvSpPr>
          <p:nvPr>
            <p:ph type="sldNum" idx="12"/>
          </p:nvPr>
        </p:nvSpPr>
        <p:spPr>
          <a:xfrm>
            <a:off x="7924800" y="6172204"/>
            <a:ext cx="762000" cy="365125"/>
          </a:xfrm>
          <a:prstGeom prst="rect">
            <a:avLst/>
          </a:prstGeom>
          <a:noFill/>
          <a:ln>
            <a:noFill/>
          </a:ln>
        </p:spPr>
        <p:txBody>
          <a:bodyPr lIns="91425" tIns="45700" rIns="91425" bIns="45700" anchor="ctr" anchorCtr="0">
            <a:noAutofit/>
          </a:bodyPr>
          <a:lstStyle/>
          <a:p>
            <a:pPr algn="r">
              <a:buClr>
                <a:srgbClr val="888888"/>
              </a:buClr>
              <a:buSzPct val="25000"/>
            </a:pPr>
            <a:fld id="{00000000-1234-1234-1234-123412341234}" type="slidenum">
              <a:rPr lang="en-US" sz="675" smtClean="0">
                <a:solidFill>
                  <a:srgbClr val="888888"/>
                </a:solidFill>
                <a:latin typeface="Calibri"/>
                <a:ea typeface="Calibri"/>
                <a:cs typeface="Calibri"/>
                <a:sym typeface="Calibri"/>
              </a:rPr>
              <a:pPr algn="r">
                <a:buClr>
                  <a:srgbClr val="888888"/>
                </a:buClr>
                <a:buSzPct val="25000"/>
              </a:pPr>
              <a:t>‹#›</a:t>
            </a:fld>
            <a:endParaRPr lang="en-US" sz="675">
              <a:solidFill>
                <a:srgbClr val="888888"/>
              </a:solidFill>
              <a:latin typeface="Calibri"/>
              <a:ea typeface="Calibri"/>
              <a:cs typeface="Calibri"/>
              <a:sym typeface="Calibri"/>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014" y="4750967"/>
            <a:ext cx="1366047" cy="1375200"/>
          </a:xfrm>
          <a:prstGeom prst="rect">
            <a:avLst/>
          </a:prstGeom>
        </p:spPr>
      </p:pic>
    </p:spTree>
    <p:extLst>
      <p:ext uri="{BB962C8B-B14F-4D97-AF65-F5344CB8AC3E}">
        <p14:creationId xmlns:p14="http://schemas.microsoft.com/office/powerpoint/2010/main" val="6404106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54" r:id="rId2"/>
    <p:sldLayoutId id="2147483655" r:id="rId3"/>
    <p:sldLayoutId id="2147483656" r:id="rId4"/>
    <p:sldLayoutId id="2147483657" r:id="rId5"/>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788"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research.services@uoguelph.c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shrc-crsh.gc.ca/society-societe/community-communite/ifca-iac/01-new_ways_of_learning-nouvelles_methodes_d_apprentissage-eng.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sshrc-crsh.gc.ca/society-societe/community-communite/ifca-iac/02-natural_resources-ressources_naturelles-eng.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dowlingo@uoguelph.ca" TargetMode="External"/><Relationship Id="rId7" Type="http://schemas.openxmlformats.org/officeDocument/2006/relationships/hyperlink" Target="http://www.uoguelph.ca/research/alerts/content/launch-new-sshrc-connection-grants-%E2%80%93-research-data-management-capacity-building-initiativ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uoguelph.ca/research/alerts/content/sshrc-partnership-engage-grants-2019" TargetMode="External"/><Relationship Id="rId5" Type="http://schemas.openxmlformats.org/officeDocument/2006/relationships/hyperlink" Target="mailto:abossaer@uoguelph.ca" TargetMode="External"/><Relationship Id="rId4" Type="http://schemas.openxmlformats.org/officeDocument/2006/relationships/hyperlink" Target="mailto:omccarro@uoguelph.c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sshrc-crsh.gc.ca/about-au_sujet/partnerships-partenariats/toolkit-trouse_d-information-eng.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sshrc-crsh.gc.ca/funding-financement/apply-demande/faqs-questions_frequentes/partnership-partenariat-eng.aspx" TargetMode="External"/><Relationship Id="rId5" Type="http://schemas.openxmlformats.org/officeDocument/2006/relationships/hyperlink" Target="http://www.youtube.com/watch?v=3QuxfNK21Cw&amp;list=PLww1dvjSoO4On0PFr0f8a6aiuuYjSK_FD" TargetMode="External"/><Relationship Id="rId4" Type="http://schemas.openxmlformats.org/officeDocument/2006/relationships/hyperlink" Target="http://www.sshrc-crsh.gc.ca/about-au_sujet/publications/partnerships-partenariats_e.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shrc-crsh.gc.ca/funding-financement/programs-programmes/insight_development_grants-subventions_de_developpement_savoir-eng.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sshrc-crsh.gc.ca/funding-financement/programs-programmes/insight_grants-subventions_savoir-eng.asp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sshrc-crsh.gc.ca/funding-financement/programs-programmes/connection_grants-subventions_connexion-eng.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shrc-crsh.gc.ca/funding-financement/programs-programmes/partnership_engage_grants-subventions_d_engagement_partenarial-eng.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sshrc-crsh.gc.ca/funding-financement/programs-programmes/partnership_grants_stage1-subventions_partenariat_etape1-eng.aspx" TargetMode="External"/><Relationship Id="rId4" Type="http://schemas.openxmlformats.org/officeDocument/2006/relationships/hyperlink" Target="http://www.sshrc-crsh.gc.ca/funding-financement/programs-programmes/partnership_development_grants-subventions_partenariat_developpement-eng.aspx"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92F65-2E7A-44BE-B294-B5F02C3D8CE7}"/>
              </a:ext>
            </a:extLst>
          </p:cNvPr>
          <p:cNvSpPr>
            <a:spLocks noGrp="1"/>
          </p:cNvSpPr>
          <p:nvPr>
            <p:ph type="ctrTitle"/>
          </p:nvPr>
        </p:nvSpPr>
        <p:spPr>
          <a:xfrm>
            <a:off x="251791" y="2498033"/>
            <a:ext cx="8666922" cy="771248"/>
          </a:xfrm>
          <a:solidFill>
            <a:schemeClr val="tx1"/>
          </a:solidFill>
        </p:spPr>
        <p:txBody>
          <a:bodyPr/>
          <a:lstStyle/>
          <a:p>
            <a:pPr algn="ctr"/>
            <a:r>
              <a:rPr lang="en-US" sz="3600" dirty="0">
                <a:effectLst>
                  <a:outerShdw blurRad="38100" dist="38100" dir="2700000" algn="tl">
                    <a:srgbClr val="000000">
                      <a:alpha val="43137"/>
                    </a:srgbClr>
                  </a:outerShdw>
                </a:effectLst>
              </a:rPr>
              <a:t>SSHRC 2019/20 Grant Opportunities</a:t>
            </a:r>
          </a:p>
        </p:txBody>
      </p:sp>
      <p:sp>
        <p:nvSpPr>
          <p:cNvPr id="3" name="Subtitle 2">
            <a:extLst>
              <a:ext uri="{FF2B5EF4-FFF2-40B4-BE49-F238E27FC236}">
                <a16:creationId xmlns:a16="http://schemas.microsoft.com/office/drawing/2014/main" id="{0A191205-CB6B-49D0-AC4A-DD2B195AFF63}"/>
              </a:ext>
            </a:extLst>
          </p:cNvPr>
          <p:cNvSpPr>
            <a:spLocks noGrp="1"/>
          </p:cNvSpPr>
          <p:nvPr>
            <p:ph type="subTitle" idx="1"/>
          </p:nvPr>
        </p:nvSpPr>
        <p:spPr>
          <a:xfrm>
            <a:off x="2438401" y="3429000"/>
            <a:ext cx="6248399" cy="1590259"/>
          </a:xfrm>
        </p:spPr>
        <p:txBody>
          <a:bodyPr/>
          <a:lstStyle/>
          <a:p>
            <a:endParaRPr lang="en-US" sz="1800" dirty="0">
              <a:solidFill>
                <a:schemeClr val="bg1"/>
              </a:solidFill>
            </a:endParaRPr>
          </a:p>
          <a:p>
            <a:r>
              <a:rPr lang="en-US" sz="2000" dirty="0">
                <a:solidFill>
                  <a:schemeClr val="bg1"/>
                </a:solidFill>
                <a:effectLst>
                  <a:outerShdw blurRad="38100" dist="38100" dir="2700000" algn="tl">
                    <a:srgbClr val="000000">
                      <a:alpha val="43137"/>
                    </a:srgbClr>
                  </a:outerShdw>
                </a:effectLst>
              </a:rPr>
              <a:t>Office of Research Services</a:t>
            </a:r>
          </a:p>
          <a:p>
            <a:endParaRPr lang="en-US" sz="2000" dirty="0">
              <a:solidFill>
                <a:schemeClr val="bg1"/>
              </a:solidFill>
            </a:endParaRPr>
          </a:p>
          <a:p>
            <a:r>
              <a:rPr lang="en-US" sz="2000" dirty="0">
                <a:solidFill>
                  <a:schemeClr val="bg1"/>
                </a:solidFill>
              </a:rPr>
              <a:t>May 9, 2019</a:t>
            </a:r>
          </a:p>
        </p:txBody>
      </p:sp>
      <p:pic>
        <p:nvPicPr>
          <p:cNvPr id="1026" name="Picture 2" descr="Image result for sshrc">
            <a:extLst>
              <a:ext uri="{FF2B5EF4-FFF2-40B4-BE49-F238E27FC236}">
                <a16:creationId xmlns:a16="http://schemas.microsoft.com/office/drawing/2014/main" id="{34509387-0B57-415A-BFE2-9CC5FDBAFF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252" y="826950"/>
            <a:ext cx="4132453" cy="77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839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90106-9228-4C63-AD80-DB895B26E0BA}"/>
              </a:ext>
            </a:extLst>
          </p:cNvPr>
          <p:cNvSpPr>
            <a:spLocks noGrp="1"/>
          </p:cNvSpPr>
          <p:nvPr>
            <p:ph type="title"/>
          </p:nvPr>
        </p:nvSpPr>
        <p:spPr>
          <a:xfrm>
            <a:off x="251791" y="380654"/>
            <a:ext cx="8693425" cy="732529"/>
          </a:xfrm>
          <a:solidFill>
            <a:schemeClr val="tx1"/>
          </a:solidFill>
        </p:spPr>
        <p:txBody>
          <a:bodyPr/>
          <a:lstStyle/>
          <a:p>
            <a:pPr algn="ctr"/>
            <a:r>
              <a:rPr lang="en-US" sz="2800" dirty="0"/>
              <a:t>Budget – Tips for Success</a:t>
            </a:r>
          </a:p>
        </p:txBody>
      </p:sp>
      <p:graphicFrame>
        <p:nvGraphicFramePr>
          <p:cNvPr id="7" name="Diagram 6">
            <a:extLst>
              <a:ext uri="{FF2B5EF4-FFF2-40B4-BE49-F238E27FC236}">
                <a16:creationId xmlns:a16="http://schemas.microsoft.com/office/drawing/2014/main" id="{75907C06-E026-464B-ABD4-B3234CA2625B}"/>
              </a:ext>
            </a:extLst>
          </p:cNvPr>
          <p:cNvGraphicFramePr/>
          <p:nvPr>
            <p:extLst>
              <p:ext uri="{D42A27DB-BD31-4B8C-83A1-F6EECF244321}">
                <p14:modId xmlns:p14="http://schemas.microsoft.com/office/powerpoint/2010/main" val="604158009"/>
              </p:ext>
            </p:extLst>
          </p:nvPr>
        </p:nvGraphicFramePr>
        <p:xfrm>
          <a:off x="1298712" y="1351722"/>
          <a:ext cx="6493565" cy="4263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3067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90106-9228-4C63-AD80-DB895B26E0BA}"/>
              </a:ext>
            </a:extLst>
          </p:cNvPr>
          <p:cNvSpPr>
            <a:spLocks noGrp="1"/>
          </p:cNvSpPr>
          <p:nvPr>
            <p:ph type="title"/>
          </p:nvPr>
        </p:nvSpPr>
        <p:spPr>
          <a:xfrm>
            <a:off x="259995" y="425182"/>
            <a:ext cx="8632214" cy="725660"/>
          </a:xfrm>
          <a:solidFill>
            <a:schemeClr val="tx1"/>
          </a:solidFill>
        </p:spPr>
        <p:txBody>
          <a:bodyPr/>
          <a:lstStyle/>
          <a:p>
            <a:pPr algn="ctr"/>
            <a:r>
              <a:rPr lang="en-US" sz="2800" dirty="0"/>
              <a:t>Budget – Do’s and Don’ts</a:t>
            </a:r>
          </a:p>
        </p:txBody>
      </p:sp>
      <p:sp>
        <p:nvSpPr>
          <p:cNvPr id="4" name="TextBox 3">
            <a:extLst>
              <a:ext uri="{FF2B5EF4-FFF2-40B4-BE49-F238E27FC236}">
                <a16:creationId xmlns:a16="http://schemas.microsoft.com/office/drawing/2014/main" id="{A55DB351-776D-463F-8BE0-25665C1406A7}"/>
              </a:ext>
            </a:extLst>
          </p:cNvPr>
          <p:cNvSpPr txBox="1"/>
          <p:nvPr/>
        </p:nvSpPr>
        <p:spPr>
          <a:xfrm>
            <a:off x="1948068" y="5466736"/>
            <a:ext cx="5673507" cy="923330"/>
          </a:xfrm>
          <a:prstGeom prst="rect">
            <a:avLst/>
          </a:prstGeom>
          <a:solidFill>
            <a:srgbClr val="FDE7DD"/>
          </a:solidFill>
          <a:ln w="31750">
            <a:solidFill>
              <a:schemeClr val="tx1"/>
            </a:solidFill>
          </a:ln>
        </p:spPr>
        <p:txBody>
          <a:bodyPr wrap="square" rtlCol="0">
            <a:spAutoFit/>
          </a:bodyPr>
          <a:lstStyle/>
          <a:p>
            <a:r>
              <a:rPr lang="en-US" sz="1800" dirty="0">
                <a:solidFill>
                  <a:schemeClr val="tx1"/>
                </a:solidFill>
              </a:rPr>
              <a:t>Budgets with more than </a:t>
            </a:r>
            <a:r>
              <a:rPr lang="en-US" sz="1800" b="1" dirty="0">
                <a:solidFill>
                  <a:schemeClr val="tx1"/>
                </a:solidFill>
              </a:rPr>
              <a:t>30% ineligible</a:t>
            </a:r>
            <a:r>
              <a:rPr lang="en-US" sz="1800" dirty="0">
                <a:solidFill>
                  <a:schemeClr val="tx1"/>
                </a:solidFill>
              </a:rPr>
              <a:t> or insufficiently justified costs may not go to adjudication (&gt; 50% will be automatically failed)</a:t>
            </a:r>
          </a:p>
        </p:txBody>
      </p:sp>
      <p:graphicFrame>
        <p:nvGraphicFramePr>
          <p:cNvPr id="7" name="Diagram 6">
            <a:extLst>
              <a:ext uri="{FF2B5EF4-FFF2-40B4-BE49-F238E27FC236}">
                <a16:creationId xmlns:a16="http://schemas.microsoft.com/office/drawing/2014/main" id="{5B994D23-2171-4C6E-9F3C-7663CD7CF20A}"/>
              </a:ext>
            </a:extLst>
          </p:cNvPr>
          <p:cNvGraphicFramePr/>
          <p:nvPr>
            <p:extLst>
              <p:ext uri="{D42A27DB-BD31-4B8C-83A1-F6EECF244321}">
                <p14:modId xmlns:p14="http://schemas.microsoft.com/office/powerpoint/2010/main" val="1644852092"/>
              </p:ext>
            </p:extLst>
          </p:nvPr>
        </p:nvGraphicFramePr>
        <p:xfrm>
          <a:off x="674557" y="644578"/>
          <a:ext cx="7824866" cy="4992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208671C9-17DB-47F5-900A-F3007C4CCB89}"/>
              </a:ext>
            </a:extLst>
          </p:cNvPr>
          <p:cNvSpPr txBox="1"/>
          <p:nvPr/>
        </p:nvSpPr>
        <p:spPr>
          <a:xfrm>
            <a:off x="1603948" y="2254853"/>
            <a:ext cx="3132944" cy="2062103"/>
          </a:xfrm>
          <a:prstGeom prst="rect">
            <a:avLst/>
          </a:prstGeom>
          <a:noFill/>
        </p:spPr>
        <p:txBody>
          <a:bodyPr wrap="square" rtlCol="0">
            <a:spAutoFit/>
          </a:bodyPr>
          <a:lstStyle/>
          <a:p>
            <a:r>
              <a:rPr lang="en-US" sz="1600" b="1" u="sng" dirty="0">
                <a:latin typeface="+mn-lt"/>
              </a:rPr>
              <a:t>Things to Consider:</a:t>
            </a:r>
          </a:p>
          <a:p>
            <a:pPr marL="285750" indent="-285750">
              <a:buFont typeface="Arial" panose="020B0604020202020204" pitchFamily="34" charset="0"/>
              <a:buChar char="•"/>
            </a:pPr>
            <a:r>
              <a:rPr lang="en-US" sz="1600" dirty="0"/>
              <a:t>Align justification with budget categories</a:t>
            </a:r>
            <a:endParaRPr lang="en-US" sz="1600" dirty="0">
              <a:latin typeface="+mn-lt"/>
            </a:endParaRPr>
          </a:p>
          <a:p>
            <a:pPr marL="285750" indent="-285750">
              <a:buFont typeface="Arial" panose="020B0604020202020204" pitchFamily="34" charset="0"/>
              <a:buChar char="•"/>
            </a:pPr>
            <a:r>
              <a:rPr lang="en-US" sz="1600" dirty="0">
                <a:latin typeface="+mn-lt"/>
              </a:rPr>
              <a:t>HQP: </a:t>
            </a:r>
            <a:r>
              <a:rPr lang="en-US" sz="1600" dirty="0"/>
              <a:t>hourly rates include benefits + vacation pay</a:t>
            </a:r>
          </a:p>
          <a:p>
            <a:pPr marL="285750" indent="-285750">
              <a:buFont typeface="Arial" panose="020B0604020202020204" pitchFamily="34" charset="0"/>
              <a:buChar char="•"/>
            </a:pPr>
            <a:r>
              <a:rPr lang="en-US" sz="1600" dirty="0"/>
              <a:t>Training-related expenses should be &gt;60% of budget</a:t>
            </a:r>
          </a:p>
          <a:p>
            <a:pPr marL="285750" indent="-285750">
              <a:buFont typeface="Arial" panose="020B0604020202020204" pitchFamily="34" charset="0"/>
              <a:buChar char="•"/>
            </a:pPr>
            <a:endParaRPr lang="en-US" sz="1600" dirty="0">
              <a:latin typeface="+mn-lt"/>
            </a:endParaRPr>
          </a:p>
        </p:txBody>
      </p:sp>
    </p:spTree>
    <p:extLst>
      <p:ext uri="{BB962C8B-B14F-4D97-AF65-F5344CB8AC3E}">
        <p14:creationId xmlns:p14="http://schemas.microsoft.com/office/powerpoint/2010/main" val="3881772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41116-2BE0-4BDC-A74C-633279484405}"/>
              </a:ext>
            </a:extLst>
          </p:cNvPr>
          <p:cNvSpPr>
            <a:spLocks noGrp="1"/>
          </p:cNvSpPr>
          <p:nvPr>
            <p:ph type="title"/>
          </p:nvPr>
        </p:nvSpPr>
        <p:spPr>
          <a:xfrm>
            <a:off x="238992" y="142775"/>
            <a:ext cx="8447810" cy="672771"/>
          </a:xfrm>
        </p:spPr>
        <p:txBody>
          <a:bodyPr/>
          <a:lstStyle/>
          <a:p>
            <a:pPr algn="ctr"/>
            <a:r>
              <a:rPr lang="en-US" sz="2800" dirty="0"/>
              <a:t>Important Deadlines</a:t>
            </a:r>
          </a:p>
        </p:txBody>
      </p:sp>
      <p:graphicFrame>
        <p:nvGraphicFramePr>
          <p:cNvPr id="4" name="Table 3">
            <a:extLst>
              <a:ext uri="{FF2B5EF4-FFF2-40B4-BE49-F238E27FC236}">
                <a16:creationId xmlns:a16="http://schemas.microsoft.com/office/drawing/2014/main" id="{E7A84502-992A-48C7-8E1C-40DA6B17019D}"/>
              </a:ext>
            </a:extLst>
          </p:cNvPr>
          <p:cNvGraphicFramePr>
            <a:graphicFrameLocks noGrp="1"/>
          </p:cNvGraphicFramePr>
          <p:nvPr>
            <p:extLst>
              <p:ext uri="{D42A27DB-BD31-4B8C-83A1-F6EECF244321}">
                <p14:modId xmlns:p14="http://schemas.microsoft.com/office/powerpoint/2010/main" val="136810067"/>
              </p:ext>
            </p:extLst>
          </p:nvPr>
        </p:nvGraphicFramePr>
        <p:xfrm>
          <a:off x="506895" y="815546"/>
          <a:ext cx="7957483" cy="3907297"/>
        </p:xfrm>
        <a:graphic>
          <a:graphicData uri="http://schemas.openxmlformats.org/drawingml/2006/table">
            <a:tbl>
              <a:tblPr firstRow="1" bandRow="1">
                <a:tableStyleId>{073A0DAA-6AF3-43AB-8588-CEC1D06C72B9}</a:tableStyleId>
              </a:tblPr>
              <a:tblGrid>
                <a:gridCol w="3797153">
                  <a:extLst>
                    <a:ext uri="{9D8B030D-6E8A-4147-A177-3AD203B41FA5}">
                      <a16:colId xmlns:a16="http://schemas.microsoft.com/office/drawing/2014/main" val="2416458850"/>
                    </a:ext>
                  </a:extLst>
                </a:gridCol>
                <a:gridCol w="2075300">
                  <a:extLst>
                    <a:ext uri="{9D8B030D-6E8A-4147-A177-3AD203B41FA5}">
                      <a16:colId xmlns:a16="http://schemas.microsoft.com/office/drawing/2014/main" val="721619566"/>
                    </a:ext>
                  </a:extLst>
                </a:gridCol>
                <a:gridCol w="2085030">
                  <a:extLst>
                    <a:ext uri="{9D8B030D-6E8A-4147-A177-3AD203B41FA5}">
                      <a16:colId xmlns:a16="http://schemas.microsoft.com/office/drawing/2014/main" val="3508649718"/>
                    </a:ext>
                  </a:extLst>
                </a:gridCol>
              </a:tblGrid>
              <a:tr h="344014">
                <a:tc>
                  <a:txBody>
                    <a:bodyPr/>
                    <a:lstStyle/>
                    <a:p>
                      <a:endParaRPr lang="en-US" sz="1600" dirty="0"/>
                    </a:p>
                  </a:txBody>
                  <a:tcPr/>
                </a:tc>
                <a:tc>
                  <a:txBody>
                    <a:bodyPr/>
                    <a:lstStyle/>
                    <a:p>
                      <a:r>
                        <a:rPr lang="en-US" sz="1600" dirty="0"/>
                        <a:t>Internal Deadline</a:t>
                      </a:r>
                    </a:p>
                  </a:txBody>
                  <a:tcPr/>
                </a:tc>
                <a:tc>
                  <a:txBody>
                    <a:bodyPr/>
                    <a:lstStyle/>
                    <a:p>
                      <a:r>
                        <a:rPr lang="en-US" sz="1600" dirty="0"/>
                        <a:t>External Deadline</a:t>
                      </a:r>
                    </a:p>
                  </a:txBody>
                  <a:tcPr/>
                </a:tc>
                <a:extLst>
                  <a:ext uri="{0D108BD9-81ED-4DB2-BD59-A6C34878D82A}">
                    <a16:rowId xmlns:a16="http://schemas.microsoft.com/office/drawing/2014/main" val="601096055"/>
                  </a:ext>
                </a:extLst>
              </a:tr>
              <a:tr h="557671">
                <a:tc>
                  <a:txBody>
                    <a:bodyPr/>
                    <a:lstStyle/>
                    <a:p>
                      <a:r>
                        <a:rPr lang="en-US" sz="1600" b="1" dirty="0"/>
                        <a:t>Insight Grant</a:t>
                      </a:r>
                    </a:p>
                  </a:txBody>
                  <a:tcPr/>
                </a:tc>
                <a:tc>
                  <a:txBody>
                    <a:bodyPr/>
                    <a:lstStyle/>
                    <a:p>
                      <a:r>
                        <a:rPr lang="en-US" sz="1600" dirty="0"/>
                        <a:t>TBD</a:t>
                      </a:r>
                    </a:p>
                  </a:txBody>
                  <a:tcPr/>
                </a:tc>
                <a:tc>
                  <a:txBody>
                    <a:bodyPr/>
                    <a:lstStyle/>
                    <a:p>
                      <a:r>
                        <a:rPr lang="en-US" sz="1600" dirty="0"/>
                        <a:t>October 2019</a:t>
                      </a:r>
                    </a:p>
                    <a:p>
                      <a:endParaRPr lang="en-US" sz="1600" dirty="0"/>
                    </a:p>
                  </a:txBody>
                  <a:tcPr/>
                </a:tc>
                <a:extLst>
                  <a:ext uri="{0D108BD9-81ED-4DB2-BD59-A6C34878D82A}">
                    <a16:rowId xmlns:a16="http://schemas.microsoft.com/office/drawing/2014/main" val="463788920"/>
                  </a:ext>
                </a:extLst>
              </a:tr>
              <a:tr h="608641">
                <a:tc>
                  <a:txBody>
                    <a:bodyPr/>
                    <a:lstStyle/>
                    <a:p>
                      <a:r>
                        <a:rPr lang="en-US" sz="1600" b="1" dirty="0"/>
                        <a:t>Insight Development Grant</a:t>
                      </a:r>
                    </a:p>
                  </a:txBody>
                  <a:tcPr/>
                </a:tc>
                <a:tc>
                  <a:txBody>
                    <a:bodyPr/>
                    <a:lstStyle/>
                    <a:p>
                      <a:r>
                        <a:rPr lang="en-US" sz="1600" dirty="0"/>
                        <a:t>TBD</a:t>
                      </a:r>
                    </a:p>
                  </a:txBody>
                  <a:tcPr/>
                </a:tc>
                <a:tc>
                  <a:txBody>
                    <a:bodyPr/>
                    <a:lstStyle/>
                    <a:p>
                      <a:r>
                        <a:rPr lang="en-US" sz="1600" dirty="0"/>
                        <a:t>February 2020</a:t>
                      </a:r>
                    </a:p>
                  </a:txBody>
                  <a:tcPr/>
                </a:tc>
                <a:extLst>
                  <a:ext uri="{0D108BD9-81ED-4DB2-BD59-A6C34878D82A}">
                    <a16:rowId xmlns:a16="http://schemas.microsoft.com/office/drawing/2014/main" val="2724480591"/>
                  </a:ext>
                </a:extLst>
              </a:tr>
              <a:tr h="557671">
                <a:tc>
                  <a:txBody>
                    <a:bodyPr/>
                    <a:lstStyle/>
                    <a:p>
                      <a:r>
                        <a:rPr lang="en-US" sz="1600" b="1" dirty="0"/>
                        <a:t>Connection </a:t>
                      </a:r>
                    </a:p>
                    <a:p>
                      <a:r>
                        <a:rPr lang="en-US" sz="1600" b="1" dirty="0"/>
                        <a:t>(4 cycles/year)</a:t>
                      </a:r>
                    </a:p>
                  </a:txBody>
                  <a:tcPr/>
                </a:tc>
                <a:tc>
                  <a:txBody>
                    <a:bodyPr/>
                    <a:lstStyle/>
                    <a:p>
                      <a:r>
                        <a:rPr lang="en-US" sz="1600" dirty="0"/>
                        <a:t>July 25, 2019</a:t>
                      </a:r>
                    </a:p>
                  </a:txBody>
                  <a:tcPr/>
                </a:tc>
                <a:tc>
                  <a:txBody>
                    <a:bodyPr/>
                    <a:lstStyle/>
                    <a:p>
                      <a:r>
                        <a:rPr lang="en-US" sz="1600" dirty="0"/>
                        <a:t>August 1, 2019</a:t>
                      </a:r>
                    </a:p>
                  </a:txBody>
                  <a:tcPr/>
                </a:tc>
                <a:extLst>
                  <a:ext uri="{0D108BD9-81ED-4DB2-BD59-A6C34878D82A}">
                    <a16:rowId xmlns:a16="http://schemas.microsoft.com/office/drawing/2014/main" val="4023456296"/>
                  </a:ext>
                </a:extLst>
              </a:tr>
              <a:tr h="608641">
                <a:tc>
                  <a:txBody>
                    <a:bodyPr/>
                    <a:lstStyle/>
                    <a:p>
                      <a:r>
                        <a:rPr lang="en-US" sz="1600" b="1" dirty="0"/>
                        <a:t>Partnership Engage Grant </a:t>
                      </a:r>
                    </a:p>
                    <a:p>
                      <a:r>
                        <a:rPr lang="en-US" sz="1600" b="1" dirty="0"/>
                        <a:t>(4 cycles/year)</a:t>
                      </a:r>
                    </a:p>
                  </a:txBody>
                  <a:tcPr/>
                </a:tc>
                <a:tc>
                  <a:txBody>
                    <a:bodyPr/>
                    <a:lstStyle/>
                    <a:p>
                      <a:r>
                        <a:rPr lang="en-US" sz="1600" dirty="0"/>
                        <a:t>June 10, 2019</a:t>
                      </a:r>
                    </a:p>
                  </a:txBody>
                  <a:tcPr/>
                </a:tc>
                <a:tc>
                  <a:txBody>
                    <a:bodyPr/>
                    <a:lstStyle/>
                    <a:p>
                      <a:r>
                        <a:rPr lang="en-US" sz="1600" dirty="0"/>
                        <a:t>June 17, 2019</a:t>
                      </a:r>
                    </a:p>
                  </a:txBody>
                  <a:tcPr/>
                </a:tc>
                <a:extLst>
                  <a:ext uri="{0D108BD9-81ED-4DB2-BD59-A6C34878D82A}">
                    <a16:rowId xmlns:a16="http://schemas.microsoft.com/office/drawing/2014/main" val="2056488798"/>
                  </a:ext>
                </a:extLst>
              </a:tr>
              <a:tr h="608641">
                <a:tc>
                  <a:txBody>
                    <a:bodyPr/>
                    <a:lstStyle/>
                    <a:p>
                      <a:r>
                        <a:rPr lang="en-US" sz="1600" b="1" dirty="0"/>
                        <a:t>Partnership Development Grant</a:t>
                      </a:r>
                    </a:p>
                  </a:txBody>
                  <a:tcPr/>
                </a:tc>
                <a:tc>
                  <a:txBody>
                    <a:bodyPr/>
                    <a:lstStyle/>
                    <a:p>
                      <a:r>
                        <a:rPr lang="en-US" sz="1600" dirty="0"/>
                        <a:t>TBD</a:t>
                      </a:r>
                    </a:p>
                  </a:txBody>
                  <a:tcPr/>
                </a:tc>
                <a:tc>
                  <a:txBody>
                    <a:bodyPr/>
                    <a:lstStyle/>
                    <a:p>
                      <a:r>
                        <a:rPr lang="en-US" sz="1600" dirty="0"/>
                        <a:t>November 2019</a:t>
                      </a:r>
                    </a:p>
                  </a:txBody>
                  <a:tcPr/>
                </a:tc>
                <a:extLst>
                  <a:ext uri="{0D108BD9-81ED-4DB2-BD59-A6C34878D82A}">
                    <a16:rowId xmlns:a16="http://schemas.microsoft.com/office/drawing/2014/main" val="2795312999"/>
                  </a:ext>
                </a:extLst>
              </a:tr>
              <a:tr h="557671">
                <a:tc>
                  <a:txBody>
                    <a:bodyPr/>
                    <a:lstStyle/>
                    <a:p>
                      <a:r>
                        <a:rPr lang="en-US" sz="1600" b="1" dirty="0"/>
                        <a:t>Partnership Grant</a:t>
                      </a:r>
                    </a:p>
                  </a:txBody>
                  <a:tcPr/>
                </a:tc>
                <a:tc>
                  <a:txBody>
                    <a:bodyPr/>
                    <a:lstStyle/>
                    <a:p>
                      <a:r>
                        <a:rPr lang="en-US" sz="1600" dirty="0"/>
                        <a:t>TBD</a:t>
                      </a:r>
                    </a:p>
                  </a:txBody>
                  <a:tcPr/>
                </a:tc>
                <a:tc>
                  <a:txBody>
                    <a:bodyPr/>
                    <a:lstStyle/>
                    <a:p>
                      <a:r>
                        <a:rPr lang="en-US" sz="1600" dirty="0"/>
                        <a:t>February 2020</a:t>
                      </a:r>
                    </a:p>
                    <a:p>
                      <a:endParaRPr lang="en-US" sz="1600" dirty="0"/>
                    </a:p>
                  </a:txBody>
                  <a:tcPr/>
                </a:tc>
                <a:extLst>
                  <a:ext uri="{0D108BD9-81ED-4DB2-BD59-A6C34878D82A}">
                    <a16:rowId xmlns:a16="http://schemas.microsoft.com/office/drawing/2014/main" val="682754549"/>
                  </a:ext>
                </a:extLst>
              </a:tr>
            </a:tbl>
          </a:graphicData>
        </a:graphic>
      </p:graphicFrame>
      <p:sp>
        <p:nvSpPr>
          <p:cNvPr id="6" name="TextBox 5">
            <a:extLst>
              <a:ext uri="{FF2B5EF4-FFF2-40B4-BE49-F238E27FC236}">
                <a16:creationId xmlns:a16="http://schemas.microsoft.com/office/drawing/2014/main" id="{79320517-6709-4448-B570-F1915B7F9EC4}"/>
              </a:ext>
            </a:extLst>
          </p:cNvPr>
          <p:cNvSpPr txBox="1"/>
          <p:nvPr/>
        </p:nvSpPr>
        <p:spPr>
          <a:xfrm>
            <a:off x="2597427" y="5092652"/>
            <a:ext cx="4704521" cy="1200329"/>
          </a:xfrm>
          <a:prstGeom prst="rect">
            <a:avLst/>
          </a:prstGeom>
          <a:noFill/>
          <a:ln w="25400">
            <a:solidFill>
              <a:schemeClr val="bg1"/>
            </a:solidFill>
          </a:ln>
        </p:spPr>
        <p:txBody>
          <a:bodyPr wrap="square" rtlCol="0">
            <a:spAutoFit/>
          </a:bodyPr>
          <a:lstStyle/>
          <a:p>
            <a:pPr lvl="0">
              <a:defRPr/>
            </a:pPr>
            <a:r>
              <a:rPr lang="en-US" sz="1800" dirty="0">
                <a:solidFill>
                  <a:schemeClr val="bg1"/>
                </a:solidFill>
              </a:rPr>
              <a:t>Please submit a copy of you signed OR-5 to </a:t>
            </a:r>
            <a:r>
              <a:rPr lang="en-US" sz="1800" dirty="0">
                <a:solidFill>
                  <a:schemeClr val="bg1"/>
                </a:solidFill>
                <a:hlinkClick r:id="rId3">
                  <a:extLst>
                    <a:ext uri="{A12FA001-AC4F-418D-AE19-62706E023703}">
                      <ahyp:hlinkClr xmlns:ahyp="http://schemas.microsoft.com/office/drawing/2018/hyperlinkcolor" val="tx"/>
                    </a:ext>
                  </a:extLst>
                </a:hlinkClick>
              </a:rPr>
              <a:t>research.services@uoguelph.ca</a:t>
            </a:r>
            <a:r>
              <a:rPr lang="en-US" sz="1800" dirty="0">
                <a:solidFill>
                  <a:schemeClr val="bg1"/>
                </a:solidFill>
              </a:rPr>
              <a:t> and click ‘submit’ on your application in the online system, by the internal deadline. </a:t>
            </a:r>
          </a:p>
        </p:txBody>
      </p:sp>
    </p:spTree>
    <p:extLst>
      <p:ext uri="{BB962C8B-B14F-4D97-AF65-F5344CB8AC3E}">
        <p14:creationId xmlns:p14="http://schemas.microsoft.com/office/powerpoint/2010/main" val="131091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BF611-7F00-4835-BE11-77B119950E2F}"/>
              </a:ext>
            </a:extLst>
          </p:cNvPr>
          <p:cNvSpPr>
            <a:spLocks noGrp="1"/>
          </p:cNvSpPr>
          <p:nvPr>
            <p:ph type="title"/>
          </p:nvPr>
        </p:nvSpPr>
        <p:spPr>
          <a:xfrm>
            <a:off x="265043" y="594518"/>
            <a:ext cx="8680173" cy="639763"/>
          </a:xfrm>
          <a:solidFill>
            <a:schemeClr val="tx1"/>
          </a:solidFill>
        </p:spPr>
        <p:txBody>
          <a:bodyPr/>
          <a:lstStyle/>
          <a:p>
            <a:pPr algn="ctr"/>
            <a:r>
              <a:rPr lang="en-US" sz="2800" dirty="0">
                <a:solidFill>
                  <a:schemeClr val="bg1"/>
                </a:solidFill>
              </a:rPr>
              <a:t>Six Future Challenge Areas</a:t>
            </a:r>
          </a:p>
        </p:txBody>
      </p:sp>
      <p:sp>
        <p:nvSpPr>
          <p:cNvPr id="3" name="Text Placeholder 2">
            <a:extLst>
              <a:ext uri="{FF2B5EF4-FFF2-40B4-BE49-F238E27FC236}">
                <a16:creationId xmlns:a16="http://schemas.microsoft.com/office/drawing/2014/main" id="{F131D129-44B1-47CD-A5EE-D5F6A465AD0D}"/>
              </a:ext>
            </a:extLst>
          </p:cNvPr>
          <p:cNvSpPr>
            <a:spLocks noGrp="1"/>
          </p:cNvSpPr>
          <p:nvPr>
            <p:ph type="body" idx="1"/>
          </p:nvPr>
        </p:nvSpPr>
        <p:spPr>
          <a:xfrm>
            <a:off x="1600200" y="1624263"/>
            <a:ext cx="7086601" cy="4800600"/>
          </a:xfrm>
        </p:spPr>
        <p:txBody>
          <a:bodyPr/>
          <a:lstStyle/>
          <a:p>
            <a:pPr marL="357187" indent="-228600">
              <a:spcBef>
                <a:spcPts val="0"/>
              </a:spcBef>
              <a:buClr>
                <a:schemeClr val="bg1"/>
              </a:buClr>
              <a:buFont typeface="+mj-lt"/>
              <a:buAutoNum type="arabicPeriod"/>
            </a:pPr>
            <a:r>
              <a:rPr lang="en-US" sz="1600" dirty="0">
                <a:solidFill>
                  <a:schemeClr val="bg1"/>
                </a:solidFill>
                <a:hlinkClick r:id="rId3">
                  <a:extLst>
                    <a:ext uri="{A12FA001-AC4F-418D-AE19-62706E023703}">
                      <ahyp:hlinkClr xmlns:ahyp="http://schemas.microsoft.com/office/drawing/2018/hyperlinkcolor" val="tx"/>
                    </a:ext>
                  </a:extLst>
                </a:hlinkClick>
              </a:rPr>
              <a:t>What new ways of learning, particularly in higher education, will Canadians need to thrive in an evolving society and </a:t>
            </a:r>
            <a:r>
              <a:rPr lang="en-US" sz="1600" dirty="0" err="1">
                <a:solidFill>
                  <a:schemeClr val="bg1"/>
                </a:solidFill>
                <a:hlinkClick r:id="rId3">
                  <a:extLst>
                    <a:ext uri="{A12FA001-AC4F-418D-AE19-62706E023703}">
                      <ahyp:hlinkClr xmlns:ahyp="http://schemas.microsoft.com/office/drawing/2018/hyperlinkcolor" val="tx"/>
                    </a:ext>
                  </a:extLst>
                </a:hlinkClick>
              </a:rPr>
              <a:t>labour</a:t>
            </a:r>
            <a:r>
              <a:rPr lang="en-US" sz="1600" dirty="0">
                <a:solidFill>
                  <a:schemeClr val="bg1"/>
                </a:solidFill>
                <a:hlinkClick r:id="rId3">
                  <a:extLst>
                    <a:ext uri="{A12FA001-AC4F-418D-AE19-62706E023703}">
                      <ahyp:hlinkClr xmlns:ahyp="http://schemas.microsoft.com/office/drawing/2018/hyperlinkcolor" val="tx"/>
                    </a:ext>
                  </a:extLst>
                </a:hlinkClick>
              </a:rPr>
              <a:t> market?</a:t>
            </a:r>
            <a:endParaRPr lang="en-US" sz="1600" dirty="0">
              <a:solidFill>
                <a:schemeClr val="bg1"/>
              </a:solidFill>
            </a:endParaRPr>
          </a:p>
          <a:p>
            <a:pPr marL="471487" indent="-342900">
              <a:spcBef>
                <a:spcPts val="0"/>
              </a:spcBef>
              <a:buClr>
                <a:schemeClr val="bg1"/>
              </a:buClr>
              <a:buFont typeface="+mj-lt"/>
              <a:buAutoNum type="arabicPeriod"/>
            </a:pPr>
            <a:endParaRPr lang="en-US" sz="1600" dirty="0">
              <a:solidFill>
                <a:schemeClr val="bg1"/>
              </a:solidFill>
            </a:endParaRPr>
          </a:p>
          <a:p>
            <a:pPr marL="357187" indent="-228600">
              <a:spcBef>
                <a:spcPts val="0"/>
              </a:spcBef>
              <a:buClr>
                <a:schemeClr val="bg1"/>
              </a:buClr>
              <a:buFont typeface="+mj-lt"/>
              <a:buAutoNum type="arabicPeriod"/>
            </a:pPr>
            <a:r>
              <a:rPr lang="en-US" sz="1600" dirty="0">
                <a:solidFill>
                  <a:schemeClr val="bg1"/>
                </a:solidFill>
                <a:hlinkClick r:id="rId4">
                  <a:extLst>
                    <a:ext uri="{A12FA001-AC4F-418D-AE19-62706E023703}">
                      <ahyp:hlinkClr xmlns:ahyp="http://schemas.microsoft.com/office/drawing/2018/hyperlinkcolor" val="tx"/>
                    </a:ext>
                  </a:extLst>
                </a:hlinkClick>
              </a:rPr>
              <a:t>What effects will the quest for energy and natural resources have on our society and our position on the world stage?</a:t>
            </a:r>
            <a:endParaRPr lang="en-US" sz="1600" dirty="0">
              <a:solidFill>
                <a:schemeClr val="bg1"/>
              </a:solidFill>
            </a:endParaRPr>
          </a:p>
          <a:p>
            <a:pPr marL="357187" indent="-228600">
              <a:spcBef>
                <a:spcPts val="0"/>
              </a:spcBef>
              <a:buClr>
                <a:schemeClr val="bg1"/>
              </a:buClr>
              <a:buFont typeface="+mj-lt"/>
              <a:buAutoNum type="arabicPeriod"/>
            </a:pPr>
            <a:endParaRPr lang="en-US" sz="1600" dirty="0">
              <a:solidFill>
                <a:schemeClr val="bg1"/>
              </a:solidFill>
              <a:hlinkClick r:id="" action="ppaction://noaction">
                <a:extLst>
                  <a:ext uri="{A12FA001-AC4F-418D-AE19-62706E023703}">
                    <ahyp:hlinkClr xmlns:ahyp="http://schemas.microsoft.com/office/drawing/2018/hyperlinkcolor" val="tx"/>
                  </a:ext>
                </a:extLst>
              </a:hlinkClick>
            </a:endParaRPr>
          </a:p>
          <a:p>
            <a:pPr marL="357187" indent="-228600">
              <a:spcBef>
                <a:spcPts val="0"/>
              </a:spcBef>
              <a:buClr>
                <a:schemeClr val="bg1"/>
              </a:buClr>
              <a:buFont typeface="+mj-lt"/>
              <a:buAutoNum type="arabicPeriod"/>
            </a:pPr>
            <a:r>
              <a:rPr lang="en-US" sz="1600" dirty="0">
                <a:solidFill>
                  <a:schemeClr val="bg1"/>
                </a:solidFill>
                <a:hlinkClick r:id="" action="ppaction://noaction">
                  <a:extLst>
                    <a:ext uri="{A12FA001-AC4F-418D-AE19-62706E023703}">
                      <ahyp:hlinkClr xmlns:ahyp="http://schemas.microsoft.com/office/drawing/2018/hyperlinkcolor" val="tx"/>
                    </a:ext>
                  </a:extLst>
                </a:hlinkClick>
              </a:rPr>
              <a:t>How are the experiences and aspirations of Aboriginal Peoples in Canada essential to building a successful shared future?</a:t>
            </a:r>
            <a:endParaRPr lang="en-US" sz="1600" dirty="0">
              <a:solidFill>
                <a:schemeClr val="bg1"/>
              </a:solidFill>
            </a:endParaRPr>
          </a:p>
          <a:p>
            <a:pPr marL="357187" indent="-228600">
              <a:spcBef>
                <a:spcPts val="0"/>
              </a:spcBef>
              <a:buClr>
                <a:schemeClr val="bg1"/>
              </a:buClr>
              <a:buFont typeface="+mj-lt"/>
              <a:buAutoNum type="arabicPeriod"/>
            </a:pPr>
            <a:endParaRPr lang="en-US" sz="1600" dirty="0">
              <a:solidFill>
                <a:schemeClr val="bg1"/>
              </a:solidFill>
              <a:hlinkClick r:id="" action="ppaction://noaction">
                <a:extLst>
                  <a:ext uri="{A12FA001-AC4F-418D-AE19-62706E023703}">
                    <ahyp:hlinkClr xmlns:ahyp="http://schemas.microsoft.com/office/drawing/2018/hyperlinkcolor" val="tx"/>
                  </a:ext>
                </a:extLst>
              </a:hlinkClick>
            </a:endParaRPr>
          </a:p>
          <a:p>
            <a:pPr marL="357187" indent="-228600">
              <a:spcBef>
                <a:spcPts val="0"/>
              </a:spcBef>
              <a:buClr>
                <a:schemeClr val="bg1"/>
              </a:buClr>
              <a:buFont typeface="+mj-lt"/>
              <a:buAutoNum type="arabicPeriod"/>
            </a:pPr>
            <a:r>
              <a:rPr lang="en-US" sz="1600" dirty="0">
                <a:solidFill>
                  <a:schemeClr val="bg1"/>
                </a:solidFill>
                <a:hlinkClick r:id="" action="ppaction://noaction">
                  <a:extLst>
                    <a:ext uri="{A12FA001-AC4F-418D-AE19-62706E023703}">
                      <ahyp:hlinkClr xmlns:ahyp="http://schemas.microsoft.com/office/drawing/2018/hyperlinkcolor" val="tx"/>
                    </a:ext>
                  </a:extLst>
                </a:hlinkClick>
              </a:rPr>
              <a:t>What might the implications of global peak population be for Canada?</a:t>
            </a:r>
            <a:endParaRPr lang="en-US" sz="1600" dirty="0">
              <a:solidFill>
                <a:schemeClr val="bg1"/>
              </a:solidFill>
            </a:endParaRPr>
          </a:p>
          <a:p>
            <a:pPr marL="357187" indent="-228600">
              <a:spcBef>
                <a:spcPts val="0"/>
              </a:spcBef>
              <a:buClr>
                <a:schemeClr val="bg1"/>
              </a:buClr>
              <a:buFont typeface="+mj-lt"/>
              <a:buAutoNum type="arabicPeriod"/>
            </a:pPr>
            <a:endParaRPr lang="en-US" sz="1600" dirty="0">
              <a:solidFill>
                <a:schemeClr val="bg1"/>
              </a:solidFill>
              <a:hlinkClick r:id="" action="ppaction://noaction">
                <a:extLst>
                  <a:ext uri="{A12FA001-AC4F-418D-AE19-62706E023703}">
                    <ahyp:hlinkClr xmlns:ahyp="http://schemas.microsoft.com/office/drawing/2018/hyperlinkcolor" val="tx"/>
                  </a:ext>
                </a:extLst>
              </a:hlinkClick>
            </a:endParaRPr>
          </a:p>
          <a:p>
            <a:pPr marL="357187" indent="-228600">
              <a:spcBef>
                <a:spcPts val="0"/>
              </a:spcBef>
              <a:buClr>
                <a:schemeClr val="bg1"/>
              </a:buClr>
              <a:buFont typeface="+mj-lt"/>
              <a:buAutoNum type="arabicPeriod"/>
            </a:pPr>
            <a:r>
              <a:rPr lang="en-US" sz="1600" dirty="0">
                <a:solidFill>
                  <a:schemeClr val="bg1"/>
                </a:solidFill>
                <a:hlinkClick r:id="" action="ppaction://noaction">
                  <a:extLst>
                    <a:ext uri="{A12FA001-AC4F-418D-AE19-62706E023703}">
                      <ahyp:hlinkClr xmlns:ahyp="http://schemas.microsoft.com/office/drawing/2018/hyperlinkcolor" val="tx"/>
                    </a:ext>
                  </a:extLst>
                </a:hlinkClick>
              </a:rPr>
              <a:t>How can emerging technologies be leveraged to benefit Canadians?</a:t>
            </a:r>
            <a:endParaRPr lang="en-US" sz="1600" dirty="0">
              <a:solidFill>
                <a:schemeClr val="bg1"/>
              </a:solidFill>
            </a:endParaRPr>
          </a:p>
          <a:p>
            <a:pPr marL="357187" indent="-228600">
              <a:spcBef>
                <a:spcPts val="0"/>
              </a:spcBef>
              <a:buClr>
                <a:schemeClr val="bg1"/>
              </a:buClr>
              <a:buFont typeface="+mj-lt"/>
              <a:buAutoNum type="arabicPeriod"/>
            </a:pPr>
            <a:endParaRPr lang="en-US" sz="1600" dirty="0">
              <a:solidFill>
                <a:schemeClr val="bg1"/>
              </a:solidFill>
              <a:hlinkClick r:id="" action="ppaction://noaction">
                <a:extLst>
                  <a:ext uri="{A12FA001-AC4F-418D-AE19-62706E023703}">
                    <ahyp:hlinkClr xmlns:ahyp="http://schemas.microsoft.com/office/drawing/2018/hyperlinkcolor" val="tx"/>
                  </a:ext>
                </a:extLst>
              </a:hlinkClick>
            </a:endParaRPr>
          </a:p>
          <a:p>
            <a:pPr marL="357187" indent="-228600">
              <a:spcBef>
                <a:spcPts val="0"/>
              </a:spcBef>
              <a:buClr>
                <a:schemeClr val="bg1"/>
              </a:buClr>
              <a:buFont typeface="+mj-lt"/>
              <a:buAutoNum type="arabicPeriod"/>
            </a:pPr>
            <a:r>
              <a:rPr lang="en-US" sz="1600" dirty="0">
                <a:solidFill>
                  <a:schemeClr val="bg1"/>
                </a:solidFill>
                <a:hlinkClick r:id="" action="ppaction://noaction">
                  <a:extLst>
                    <a:ext uri="{A12FA001-AC4F-418D-AE19-62706E023703}">
                      <ahyp:hlinkClr xmlns:ahyp="http://schemas.microsoft.com/office/drawing/2018/hyperlinkcolor" val="tx"/>
                    </a:ext>
                  </a:extLst>
                </a:hlinkClick>
              </a:rPr>
              <a:t>What knowledge will Canada need to thrive in an interconnected, evolving global landscape?</a:t>
            </a:r>
            <a:endParaRPr lang="en-US" sz="1600" dirty="0">
              <a:solidFill>
                <a:schemeClr val="bg1"/>
              </a:solidFill>
            </a:endParaRPr>
          </a:p>
          <a:p>
            <a:pPr marL="128587" indent="0">
              <a:buNone/>
            </a:pPr>
            <a:endParaRPr lang="en-US" sz="1600" dirty="0">
              <a:solidFill>
                <a:schemeClr val="bg1"/>
              </a:solidFill>
            </a:endParaRPr>
          </a:p>
        </p:txBody>
      </p:sp>
    </p:spTree>
    <p:extLst>
      <p:ext uri="{BB962C8B-B14F-4D97-AF65-F5344CB8AC3E}">
        <p14:creationId xmlns:p14="http://schemas.microsoft.com/office/powerpoint/2010/main" val="4240557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B7E9A-A85F-4F9F-80D9-79B43ABA82AF}"/>
              </a:ext>
            </a:extLst>
          </p:cNvPr>
          <p:cNvSpPr>
            <a:spLocks noGrp="1"/>
          </p:cNvSpPr>
          <p:nvPr>
            <p:ph type="title"/>
          </p:nvPr>
        </p:nvSpPr>
        <p:spPr>
          <a:xfrm>
            <a:off x="212035" y="565219"/>
            <a:ext cx="8719930" cy="592344"/>
          </a:xfrm>
          <a:solidFill>
            <a:schemeClr val="tx1"/>
          </a:solidFill>
          <a:ln>
            <a:noFill/>
          </a:ln>
        </p:spPr>
        <p:txBody>
          <a:bodyPr/>
          <a:lstStyle/>
          <a:p>
            <a:pPr algn="ctr"/>
            <a:r>
              <a:rPr lang="en-US" sz="2400" dirty="0"/>
              <a:t>Office of Research Services</a:t>
            </a:r>
          </a:p>
        </p:txBody>
      </p:sp>
      <p:sp>
        <p:nvSpPr>
          <p:cNvPr id="5" name="Text Placeholder 4">
            <a:extLst>
              <a:ext uri="{FF2B5EF4-FFF2-40B4-BE49-F238E27FC236}">
                <a16:creationId xmlns:a16="http://schemas.microsoft.com/office/drawing/2014/main" id="{ECFC61C9-26F9-4A2E-ACAE-FBBE72F0799D}"/>
              </a:ext>
            </a:extLst>
          </p:cNvPr>
          <p:cNvSpPr>
            <a:spLocks noGrp="1"/>
          </p:cNvSpPr>
          <p:nvPr>
            <p:ph type="body" idx="1"/>
          </p:nvPr>
        </p:nvSpPr>
        <p:spPr>
          <a:xfrm>
            <a:off x="777240" y="1600204"/>
            <a:ext cx="7909561" cy="5257796"/>
          </a:xfrm>
        </p:spPr>
        <p:txBody>
          <a:bodyPr/>
          <a:lstStyle/>
          <a:p>
            <a:pPr marL="128587" indent="0">
              <a:buClr>
                <a:schemeClr val="bg1"/>
              </a:buClr>
              <a:buNone/>
            </a:pPr>
            <a:r>
              <a:rPr lang="en-US" sz="1800" b="1" dirty="0">
                <a:solidFill>
                  <a:schemeClr val="bg1"/>
                </a:solidFill>
              </a:rPr>
              <a:t>Who to contact:</a:t>
            </a:r>
          </a:p>
          <a:p>
            <a:pPr marL="128587" indent="0">
              <a:buClr>
                <a:schemeClr val="bg1"/>
              </a:buClr>
              <a:buNone/>
            </a:pPr>
            <a:r>
              <a:rPr lang="en-US" sz="1800" b="1" dirty="0">
                <a:solidFill>
                  <a:schemeClr val="bg1"/>
                </a:solidFill>
              </a:rPr>
              <a:t>Carolyn Dowling-Osborn – </a:t>
            </a:r>
            <a:r>
              <a:rPr lang="en-US" sz="1800" b="1" i="1" dirty="0">
                <a:solidFill>
                  <a:schemeClr val="bg1"/>
                </a:solidFill>
              </a:rPr>
              <a:t>Partnership, Partnership Development</a:t>
            </a:r>
          </a:p>
          <a:p>
            <a:pPr lvl="1">
              <a:buClr>
                <a:schemeClr val="bg1"/>
              </a:buClr>
              <a:buFont typeface="Wingdings" panose="05000000000000000000" pitchFamily="2" charset="2"/>
              <a:buChar char="Ø"/>
            </a:pPr>
            <a:r>
              <a:rPr lang="en-US" sz="1600" b="1" dirty="0">
                <a:solidFill>
                  <a:schemeClr val="bg1"/>
                </a:solidFill>
              </a:rPr>
              <a:t> </a:t>
            </a:r>
            <a:r>
              <a:rPr lang="en-US" sz="1600" dirty="0">
                <a:solidFill>
                  <a:schemeClr val="bg1"/>
                </a:solidFill>
              </a:rPr>
              <a:t>Grants &amp; Contracts Manager, </a:t>
            </a:r>
            <a:r>
              <a:rPr lang="en-US" sz="1600" dirty="0">
                <a:solidFill>
                  <a:schemeClr val="bg1"/>
                </a:solidFill>
                <a:hlinkClick r:id="rId3">
                  <a:extLst>
                    <a:ext uri="{A12FA001-AC4F-418D-AE19-62706E023703}">
                      <ahyp:hlinkClr xmlns:ahyp="http://schemas.microsoft.com/office/drawing/2018/hyperlinkcolor" val="tx"/>
                    </a:ext>
                  </a:extLst>
                </a:hlinkClick>
              </a:rPr>
              <a:t>dowlingo@uoguelph.ca</a:t>
            </a:r>
            <a:r>
              <a:rPr lang="en-US" sz="1600" dirty="0">
                <a:solidFill>
                  <a:schemeClr val="bg1"/>
                </a:solidFill>
              </a:rPr>
              <a:t>  </a:t>
            </a:r>
          </a:p>
          <a:p>
            <a:pPr marL="385763" lvl="1" indent="0">
              <a:buClr>
                <a:schemeClr val="bg1"/>
              </a:buClr>
              <a:buNone/>
            </a:pPr>
            <a:endParaRPr lang="en-US" sz="1600" b="1" dirty="0">
              <a:solidFill>
                <a:schemeClr val="bg1"/>
              </a:solidFill>
            </a:endParaRPr>
          </a:p>
          <a:p>
            <a:pPr marL="128587" indent="0">
              <a:buClr>
                <a:schemeClr val="bg1"/>
              </a:buClr>
              <a:buNone/>
            </a:pPr>
            <a:r>
              <a:rPr lang="en-US" sz="1800" b="1" dirty="0">
                <a:solidFill>
                  <a:schemeClr val="bg1"/>
                </a:solidFill>
              </a:rPr>
              <a:t>Ornella McCarron – </a:t>
            </a:r>
            <a:r>
              <a:rPr lang="en-US" sz="1800" b="1" i="1" dirty="0">
                <a:solidFill>
                  <a:schemeClr val="bg1"/>
                </a:solidFill>
              </a:rPr>
              <a:t>Insight, Insight Development</a:t>
            </a:r>
          </a:p>
          <a:p>
            <a:pPr lvl="1">
              <a:buClr>
                <a:schemeClr val="bg1"/>
              </a:buClr>
              <a:buFont typeface="Wingdings" panose="05000000000000000000" pitchFamily="2" charset="2"/>
              <a:buChar char="Ø"/>
            </a:pPr>
            <a:r>
              <a:rPr lang="en-US" sz="1600" b="1" dirty="0">
                <a:solidFill>
                  <a:schemeClr val="bg1"/>
                </a:solidFill>
              </a:rPr>
              <a:t> </a:t>
            </a:r>
            <a:r>
              <a:rPr lang="en-US" sz="1600" dirty="0">
                <a:solidFill>
                  <a:schemeClr val="bg1"/>
                </a:solidFill>
              </a:rPr>
              <a:t>Grants Officer,  </a:t>
            </a:r>
            <a:r>
              <a:rPr lang="en-US" sz="1600" dirty="0">
                <a:solidFill>
                  <a:schemeClr val="bg1"/>
                </a:solidFill>
                <a:hlinkClick r:id="rId4">
                  <a:extLst>
                    <a:ext uri="{A12FA001-AC4F-418D-AE19-62706E023703}">
                      <ahyp:hlinkClr xmlns:ahyp="http://schemas.microsoft.com/office/drawing/2018/hyperlinkcolor" val="tx"/>
                    </a:ext>
                  </a:extLst>
                </a:hlinkClick>
              </a:rPr>
              <a:t>omccarro@uoguelph.ca</a:t>
            </a:r>
            <a:r>
              <a:rPr lang="en-US" sz="1600" dirty="0">
                <a:solidFill>
                  <a:schemeClr val="bg1"/>
                </a:solidFill>
              </a:rPr>
              <a:t>  </a:t>
            </a:r>
          </a:p>
          <a:p>
            <a:pPr marL="385763" lvl="1" indent="0">
              <a:buClr>
                <a:schemeClr val="bg1"/>
              </a:buClr>
              <a:buNone/>
            </a:pPr>
            <a:endParaRPr lang="en-US" sz="1600" b="1" dirty="0">
              <a:solidFill>
                <a:schemeClr val="bg1"/>
              </a:solidFill>
            </a:endParaRPr>
          </a:p>
          <a:p>
            <a:pPr marL="128587" indent="0">
              <a:buClr>
                <a:schemeClr val="bg1"/>
              </a:buClr>
              <a:buNone/>
            </a:pPr>
            <a:r>
              <a:rPr lang="en-US" sz="1800" b="1" dirty="0">
                <a:solidFill>
                  <a:schemeClr val="bg1"/>
                </a:solidFill>
              </a:rPr>
              <a:t>Amy </a:t>
            </a:r>
            <a:r>
              <a:rPr lang="en-US" sz="1800" b="1" dirty="0" err="1">
                <a:solidFill>
                  <a:schemeClr val="bg1"/>
                </a:solidFill>
              </a:rPr>
              <a:t>Bossaer</a:t>
            </a:r>
            <a:r>
              <a:rPr lang="en-US" sz="1800" b="1" dirty="0">
                <a:solidFill>
                  <a:schemeClr val="bg1"/>
                </a:solidFill>
              </a:rPr>
              <a:t> – </a:t>
            </a:r>
            <a:r>
              <a:rPr lang="en-US" sz="1800" b="1" i="1" dirty="0">
                <a:solidFill>
                  <a:schemeClr val="bg1"/>
                </a:solidFill>
              </a:rPr>
              <a:t>Partnership Engage, Connection</a:t>
            </a:r>
            <a:endParaRPr lang="en-US" sz="1800" b="1" dirty="0">
              <a:solidFill>
                <a:schemeClr val="bg1"/>
              </a:solidFill>
            </a:endParaRPr>
          </a:p>
          <a:p>
            <a:pPr lvl="1">
              <a:buClr>
                <a:schemeClr val="bg1"/>
              </a:buClr>
              <a:buFont typeface="Wingdings" panose="05000000000000000000" pitchFamily="2" charset="2"/>
              <a:buChar char="Ø"/>
            </a:pPr>
            <a:r>
              <a:rPr lang="en-US" sz="1400" dirty="0">
                <a:solidFill>
                  <a:schemeClr val="bg1"/>
                </a:solidFill>
              </a:rPr>
              <a:t> </a:t>
            </a:r>
            <a:r>
              <a:rPr lang="en-US" sz="1600" dirty="0">
                <a:solidFill>
                  <a:schemeClr val="bg1"/>
                </a:solidFill>
              </a:rPr>
              <a:t>Awards and Agreements Officer, </a:t>
            </a:r>
            <a:r>
              <a:rPr lang="en-US" sz="1600" dirty="0">
                <a:solidFill>
                  <a:schemeClr val="bg1"/>
                </a:solidFill>
                <a:hlinkClick r:id="rId5">
                  <a:extLst>
                    <a:ext uri="{A12FA001-AC4F-418D-AE19-62706E023703}">
                      <ahyp:hlinkClr xmlns:ahyp="http://schemas.microsoft.com/office/drawing/2018/hyperlinkcolor" val="tx"/>
                    </a:ext>
                  </a:extLst>
                </a:hlinkClick>
              </a:rPr>
              <a:t>abossaer@uoguelph.ca</a:t>
            </a:r>
            <a:r>
              <a:rPr lang="en-US" sz="1600" dirty="0">
                <a:solidFill>
                  <a:schemeClr val="bg1"/>
                </a:solidFill>
              </a:rPr>
              <a:t> </a:t>
            </a:r>
          </a:p>
          <a:p>
            <a:pPr lvl="1">
              <a:buClr>
                <a:schemeClr val="bg1"/>
              </a:buClr>
              <a:buFont typeface="Wingdings" panose="05000000000000000000" pitchFamily="2" charset="2"/>
              <a:buChar char="Ø"/>
            </a:pPr>
            <a:endParaRPr lang="en-US" sz="1600" dirty="0">
              <a:solidFill>
                <a:schemeClr val="bg1"/>
              </a:solidFill>
            </a:endParaRPr>
          </a:p>
          <a:p>
            <a:pPr lvl="1">
              <a:buClr>
                <a:schemeClr val="bg1"/>
              </a:buClr>
            </a:pPr>
            <a:endParaRPr lang="en-US" sz="1600" dirty="0">
              <a:solidFill>
                <a:schemeClr val="bg1"/>
              </a:solidFill>
            </a:endParaRPr>
          </a:p>
          <a:p>
            <a:pPr marL="1092994" lvl="4">
              <a:buNone/>
            </a:pPr>
            <a:r>
              <a:rPr lang="en-US" sz="1600" b="1" dirty="0">
                <a:solidFill>
                  <a:schemeClr val="bg1"/>
                </a:solidFill>
              </a:rPr>
              <a:t>Research Alerts:</a:t>
            </a:r>
          </a:p>
          <a:p>
            <a:pPr marL="1435894" lvl="4" indent="-342900">
              <a:buClr>
                <a:schemeClr val="bg1"/>
              </a:buClr>
              <a:buFont typeface="+mj-lt"/>
              <a:buAutoNum type="arabicPeriod"/>
            </a:pPr>
            <a:r>
              <a:rPr lang="en-US" sz="1600" dirty="0">
                <a:solidFill>
                  <a:schemeClr val="bg1"/>
                </a:solidFill>
                <a:hlinkClick r:id="rId6">
                  <a:extLst>
                    <a:ext uri="{A12FA001-AC4F-418D-AE19-62706E023703}">
                      <ahyp:hlinkClr xmlns:ahyp="http://schemas.microsoft.com/office/drawing/2018/hyperlinkcolor" val="tx"/>
                    </a:ext>
                  </a:extLst>
                </a:hlinkClick>
              </a:rPr>
              <a:t>Partnership Engage Grants</a:t>
            </a:r>
            <a:endParaRPr lang="en-US" sz="1600" dirty="0">
              <a:solidFill>
                <a:schemeClr val="bg1"/>
              </a:solidFill>
            </a:endParaRPr>
          </a:p>
          <a:p>
            <a:pPr marL="1435894" lvl="4" indent="-342900">
              <a:buClr>
                <a:schemeClr val="bg1"/>
              </a:buClr>
              <a:buFont typeface="+mj-lt"/>
              <a:buAutoNum type="arabicPeriod"/>
            </a:pPr>
            <a:r>
              <a:rPr lang="en-US" sz="1600" dirty="0">
                <a:solidFill>
                  <a:schemeClr val="bg1"/>
                </a:solidFill>
                <a:hlinkClick r:id="rId7">
                  <a:extLst>
                    <a:ext uri="{A12FA001-AC4F-418D-AE19-62706E023703}">
                      <ahyp:hlinkClr xmlns:ahyp="http://schemas.microsoft.com/office/drawing/2018/hyperlinkcolor" val="tx"/>
                    </a:ext>
                  </a:extLst>
                </a:hlinkClick>
              </a:rPr>
              <a:t>Connection Grants</a:t>
            </a:r>
            <a:endParaRPr lang="en-US" sz="1600" dirty="0">
              <a:solidFill>
                <a:schemeClr val="bg1"/>
              </a:solidFill>
            </a:endParaRPr>
          </a:p>
          <a:p>
            <a:pPr marL="1435894" lvl="4" indent="-342900">
              <a:buClr>
                <a:schemeClr val="bg1"/>
              </a:buClr>
              <a:buFont typeface="+mj-lt"/>
              <a:buAutoNum type="arabicPeriod"/>
            </a:pPr>
            <a:r>
              <a:rPr lang="en-US" sz="1600" dirty="0">
                <a:solidFill>
                  <a:schemeClr val="bg1"/>
                </a:solidFill>
              </a:rPr>
              <a:t>Insight Grants</a:t>
            </a:r>
          </a:p>
          <a:p>
            <a:pPr lvl="1">
              <a:buClr>
                <a:schemeClr val="bg1"/>
              </a:buClr>
            </a:pPr>
            <a:endParaRPr lang="en-US" sz="1600" dirty="0">
              <a:solidFill>
                <a:schemeClr val="bg1"/>
              </a:solidFill>
            </a:endParaRPr>
          </a:p>
          <a:p>
            <a:endParaRPr lang="en-US" dirty="0"/>
          </a:p>
        </p:txBody>
      </p:sp>
    </p:spTree>
    <p:extLst>
      <p:ext uri="{BB962C8B-B14F-4D97-AF65-F5344CB8AC3E}">
        <p14:creationId xmlns:p14="http://schemas.microsoft.com/office/powerpoint/2010/main" val="2489420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BF611-7F00-4835-BE11-77B119950E2F}"/>
              </a:ext>
            </a:extLst>
          </p:cNvPr>
          <p:cNvSpPr>
            <a:spLocks noGrp="1"/>
          </p:cNvSpPr>
          <p:nvPr>
            <p:ph type="title"/>
          </p:nvPr>
        </p:nvSpPr>
        <p:spPr>
          <a:xfrm>
            <a:off x="261257" y="473420"/>
            <a:ext cx="8683959" cy="705078"/>
          </a:xfrm>
          <a:solidFill>
            <a:schemeClr val="tx1"/>
          </a:solidFill>
        </p:spPr>
        <p:txBody>
          <a:bodyPr/>
          <a:lstStyle/>
          <a:p>
            <a:pPr algn="ctr"/>
            <a:r>
              <a:rPr lang="en-US" sz="2800" dirty="0"/>
              <a:t>Key Considerations for Your Partnership</a:t>
            </a:r>
          </a:p>
        </p:txBody>
      </p:sp>
      <p:sp>
        <p:nvSpPr>
          <p:cNvPr id="3" name="Text Placeholder 2">
            <a:extLst>
              <a:ext uri="{FF2B5EF4-FFF2-40B4-BE49-F238E27FC236}">
                <a16:creationId xmlns:a16="http://schemas.microsoft.com/office/drawing/2014/main" id="{F131D129-44B1-47CD-A5EE-D5F6A465AD0D}"/>
              </a:ext>
            </a:extLst>
          </p:cNvPr>
          <p:cNvSpPr>
            <a:spLocks noGrp="1"/>
          </p:cNvSpPr>
          <p:nvPr>
            <p:ph type="body" idx="1"/>
          </p:nvPr>
        </p:nvSpPr>
        <p:spPr>
          <a:xfrm>
            <a:off x="1727200" y="1509486"/>
            <a:ext cx="6779127" cy="4368799"/>
          </a:xfrm>
          <a:noFill/>
        </p:spPr>
        <p:txBody>
          <a:bodyPr/>
          <a:lstStyle/>
          <a:p>
            <a:pPr marL="128587" indent="0">
              <a:buNone/>
            </a:pPr>
            <a:r>
              <a:rPr lang="en-US" sz="1800" b="1" dirty="0">
                <a:solidFill>
                  <a:schemeClr val="bg1"/>
                </a:solidFill>
                <a:latin typeface="+mn-lt"/>
                <a:hlinkClick r:id="rId3">
                  <a:extLst>
                    <a:ext uri="{A12FA001-AC4F-418D-AE19-62706E023703}">
                      <ahyp:hlinkClr xmlns:ahyp="http://schemas.microsoft.com/office/drawing/2018/hyperlinkcolor" val="tx"/>
                    </a:ext>
                  </a:extLst>
                </a:hlinkClick>
              </a:rPr>
              <a:t>SSHRC Partnerships Toolkit</a:t>
            </a:r>
            <a:r>
              <a:rPr lang="en-US" sz="1800" b="1" dirty="0">
                <a:solidFill>
                  <a:schemeClr val="bg1"/>
                </a:solidFill>
                <a:latin typeface="+mn-lt"/>
              </a:rPr>
              <a:t>:</a:t>
            </a:r>
          </a:p>
          <a:p>
            <a:pPr lvl="1">
              <a:buFont typeface="Wingdings" panose="05000000000000000000" pitchFamily="2" charset="2"/>
              <a:buChar char="q"/>
            </a:pPr>
            <a:r>
              <a:rPr lang="en-US" sz="1600" dirty="0">
                <a:solidFill>
                  <a:schemeClr val="bg1"/>
                </a:solidFill>
                <a:latin typeface="+mn-lt"/>
              </a:rPr>
              <a:t>Recruit project participants and partners and stakeholders.</a:t>
            </a:r>
          </a:p>
          <a:p>
            <a:pPr lvl="1">
              <a:buFont typeface="Wingdings" panose="05000000000000000000" pitchFamily="2" charset="2"/>
              <a:buChar char="q"/>
            </a:pPr>
            <a:r>
              <a:rPr lang="en-US" sz="1600" dirty="0">
                <a:solidFill>
                  <a:schemeClr val="bg1"/>
                </a:solidFill>
                <a:latin typeface="+mn-lt"/>
              </a:rPr>
              <a:t>Involve high-level decision-makers in partnership negotiations.</a:t>
            </a:r>
          </a:p>
          <a:p>
            <a:pPr lvl="1">
              <a:buFont typeface="Wingdings" panose="05000000000000000000" pitchFamily="2" charset="2"/>
              <a:buChar char="q"/>
            </a:pPr>
            <a:r>
              <a:rPr lang="en-US" sz="1600" dirty="0">
                <a:solidFill>
                  <a:schemeClr val="bg1"/>
                </a:solidFill>
                <a:latin typeface="+mn-lt"/>
              </a:rPr>
              <a:t>Agree on mandate, goals, objectives and timelines.</a:t>
            </a:r>
          </a:p>
          <a:p>
            <a:pPr lvl="1">
              <a:buFont typeface="Wingdings" panose="05000000000000000000" pitchFamily="2" charset="2"/>
              <a:buChar char="q"/>
            </a:pPr>
            <a:r>
              <a:rPr lang="en-US" sz="1600" dirty="0">
                <a:solidFill>
                  <a:schemeClr val="bg1"/>
                </a:solidFill>
                <a:latin typeface="+mn-lt"/>
              </a:rPr>
              <a:t>Specify contributions made by all participants and partners.</a:t>
            </a:r>
          </a:p>
          <a:p>
            <a:pPr lvl="1">
              <a:buFont typeface="Wingdings" panose="05000000000000000000" pitchFamily="2" charset="2"/>
              <a:buChar char="q"/>
            </a:pPr>
            <a:r>
              <a:rPr lang="en-US" sz="1600" dirty="0">
                <a:solidFill>
                  <a:schemeClr val="bg1"/>
                </a:solidFill>
                <a:latin typeface="+mn-lt"/>
              </a:rPr>
              <a:t>Define expected outcomes and establish contingency plans.</a:t>
            </a:r>
          </a:p>
          <a:p>
            <a:pPr lvl="1">
              <a:buFont typeface="Wingdings" panose="05000000000000000000" pitchFamily="2" charset="2"/>
              <a:buChar char="q"/>
            </a:pPr>
            <a:r>
              <a:rPr lang="en-US" sz="1600" dirty="0">
                <a:solidFill>
                  <a:schemeClr val="bg1"/>
                </a:solidFill>
                <a:latin typeface="+mn-lt"/>
              </a:rPr>
              <a:t>Outline internal and external communications needs; develop a knowledge mobilization plan.</a:t>
            </a:r>
          </a:p>
          <a:p>
            <a:endParaRPr lang="en-US" sz="1600" dirty="0">
              <a:solidFill>
                <a:schemeClr val="bg1"/>
              </a:solidFill>
              <a:latin typeface="+mn-lt"/>
            </a:endParaRPr>
          </a:p>
          <a:p>
            <a:pPr marL="225029" lvl="1" indent="0" eaLnBrk="0" fontAlgn="b" hangingPunct="0">
              <a:spcBef>
                <a:spcPct val="0"/>
              </a:spcBef>
              <a:spcAft>
                <a:spcPct val="0"/>
              </a:spcAft>
              <a:buClrTx/>
              <a:buSzTx/>
              <a:buNone/>
            </a:pPr>
            <a:r>
              <a:rPr lang="en-US" altLang="en-US" sz="1800" b="1" dirty="0">
                <a:solidFill>
                  <a:schemeClr val="bg1"/>
                </a:solidFill>
                <a:latin typeface="+mn-lt"/>
                <a:cs typeface="Arial" panose="020B0604020202020204" pitchFamily="34" charset="0"/>
              </a:rPr>
              <a:t>Other Resources:</a:t>
            </a:r>
          </a:p>
          <a:p>
            <a:pPr marL="567929" lvl="1" indent="-342900" eaLnBrk="0" fontAlgn="base" hangingPunct="0">
              <a:spcBef>
                <a:spcPct val="0"/>
              </a:spcBef>
              <a:spcAft>
                <a:spcPct val="0"/>
              </a:spcAft>
              <a:buClrTx/>
              <a:buSzTx/>
              <a:buFont typeface="+mj-lt"/>
              <a:buAutoNum type="arabicPeriod"/>
            </a:pPr>
            <a:r>
              <a:rPr lang="en-US" altLang="en-US" sz="1800" dirty="0">
                <a:solidFill>
                  <a:schemeClr val="bg1"/>
                </a:solidFill>
                <a:latin typeface="+mn-lt"/>
              </a:rPr>
              <a:t>Download SSHRC’s </a:t>
            </a:r>
            <a:r>
              <a:rPr lang="en-US" altLang="en-US" sz="1800" dirty="0">
                <a:solidFill>
                  <a:schemeClr val="bg1"/>
                </a:solidFill>
                <a:latin typeface="+mn-lt"/>
                <a:hlinkClick r:id="rId4">
                  <a:extLst>
                    <a:ext uri="{A12FA001-AC4F-418D-AE19-62706E023703}">
                      <ahyp:hlinkClr xmlns:ahyp="http://schemas.microsoft.com/office/drawing/2018/hyperlinkcolor" val="tx"/>
                    </a:ext>
                  </a:extLst>
                </a:hlinkClick>
              </a:rPr>
              <a:t>Partnerships for Success brochure</a:t>
            </a:r>
            <a:endParaRPr lang="en-US" altLang="en-US" sz="1800" dirty="0">
              <a:solidFill>
                <a:schemeClr val="bg1"/>
              </a:solidFill>
              <a:latin typeface="+mn-lt"/>
            </a:endParaRPr>
          </a:p>
          <a:p>
            <a:pPr marL="567929" lvl="1" indent="-342900" eaLnBrk="0" fontAlgn="base" hangingPunct="0">
              <a:spcBef>
                <a:spcPct val="0"/>
              </a:spcBef>
              <a:spcAft>
                <a:spcPct val="0"/>
              </a:spcAft>
              <a:buClrTx/>
              <a:buSzTx/>
              <a:buFont typeface="+mj-lt"/>
              <a:buAutoNum type="arabicPeriod"/>
            </a:pPr>
            <a:r>
              <a:rPr lang="en-US" altLang="en-US" sz="1800" dirty="0">
                <a:solidFill>
                  <a:schemeClr val="bg1"/>
                </a:solidFill>
                <a:latin typeface="+mn-lt"/>
                <a:hlinkClick r:id="rId5">
                  <a:extLst>
                    <a:ext uri="{A12FA001-AC4F-418D-AE19-62706E023703}">
                      <ahyp:hlinkClr xmlns:ahyp="http://schemas.microsoft.com/office/drawing/2018/hyperlinkcolor" val="tx"/>
                    </a:ext>
                  </a:extLst>
                </a:hlinkClick>
              </a:rPr>
              <a:t>Hear from partners</a:t>
            </a:r>
            <a:r>
              <a:rPr lang="en-US" altLang="en-US" sz="1800" dirty="0">
                <a:solidFill>
                  <a:schemeClr val="bg1"/>
                </a:solidFill>
                <a:latin typeface="+mn-lt"/>
              </a:rPr>
              <a:t> about the successes of their projects</a:t>
            </a:r>
          </a:p>
          <a:p>
            <a:pPr marL="567929" lvl="1" indent="-342900" eaLnBrk="0" fontAlgn="base" hangingPunct="0">
              <a:spcBef>
                <a:spcPct val="0"/>
              </a:spcBef>
              <a:spcAft>
                <a:spcPct val="0"/>
              </a:spcAft>
              <a:buClrTx/>
              <a:buSzTx/>
              <a:buFont typeface="+mj-lt"/>
              <a:buAutoNum type="arabicPeriod"/>
            </a:pPr>
            <a:r>
              <a:rPr lang="en-US" altLang="en-US" sz="1800" dirty="0">
                <a:solidFill>
                  <a:schemeClr val="bg1"/>
                </a:solidFill>
                <a:latin typeface="+mn-lt"/>
              </a:rPr>
              <a:t>Read the </a:t>
            </a:r>
            <a:r>
              <a:rPr lang="en-US" altLang="en-US" sz="1800" dirty="0">
                <a:solidFill>
                  <a:schemeClr val="bg1"/>
                </a:solidFill>
                <a:latin typeface="+mn-lt"/>
                <a:hlinkClick r:id="rId6">
                  <a:extLst>
                    <a:ext uri="{A12FA001-AC4F-418D-AE19-62706E023703}">
                      <ahyp:hlinkClr xmlns:ahyp="http://schemas.microsoft.com/office/drawing/2018/hyperlinkcolor" val="tx"/>
                    </a:ext>
                  </a:extLst>
                </a:hlinkClick>
              </a:rPr>
              <a:t>Partnerships FAQ</a:t>
            </a:r>
            <a:endParaRPr lang="en-US" altLang="en-US" sz="1800" dirty="0">
              <a:solidFill>
                <a:schemeClr val="bg1"/>
              </a:solidFill>
              <a:latin typeface="+mn-lt"/>
            </a:endParaRPr>
          </a:p>
          <a:p>
            <a:endParaRPr lang="en-US" sz="1000" dirty="0"/>
          </a:p>
        </p:txBody>
      </p:sp>
    </p:spTree>
    <p:extLst>
      <p:ext uri="{BB962C8B-B14F-4D97-AF65-F5344CB8AC3E}">
        <p14:creationId xmlns:p14="http://schemas.microsoft.com/office/powerpoint/2010/main" val="297900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EEBDE-18E2-446E-8373-F73EED2C9DF8}"/>
              </a:ext>
            </a:extLst>
          </p:cNvPr>
          <p:cNvSpPr>
            <a:spLocks noGrp="1"/>
          </p:cNvSpPr>
          <p:nvPr>
            <p:ph type="title"/>
          </p:nvPr>
        </p:nvSpPr>
        <p:spPr>
          <a:xfrm>
            <a:off x="217715" y="274637"/>
            <a:ext cx="8650514" cy="915185"/>
          </a:xfrm>
        </p:spPr>
        <p:txBody>
          <a:bodyPr/>
          <a:lstStyle/>
          <a:p>
            <a:pPr algn="ctr"/>
            <a:r>
              <a:rPr lang="en-US" sz="2800" dirty="0">
                <a:effectLst>
                  <a:outerShdw blurRad="38100" dist="38100" dir="2700000" algn="tl">
                    <a:srgbClr val="000000">
                      <a:alpha val="43137"/>
                    </a:srgbClr>
                  </a:outerShdw>
                </a:effectLst>
              </a:rPr>
              <a:t>Insight Grant Opportunities</a:t>
            </a:r>
          </a:p>
        </p:txBody>
      </p:sp>
      <p:graphicFrame>
        <p:nvGraphicFramePr>
          <p:cNvPr id="4" name="Table 3">
            <a:extLst>
              <a:ext uri="{FF2B5EF4-FFF2-40B4-BE49-F238E27FC236}">
                <a16:creationId xmlns:a16="http://schemas.microsoft.com/office/drawing/2014/main" id="{AACD5E0B-8FAC-4B21-9A13-B737885E4146}"/>
              </a:ext>
            </a:extLst>
          </p:cNvPr>
          <p:cNvGraphicFramePr>
            <a:graphicFrameLocks noGrp="1"/>
          </p:cNvGraphicFramePr>
          <p:nvPr>
            <p:extLst>
              <p:ext uri="{D42A27DB-BD31-4B8C-83A1-F6EECF244321}">
                <p14:modId xmlns:p14="http://schemas.microsoft.com/office/powerpoint/2010/main" val="3535238309"/>
              </p:ext>
            </p:extLst>
          </p:nvPr>
        </p:nvGraphicFramePr>
        <p:xfrm>
          <a:off x="943316" y="1269336"/>
          <a:ext cx="7247373" cy="3412326"/>
        </p:xfrm>
        <a:graphic>
          <a:graphicData uri="http://schemas.openxmlformats.org/drawingml/2006/table">
            <a:tbl>
              <a:tblPr firstRow="1" bandRow="1">
                <a:tableStyleId>{073A0DAA-6AF3-43AB-8588-CEC1D06C72B9}</a:tableStyleId>
              </a:tblPr>
              <a:tblGrid>
                <a:gridCol w="1270933">
                  <a:extLst>
                    <a:ext uri="{9D8B030D-6E8A-4147-A177-3AD203B41FA5}">
                      <a16:colId xmlns:a16="http://schemas.microsoft.com/office/drawing/2014/main" val="2675834653"/>
                    </a:ext>
                  </a:extLst>
                </a:gridCol>
                <a:gridCol w="2988220">
                  <a:extLst>
                    <a:ext uri="{9D8B030D-6E8A-4147-A177-3AD203B41FA5}">
                      <a16:colId xmlns:a16="http://schemas.microsoft.com/office/drawing/2014/main" val="498781551"/>
                    </a:ext>
                  </a:extLst>
                </a:gridCol>
                <a:gridCol w="2988220">
                  <a:extLst>
                    <a:ext uri="{9D8B030D-6E8A-4147-A177-3AD203B41FA5}">
                      <a16:colId xmlns:a16="http://schemas.microsoft.com/office/drawing/2014/main" val="2807513908"/>
                    </a:ext>
                  </a:extLst>
                </a:gridCol>
              </a:tblGrid>
              <a:tr h="656642">
                <a:tc>
                  <a:txBody>
                    <a:bodyPr/>
                    <a:lstStyle/>
                    <a:p>
                      <a:endParaRPr lang="en-US" sz="1600" dirty="0"/>
                    </a:p>
                  </a:txBody>
                  <a:tcPr/>
                </a:tc>
                <a:tc>
                  <a:txBody>
                    <a:bodyPr/>
                    <a:lstStyle/>
                    <a:p>
                      <a:r>
                        <a:rPr lang="en-US" sz="1600" dirty="0">
                          <a:solidFill>
                            <a:schemeClr val="bg1"/>
                          </a:solidFill>
                          <a:hlinkClick r:id="rId3">
                            <a:extLst>
                              <a:ext uri="{A12FA001-AC4F-418D-AE19-62706E023703}">
                                <ahyp:hlinkClr xmlns:ahyp="http://schemas.microsoft.com/office/drawing/2018/hyperlinkcolor" val="tx"/>
                              </a:ext>
                            </a:extLst>
                          </a:hlinkClick>
                        </a:rPr>
                        <a:t>Insight Development Grants</a:t>
                      </a:r>
                      <a:r>
                        <a:rPr lang="en-US" sz="1600" dirty="0">
                          <a:solidFill>
                            <a:schemeClr val="bg1"/>
                          </a:solidFill>
                        </a:rPr>
                        <a:t> (IDG)</a:t>
                      </a:r>
                    </a:p>
                  </a:txBody>
                  <a:tcPr/>
                </a:tc>
                <a:tc>
                  <a:txBody>
                    <a:bodyPr/>
                    <a:lstStyle/>
                    <a:p>
                      <a:r>
                        <a:rPr lang="en-US" sz="1600" dirty="0">
                          <a:solidFill>
                            <a:schemeClr val="bg1"/>
                          </a:solidFill>
                          <a:hlinkClick r:id="rId4">
                            <a:extLst>
                              <a:ext uri="{A12FA001-AC4F-418D-AE19-62706E023703}">
                                <ahyp:hlinkClr xmlns:ahyp="http://schemas.microsoft.com/office/drawing/2018/hyperlinkcolor" val="tx"/>
                              </a:ext>
                            </a:extLst>
                          </a:hlinkClick>
                        </a:rPr>
                        <a:t>Insight Grants</a:t>
                      </a:r>
                      <a:r>
                        <a:rPr lang="en-US" sz="1600" dirty="0">
                          <a:solidFill>
                            <a:schemeClr val="bg1"/>
                          </a:solidFill>
                        </a:rPr>
                        <a:t> (IG)</a:t>
                      </a:r>
                    </a:p>
                  </a:txBody>
                  <a:tcPr/>
                </a:tc>
                <a:extLst>
                  <a:ext uri="{0D108BD9-81ED-4DB2-BD59-A6C34878D82A}">
                    <a16:rowId xmlns:a16="http://schemas.microsoft.com/office/drawing/2014/main" val="3563236583"/>
                  </a:ext>
                </a:extLst>
              </a:tr>
              <a:tr h="420481">
                <a:tc>
                  <a:txBody>
                    <a:bodyPr/>
                    <a:lstStyle/>
                    <a:p>
                      <a:r>
                        <a:rPr lang="en-US" sz="1600" b="1" dirty="0"/>
                        <a:t>Project Term</a:t>
                      </a:r>
                    </a:p>
                  </a:txBody>
                  <a:tcPr/>
                </a:tc>
                <a:tc>
                  <a:txBody>
                    <a:bodyPr/>
                    <a:lstStyle/>
                    <a:p>
                      <a:r>
                        <a:rPr lang="en-US" sz="1600" dirty="0"/>
                        <a:t>1-2 Years</a:t>
                      </a:r>
                    </a:p>
                  </a:txBody>
                  <a:tcPr/>
                </a:tc>
                <a:tc>
                  <a:txBody>
                    <a:bodyPr/>
                    <a:lstStyle/>
                    <a:p>
                      <a:r>
                        <a:rPr lang="en-US" sz="1600" dirty="0"/>
                        <a:t>2-5 Years</a:t>
                      </a:r>
                    </a:p>
                  </a:txBody>
                  <a:tcPr/>
                </a:tc>
                <a:extLst>
                  <a:ext uri="{0D108BD9-81ED-4DB2-BD59-A6C34878D82A}">
                    <a16:rowId xmlns:a16="http://schemas.microsoft.com/office/drawing/2014/main" val="689493909"/>
                  </a:ext>
                </a:extLst>
              </a:tr>
              <a:tr h="420481">
                <a:tc>
                  <a:txBody>
                    <a:bodyPr/>
                    <a:lstStyle/>
                    <a:p>
                      <a:r>
                        <a:rPr lang="en-US" sz="1600" b="1" dirty="0"/>
                        <a:t>Objective</a:t>
                      </a:r>
                    </a:p>
                  </a:txBody>
                  <a:tcPr/>
                </a:tc>
                <a:tc>
                  <a:txBody>
                    <a:bodyPr/>
                    <a:lstStyle/>
                    <a:p>
                      <a:r>
                        <a:rPr lang="en-US" sz="1600" dirty="0"/>
                        <a:t>Research in its early stages</a:t>
                      </a:r>
                    </a:p>
                  </a:txBody>
                  <a:tcPr/>
                </a:tc>
                <a:tc>
                  <a:txBody>
                    <a:bodyPr/>
                    <a:lstStyle/>
                    <a:p>
                      <a:r>
                        <a:rPr lang="en-US" sz="1600" dirty="0"/>
                        <a:t>Long-term research initiatives</a:t>
                      </a:r>
                    </a:p>
                  </a:txBody>
                  <a:tcPr/>
                </a:tc>
                <a:extLst>
                  <a:ext uri="{0D108BD9-81ED-4DB2-BD59-A6C34878D82A}">
                    <a16:rowId xmlns:a16="http://schemas.microsoft.com/office/drawing/2014/main" val="3949804953"/>
                  </a:ext>
                </a:extLst>
              </a:tr>
              <a:tr h="656642">
                <a:tc>
                  <a:txBody>
                    <a:bodyPr/>
                    <a:lstStyle/>
                    <a:p>
                      <a:r>
                        <a:rPr lang="en-US" sz="1600" b="1" dirty="0"/>
                        <a:t>Funding Available per Project</a:t>
                      </a:r>
                    </a:p>
                  </a:txBody>
                  <a:tcPr/>
                </a:tc>
                <a:tc>
                  <a:txBody>
                    <a:bodyPr/>
                    <a:lstStyle/>
                    <a:p>
                      <a:r>
                        <a:rPr lang="en-US" sz="1600" dirty="0"/>
                        <a:t>$7,000 - $75,000  </a:t>
                      </a:r>
                    </a:p>
                    <a:p>
                      <a:endParaRPr lang="en-US" sz="1600" i="1" dirty="0"/>
                    </a:p>
                    <a:p>
                      <a:r>
                        <a:rPr lang="en-US" sz="1600" i="1" dirty="0"/>
                        <a:t>February deadline</a:t>
                      </a:r>
                    </a:p>
                  </a:txBody>
                  <a:tcPr/>
                </a:tc>
                <a:tc>
                  <a:txBody>
                    <a:bodyPr/>
                    <a:lstStyle/>
                    <a:p>
                      <a:r>
                        <a:rPr lang="en-US" sz="1600" dirty="0"/>
                        <a:t>Stream A: $7,000 </a:t>
                      </a:r>
                      <a:r>
                        <a:rPr lang="en-US" sz="1600"/>
                        <a:t>- 100,000</a:t>
                      </a:r>
                      <a:endParaRPr lang="en-US" sz="1600" dirty="0"/>
                    </a:p>
                    <a:p>
                      <a:r>
                        <a:rPr lang="en-US" sz="1600" dirty="0"/>
                        <a:t>Stream B: $100,001 – 400,000</a:t>
                      </a:r>
                    </a:p>
                    <a:p>
                      <a:r>
                        <a:rPr lang="en-US" sz="1600" i="1" dirty="0"/>
                        <a:t>October deadline </a:t>
                      </a:r>
                    </a:p>
                  </a:txBody>
                  <a:tcPr/>
                </a:tc>
                <a:extLst>
                  <a:ext uri="{0D108BD9-81ED-4DB2-BD59-A6C34878D82A}">
                    <a16:rowId xmlns:a16="http://schemas.microsoft.com/office/drawing/2014/main" val="3068066513"/>
                  </a:ext>
                </a:extLst>
              </a:tr>
              <a:tr h="933123">
                <a:tc>
                  <a:txBody>
                    <a:bodyPr/>
                    <a:lstStyle/>
                    <a:p>
                      <a:r>
                        <a:rPr lang="en-US" sz="1600" b="1" dirty="0"/>
                        <a:t>Evaluation</a:t>
                      </a:r>
                    </a:p>
                  </a:txBody>
                  <a:tcPr/>
                </a:tc>
                <a:tc>
                  <a:txBody>
                    <a:bodyPr/>
                    <a:lstStyle/>
                    <a:p>
                      <a:r>
                        <a:rPr lang="en-US" sz="1600" dirty="0"/>
                        <a:t>Emerging scholars evaluated differently than established researchers</a:t>
                      </a:r>
                    </a:p>
                  </a:txBody>
                  <a:tcPr/>
                </a:tc>
                <a:tc>
                  <a:txBody>
                    <a:bodyPr/>
                    <a:lstStyle/>
                    <a:p>
                      <a:r>
                        <a:rPr lang="en-US" sz="1600" dirty="0"/>
                        <a:t>All researchers evaluated equally (emerging and established)</a:t>
                      </a:r>
                    </a:p>
                  </a:txBody>
                  <a:tcPr/>
                </a:tc>
                <a:extLst>
                  <a:ext uri="{0D108BD9-81ED-4DB2-BD59-A6C34878D82A}">
                    <a16:rowId xmlns:a16="http://schemas.microsoft.com/office/drawing/2014/main" val="1134371813"/>
                  </a:ext>
                </a:extLst>
              </a:tr>
            </a:tbl>
          </a:graphicData>
        </a:graphic>
      </p:graphicFrame>
    </p:spTree>
    <p:extLst>
      <p:ext uri="{BB962C8B-B14F-4D97-AF65-F5344CB8AC3E}">
        <p14:creationId xmlns:p14="http://schemas.microsoft.com/office/powerpoint/2010/main" val="1398526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79CCC48-035D-4C56-9877-5704E8BA51C2}"/>
              </a:ext>
            </a:extLst>
          </p:cNvPr>
          <p:cNvGraphicFramePr>
            <a:graphicFrameLocks noGrp="1"/>
          </p:cNvGraphicFramePr>
          <p:nvPr>
            <p:extLst>
              <p:ext uri="{D42A27DB-BD31-4B8C-83A1-F6EECF244321}">
                <p14:modId xmlns:p14="http://schemas.microsoft.com/office/powerpoint/2010/main" val="569615009"/>
              </p:ext>
            </p:extLst>
          </p:nvPr>
        </p:nvGraphicFramePr>
        <p:xfrm>
          <a:off x="638629" y="1286243"/>
          <a:ext cx="7939314" cy="3343185"/>
        </p:xfrm>
        <a:graphic>
          <a:graphicData uri="http://schemas.openxmlformats.org/drawingml/2006/table">
            <a:tbl>
              <a:tblPr firstRow="1" bandRow="1">
                <a:tableStyleId>{073A0DAA-6AF3-43AB-8588-CEC1D06C72B9}</a:tableStyleId>
              </a:tblPr>
              <a:tblGrid>
                <a:gridCol w="2318749">
                  <a:extLst>
                    <a:ext uri="{9D8B030D-6E8A-4147-A177-3AD203B41FA5}">
                      <a16:colId xmlns:a16="http://schemas.microsoft.com/office/drawing/2014/main" val="2675834653"/>
                    </a:ext>
                  </a:extLst>
                </a:gridCol>
                <a:gridCol w="5620565">
                  <a:extLst>
                    <a:ext uri="{9D8B030D-6E8A-4147-A177-3AD203B41FA5}">
                      <a16:colId xmlns:a16="http://schemas.microsoft.com/office/drawing/2014/main" val="2580416923"/>
                    </a:ext>
                  </a:extLst>
                </a:gridCol>
              </a:tblGrid>
              <a:tr h="609797">
                <a:tc>
                  <a:txBody>
                    <a:bodyPr/>
                    <a:lstStyle/>
                    <a:p>
                      <a:endParaRPr lang="en-US" sz="1600" dirty="0"/>
                    </a:p>
                  </a:txBody>
                  <a:tcPr/>
                </a:tc>
                <a:tc>
                  <a:txBody>
                    <a:bodyPr/>
                    <a:lstStyle/>
                    <a:p>
                      <a:r>
                        <a:rPr lang="en-US" sz="1600" u="none" dirty="0">
                          <a:solidFill>
                            <a:schemeClr val="bg1"/>
                          </a:solidFill>
                          <a:hlinkClick r:id="rId3">
                            <a:extLst>
                              <a:ext uri="{A12FA001-AC4F-418D-AE19-62706E023703}">
                                <ahyp:hlinkClr xmlns:ahyp="http://schemas.microsoft.com/office/drawing/2018/hyperlinkcolor" val="tx"/>
                              </a:ext>
                            </a:extLst>
                          </a:hlinkClick>
                        </a:rPr>
                        <a:t>Connection Grants</a:t>
                      </a:r>
                      <a:r>
                        <a:rPr lang="en-US" sz="1600" u="none" dirty="0">
                          <a:solidFill>
                            <a:schemeClr val="bg1"/>
                          </a:solidFill>
                        </a:rPr>
                        <a:t> (CG)</a:t>
                      </a:r>
                    </a:p>
                    <a:p>
                      <a:endParaRPr lang="en-US" sz="1600" dirty="0"/>
                    </a:p>
                  </a:txBody>
                  <a:tcPr/>
                </a:tc>
                <a:extLst>
                  <a:ext uri="{0D108BD9-81ED-4DB2-BD59-A6C34878D82A}">
                    <a16:rowId xmlns:a16="http://schemas.microsoft.com/office/drawing/2014/main" val="3563236583"/>
                  </a:ext>
                </a:extLst>
              </a:tr>
              <a:tr h="390484">
                <a:tc>
                  <a:txBody>
                    <a:bodyPr/>
                    <a:lstStyle/>
                    <a:p>
                      <a:r>
                        <a:rPr lang="en-US" sz="1600" b="1" dirty="0"/>
                        <a:t>Project Term</a:t>
                      </a:r>
                    </a:p>
                  </a:txBody>
                  <a:tcPr/>
                </a:tc>
                <a:tc>
                  <a:txBody>
                    <a:bodyPr/>
                    <a:lstStyle/>
                    <a:p>
                      <a:r>
                        <a:rPr lang="en-US" sz="1600" dirty="0"/>
                        <a:t>1 Year</a:t>
                      </a:r>
                    </a:p>
                  </a:txBody>
                  <a:tcPr/>
                </a:tc>
                <a:extLst>
                  <a:ext uri="{0D108BD9-81ED-4DB2-BD59-A6C34878D82A}">
                    <a16:rowId xmlns:a16="http://schemas.microsoft.com/office/drawing/2014/main" val="689493909"/>
                  </a:ext>
                </a:extLst>
              </a:tr>
              <a:tr h="609797">
                <a:tc>
                  <a:txBody>
                    <a:bodyPr/>
                    <a:lstStyle/>
                    <a:p>
                      <a:r>
                        <a:rPr lang="en-US" sz="1600" b="1" dirty="0"/>
                        <a:t>Objective</a:t>
                      </a:r>
                    </a:p>
                  </a:txBody>
                  <a:tcPr/>
                </a:tc>
                <a:tc>
                  <a:txBody>
                    <a:bodyPr/>
                    <a:lstStyle/>
                    <a:p>
                      <a:r>
                        <a:rPr lang="en-US" sz="1600" dirty="0"/>
                        <a:t>Short-term, targeted knowledge mobilization (KM)</a:t>
                      </a:r>
                    </a:p>
                    <a:p>
                      <a:r>
                        <a:rPr lang="en-US" sz="1600" b="0" u="none" dirty="0"/>
                        <a:t>Institutional or Individual </a:t>
                      </a:r>
                      <a:r>
                        <a:rPr lang="en-US" sz="1600" b="0" dirty="0"/>
                        <a:t>Awards</a:t>
                      </a:r>
                    </a:p>
                  </a:txBody>
                  <a:tcPr/>
                </a:tc>
                <a:extLst>
                  <a:ext uri="{0D108BD9-81ED-4DB2-BD59-A6C34878D82A}">
                    <a16:rowId xmlns:a16="http://schemas.microsoft.com/office/drawing/2014/main" val="3949804953"/>
                  </a:ext>
                </a:extLst>
              </a:tr>
              <a:tr h="1123310">
                <a:tc>
                  <a:txBody>
                    <a:bodyPr/>
                    <a:lstStyle/>
                    <a:p>
                      <a:r>
                        <a:rPr lang="en-US" sz="1600" b="1" dirty="0"/>
                        <a:t>Funding Available per Project</a:t>
                      </a:r>
                    </a:p>
                  </a:txBody>
                  <a:tcPr/>
                </a:tc>
                <a:tc>
                  <a:txBody>
                    <a:bodyPr/>
                    <a:lstStyle/>
                    <a:p>
                      <a:r>
                        <a:rPr lang="en-US" sz="1600" b="1" u="none" dirty="0"/>
                        <a:t>Events: </a:t>
                      </a:r>
                      <a:r>
                        <a:rPr lang="en-US" sz="1600" dirty="0"/>
                        <a:t>$7,000 - $25,000</a:t>
                      </a:r>
                    </a:p>
                    <a:p>
                      <a:r>
                        <a:rPr lang="en-US" sz="1600" b="1" u="none" dirty="0"/>
                        <a:t>Outreach activities</a:t>
                      </a:r>
                      <a:r>
                        <a:rPr lang="en-US" sz="1600" dirty="0"/>
                        <a:t>: $7,000 - $50,000</a:t>
                      </a:r>
                    </a:p>
                    <a:p>
                      <a:endParaRPr lang="en-US" sz="1600" dirty="0"/>
                    </a:p>
                    <a:p>
                      <a:r>
                        <a:rPr lang="en-US" sz="1600" dirty="0"/>
                        <a:t>*4 calls/year (Feb., May, Aug., &amp; Nov.)</a:t>
                      </a:r>
                    </a:p>
                  </a:txBody>
                  <a:tcPr/>
                </a:tc>
                <a:extLst>
                  <a:ext uri="{0D108BD9-81ED-4DB2-BD59-A6C34878D82A}">
                    <a16:rowId xmlns:a16="http://schemas.microsoft.com/office/drawing/2014/main" val="3068066513"/>
                  </a:ext>
                </a:extLst>
              </a:tr>
              <a:tr h="609797">
                <a:tc>
                  <a:txBody>
                    <a:bodyPr/>
                    <a:lstStyle/>
                    <a:p>
                      <a:r>
                        <a:rPr lang="en-US" sz="1600" b="1" dirty="0"/>
                        <a:t>Matching Funds Required</a:t>
                      </a:r>
                    </a:p>
                  </a:txBody>
                  <a:tcPr/>
                </a:tc>
                <a:tc>
                  <a:txBody>
                    <a:bodyPr/>
                    <a:lstStyle/>
                    <a:p>
                      <a:r>
                        <a:rPr lang="en-US" sz="1600" dirty="0"/>
                        <a:t>Cash and/or in-kind contributions required equivalent to minimum 50% of SSHRC ask</a:t>
                      </a:r>
                    </a:p>
                  </a:txBody>
                  <a:tcPr/>
                </a:tc>
                <a:extLst>
                  <a:ext uri="{0D108BD9-81ED-4DB2-BD59-A6C34878D82A}">
                    <a16:rowId xmlns:a16="http://schemas.microsoft.com/office/drawing/2014/main" val="1134371813"/>
                  </a:ext>
                </a:extLst>
              </a:tr>
            </a:tbl>
          </a:graphicData>
        </a:graphic>
      </p:graphicFrame>
      <p:sp>
        <p:nvSpPr>
          <p:cNvPr id="3" name="Title 1">
            <a:extLst>
              <a:ext uri="{FF2B5EF4-FFF2-40B4-BE49-F238E27FC236}">
                <a16:creationId xmlns:a16="http://schemas.microsoft.com/office/drawing/2014/main" id="{521D348E-7F3C-4297-A63D-7AE19B6FD679}"/>
              </a:ext>
            </a:extLst>
          </p:cNvPr>
          <p:cNvSpPr>
            <a:spLocks noGrp="1"/>
          </p:cNvSpPr>
          <p:nvPr>
            <p:ph type="title"/>
          </p:nvPr>
        </p:nvSpPr>
        <p:spPr>
          <a:xfrm>
            <a:off x="283029" y="500884"/>
            <a:ext cx="8650514" cy="726849"/>
          </a:xfrm>
        </p:spPr>
        <p:txBody>
          <a:bodyPr/>
          <a:lstStyle/>
          <a:p>
            <a:pPr algn="ctr"/>
            <a:r>
              <a:rPr lang="en-US" sz="2800" dirty="0">
                <a:effectLst>
                  <a:outerShdw blurRad="38100" dist="38100" dir="2700000" algn="tl">
                    <a:srgbClr val="000000">
                      <a:alpha val="43137"/>
                    </a:srgbClr>
                  </a:outerShdw>
                </a:effectLst>
              </a:rPr>
              <a:t>Connection Grants</a:t>
            </a:r>
          </a:p>
        </p:txBody>
      </p:sp>
    </p:spTree>
    <p:extLst>
      <p:ext uri="{BB962C8B-B14F-4D97-AF65-F5344CB8AC3E}">
        <p14:creationId xmlns:p14="http://schemas.microsoft.com/office/powerpoint/2010/main" val="3976391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3C58105-DFF9-4624-A890-931EBF81F9CC}"/>
              </a:ext>
            </a:extLst>
          </p:cNvPr>
          <p:cNvGraphicFramePr>
            <a:graphicFrameLocks noGrp="1"/>
          </p:cNvGraphicFramePr>
          <p:nvPr>
            <p:extLst>
              <p:ext uri="{D42A27DB-BD31-4B8C-83A1-F6EECF244321}">
                <p14:modId xmlns:p14="http://schemas.microsoft.com/office/powerpoint/2010/main" val="731741149"/>
              </p:ext>
            </p:extLst>
          </p:nvPr>
        </p:nvGraphicFramePr>
        <p:xfrm>
          <a:off x="239485" y="1157204"/>
          <a:ext cx="8665029" cy="5008818"/>
        </p:xfrm>
        <a:graphic>
          <a:graphicData uri="http://schemas.openxmlformats.org/drawingml/2006/table">
            <a:tbl>
              <a:tblPr firstRow="1" bandRow="1">
                <a:tableStyleId>{073A0DAA-6AF3-43AB-8588-CEC1D06C72B9}</a:tableStyleId>
              </a:tblPr>
              <a:tblGrid>
                <a:gridCol w="1626576">
                  <a:extLst>
                    <a:ext uri="{9D8B030D-6E8A-4147-A177-3AD203B41FA5}">
                      <a16:colId xmlns:a16="http://schemas.microsoft.com/office/drawing/2014/main" val="2675834653"/>
                    </a:ext>
                  </a:extLst>
                </a:gridCol>
                <a:gridCol w="2346151">
                  <a:extLst>
                    <a:ext uri="{9D8B030D-6E8A-4147-A177-3AD203B41FA5}">
                      <a16:colId xmlns:a16="http://schemas.microsoft.com/office/drawing/2014/main" val="2580416923"/>
                    </a:ext>
                  </a:extLst>
                </a:gridCol>
                <a:gridCol w="2346151">
                  <a:extLst>
                    <a:ext uri="{9D8B030D-6E8A-4147-A177-3AD203B41FA5}">
                      <a16:colId xmlns:a16="http://schemas.microsoft.com/office/drawing/2014/main" val="498781551"/>
                    </a:ext>
                  </a:extLst>
                </a:gridCol>
                <a:gridCol w="2346151">
                  <a:extLst>
                    <a:ext uri="{9D8B030D-6E8A-4147-A177-3AD203B41FA5}">
                      <a16:colId xmlns:a16="http://schemas.microsoft.com/office/drawing/2014/main" val="2632144167"/>
                    </a:ext>
                  </a:extLst>
                </a:gridCol>
              </a:tblGrid>
              <a:tr h="698905">
                <a:tc>
                  <a:txBody>
                    <a:bodyPr/>
                    <a:lstStyle/>
                    <a:p>
                      <a:endParaRPr lang="en-US" sz="1600" dirty="0"/>
                    </a:p>
                  </a:txBody>
                  <a:tcPr/>
                </a:tc>
                <a:tc>
                  <a:txBody>
                    <a:bodyPr/>
                    <a:lstStyle/>
                    <a:p>
                      <a:r>
                        <a:rPr lang="en-US" sz="1600" dirty="0">
                          <a:solidFill>
                            <a:schemeClr val="bg1"/>
                          </a:solidFill>
                          <a:hlinkClick r:id="rId3">
                            <a:extLst>
                              <a:ext uri="{A12FA001-AC4F-418D-AE19-62706E023703}">
                                <ahyp:hlinkClr xmlns:ahyp="http://schemas.microsoft.com/office/drawing/2018/hyperlinkcolor" val="tx"/>
                              </a:ext>
                            </a:extLst>
                          </a:hlinkClick>
                        </a:rPr>
                        <a:t>Partnership Engage Grants</a:t>
                      </a:r>
                      <a:r>
                        <a:rPr lang="en-US" sz="1600" dirty="0">
                          <a:solidFill>
                            <a:schemeClr val="bg1"/>
                          </a:solidFill>
                        </a:rPr>
                        <a:t> (PEG)</a:t>
                      </a:r>
                    </a:p>
                  </a:txBody>
                  <a:tcPr/>
                </a:tc>
                <a:tc>
                  <a:txBody>
                    <a:bodyPr/>
                    <a:lstStyle/>
                    <a:p>
                      <a:r>
                        <a:rPr lang="en-US" sz="1600" dirty="0">
                          <a:solidFill>
                            <a:schemeClr val="bg1"/>
                          </a:solidFill>
                          <a:hlinkClick r:id="rId4">
                            <a:extLst>
                              <a:ext uri="{A12FA001-AC4F-418D-AE19-62706E023703}">
                                <ahyp:hlinkClr xmlns:ahyp="http://schemas.microsoft.com/office/drawing/2018/hyperlinkcolor" val="tx"/>
                              </a:ext>
                            </a:extLst>
                          </a:hlinkClick>
                        </a:rPr>
                        <a:t>Partnership Develop. Grants</a:t>
                      </a:r>
                      <a:r>
                        <a:rPr lang="en-US" sz="1600" dirty="0">
                          <a:solidFill>
                            <a:schemeClr val="bg1"/>
                          </a:solidFill>
                        </a:rPr>
                        <a:t> (PDG)</a:t>
                      </a:r>
                    </a:p>
                  </a:txBody>
                  <a:tcPr/>
                </a:tc>
                <a:tc>
                  <a:txBody>
                    <a:bodyPr/>
                    <a:lstStyle/>
                    <a:p>
                      <a:r>
                        <a:rPr lang="en-US" sz="1600" dirty="0">
                          <a:solidFill>
                            <a:schemeClr val="bg1"/>
                          </a:solidFill>
                          <a:hlinkClick r:id="rId5">
                            <a:extLst>
                              <a:ext uri="{A12FA001-AC4F-418D-AE19-62706E023703}">
                                <ahyp:hlinkClr xmlns:ahyp="http://schemas.microsoft.com/office/drawing/2018/hyperlinkcolor" val="tx"/>
                              </a:ext>
                            </a:extLst>
                          </a:hlinkClick>
                        </a:rPr>
                        <a:t>Partnership </a:t>
                      </a:r>
                    </a:p>
                    <a:p>
                      <a:r>
                        <a:rPr lang="en-US" sz="1600" dirty="0">
                          <a:solidFill>
                            <a:schemeClr val="bg1"/>
                          </a:solidFill>
                          <a:hlinkClick r:id="rId5">
                            <a:extLst>
                              <a:ext uri="{A12FA001-AC4F-418D-AE19-62706E023703}">
                                <ahyp:hlinkClr xmlns:ahyp="http://schemas.microsoft.com/office/drawing/2018/hyperlinkcolor" val="tx"/>
                              </a:ext>
                            </a:extLst>
                          </a:hlinkClick>
                        </a:rPr>
                        <a:t>Grants</a:t>
                      </a:r>
                      <a:r>
                        <a:rPr lang="en-US" sz="1600" dirty="0">
                          <a:solidFill>
                            <a:schemeClr val="bg1"/>
                          </a:solidFill>
                        </a:rPr>
                        <a:t> (PG)</a:t>
                      </a:r>
                    </a:p>
                  </a:txBody>
                  <a:tcPr/>
                </a:tc>
                <a:extLst>
                  <a:ext uri="{0D108BD9-81ED-4DB2-BD59-A6C34878D82A}">
                    <a16:rowId xmlns:a16="http://schemas.microsoft.com/office/drawing/2014/main" val="3563236583"/>
                  </a:ext>
                </a:extLst>
              </a:tr>
              <a:tr h="447544">
                <a:tc>
                  <a:txBody>
                    <a:bodyPr/>
                    <a:lstStyle/>
                    <a:p>
                      <a:r>
                        <a:rPr lang="en-US" sz="1600" b="1" dirty="0"/>
                        <a:t>Project Term</a:t>
                      </a:r>
                    </a:p>
                  </a:txBody>
                  <a:tcPr/>
                </a:tc>
                <a:tc>
                  <a:txBody>
                    <a:bodyPr/>
                    <a:lstStyle/>
                    <a:p>
                      <a:r>
                        <a:rPr lang="en-US" sz="1600" dirty="0"/>
                        <a:t>1 Year</a:t>
                      </a:r>
                    </a:p>
                  </a:txBody>
                  <a:tcPr/>
                </a:tc>
                <a:tc>
                  <a:txBody>
                    <a:bodyPr/>
                    <a:lstStyle/>
                    <a:p>
                      <a:r>
                        <a:rPr lang="en-US" sz="1600" dirty="0"/>
                        <a:t>1-3 Years</a:t>
                      </a:r>
                    </a:p>
                  </a:txBody>
                  <a:tcPr/>
                </a:tc>
                <a:tc>
                  <a:txBody>
                    <a:bodyPr/>
                    <a:lstStyle/>
                    <a:p>
                      <a:r>
                        <a:rPr lang="en-US" sz="1600" dirty="0"/>
                        <a:t>4-7 Years</a:t>
                      </a:r>
                    </a:p>
                  </a:txBody>
                  <a:tcPr/>
                </a:tc>
                <a:extLst>
                  <a:ext uri="{0D108BD9-81ED-4DB2-BD59-A6C34878D82A}">
                    <a16:rowId xmlns:a16="http://schemas.microsoft.com/office/drawing/2014/main" val="689493909"/>
                  </a:ext>
                </a:extLst>
              </a:tr>
              <a:tr h="1581732">
                <a:tc>
                  <a:txBody>
                    <a:bodyPr/>
                    <a:lstStyle/>
                    <a:p>
                      <a:r>
                        <a:rPr lang="en-US" sz="1600" b="1" dirty="0"/>
                        <a:t>Objective</a:t>
                      </a:r>
                    </a:p>
                  </a:txBody>
                  <a:tcPr/>
                </a:tc>
                <a:tc>
                  <a:txBody>
                    <a:bodyPr/>
                    <a:lstStyle/>
                    <a:p>
                      <a:r>
                        <a:rPr lang="en-US" sz="1600" dirty="0"/>
                        <a:t>Small-scale, immediate industry challenge (single partner organization)</a:t>
                      </a:r>
                    </a:p>
                  </a:txBody>
                  <a:tcPr/>
                </a:tc>
                <a:tc>
                  <a:txBody>
                    <a:bodyPr/>
                    <a:lstStyle/>
                    <a:p>
                      <a:r>
                        <a:rPr lang="en-US" sz="1600" dirty="0"/>
                        <a:t>Foster, design and test partnerships with new or existing partners </a:t>
                      </a:r>
                      <a:r>
                        <a:rPr lang="en-US" sz="1600" u="sng" dirty="0"/>
                        <a:t>Individual</a:t>
                      </a:r>
                      <a:r>
                        <a:rPr lang="en-US" sz="1600" dirty="0"/>
                        <a:t> award</a:t>
                      </a:r>
                    </a:p>
                  </a:txBody>
                  <a:tcPr/>
                </a:tc>
                <a:tc>
                  <a:txBody>
                    <a:bodyPr/>
                    <a:lstStyle/>
                    <a:p>
                      <a:r>
                        <a:rPr lang="en-US" sz="1600" dirty="0"/>
                        <a:t>Longer term support for partnered research to advance research, training or KM</a:t>
                      </a:r>
                    </a:p>
                    <a:p>
                      <a:r>
                        <a:rPr lang="en-US" sz="1600" u="sng" dirty="0"/>
                        <a:t>Institutional</a:t>
                      </a:r>
                      <a:r>
                        <a:rPr lang="en-US" sz="1600" dirty="0"/>
                        <a:t> award</a:t>
                      </a:r>
                    </a:p>
                  </a:txBody>
                  <a:tcPr/>
                </a:tc>
                <a:extLst>
                  <a:ext uri="{0D108BD9-81ED-4DB2-BD59-A6C34878D82A}">
                    <a16:rowId xmlns:a16="http://schemas.microsoft.com/office/drawing/2014/main" val="3949804953"/>
                  </a:ext>
                </a:extLst>
              </a:tr>
              <a:tr h="993181">
                <a:tc>
                  <a:txBody>
                    <a:bodyPr/>
                    <a:lstStyle/>
                    <a:p>
                      <a:r>
                        <a:rPr lang="en-US" sz="1600" b="1" dirty="0"/>
                        <a:t>Funding Available per Project</a:t>
                      </a:r>
                    </a:p>
                  </a:txBody>
                  <a:tcPr/>
                </a:tc>
                <a:tc>
                  <a:txBody>
                    <a:bodyPr/>
                    <a:lstStyle/>
                    <a:p>
                      <a:r>
                        <a:rPr lang="en-US" sz="1600" dirty="0"/>
                        <a:t>$7,000 - $25,000*</a:t>
                      </a:r>
                    </a:p>
                    <a:p>
                      <a:endParaRPr lang="en-US" sz="1600" dirty="0"/>
                    </a:p>
                    <a:p>
                      <a:r>
                        <a:rPr lang="en-US" sz="1600" dirty="0"/>
                        <a:t>*4 calls/year</a:t>
                      </a:r>
                    </a:p>
                  </a:txBody>
                  <a:tcPr/>
                </a:tc>
                <a:tc>
                  <a:txBody>
                    <a:bodyPr/>
                    <a:lstStyle/>
                    <a:p>
                      <a:r>
                        <a:rPr lang="en-US" sz="1600" dirty="0"/>
                        <a:t>$75,000 - $200,000</a:t>
                      </a:r>
                    </a:p>
                    <a:p>
                      <a:endParaRPr lang="en-US" sz="1600" dirty="0"/>
                    </a:p>
                    <a:p>
                      <a:r>
                        <a:rPr lang="en-US" sz="1600" dirty="0"/>
                        <a:t>*November deadline</a:t>
                      </a:r>
                    </a:p>
                  </a:txBody>
                  <a:tcPr/>
                </a:tc>
                <a:tc>
                  <a:txBody>
                    <a:bodyPr/>
                    <a:lstStyle/>
                    <a:p>
                      <a:r>
                        <a:rPr lang="en-US" sz="1600" dirty="0"/>
                        <a:t>$500,000/year up to $2.5M total</a:t>
                      </a:r>
                    </a:p>
                    <a:p>
                      <a:r>
                        <a:rPr lang="en-US" sz="1600" dirty="0"/>
                        <a:t>*February deadline</a:t>
                      </a:r>
                    </a:p>
                  </a:txBody>
                  <a:tcPr/>
                </a:tc>
                <a:extLst>
                  <a:ext uri="{0D108BD9-81ED-4DB2-BD59-A6C34878D82A}">
                    <a16:rowId xmlns:a16="http://schemas.microsoft.com/office/drawing/2014/main" val="3068066513"/>
                  </a:ext>
                </a:extLst>
              </a:tr>
              <a:tr h="1287456">
                <a:tc>
                  <a:txBody>
                    <a:bodyPr/>
                    <a:lstStyle/>
                    <a:p>
                      <a:r>
                        <a:rPr lang="en-US" sz="1600" b="1" dirty="0"/>
                        <a:t>Partner Commitment</a:t>
                      </a:r>
                    </a:p>
                  </a:txBody>
                  <a:tcPr/>
                </a:tc>
                <a:tc>
                  <a:txBody>
                    <a:bodyPr/>
                    <a:lstStyle/>
                    <a:p>
                      <a:r>
                        <a:rPr lang="en-US" sz="1600" dirty="0"/>
                        <a:t>Cash or in-kind required (no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Cash or in-kind required (no min.)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*Formal partnership must be demonstrated</a:t>
                      </a:r>
                    </a:p>
                  </a:txBody>
                  <a:tcPr/>
                </a:tc>
                <a:tc>
                  <a:txBody>
                    <a:bodyPr/>
                    <a:lstStyle/>
                    <a:p>
                      <a:r>
                        <a:rPr lang="en-US" sz="1600" dirty="0"/>
                        <a:t>Cash and/or in-kind required (&gt;35% SSHRC ask) via formal partnership</a:t>
                      </a:r>
                    </a:p>
                  </a:txBody>
                  <a:tcPr/>
                </a:tc>
                <a:extLst>
                  <a:ext uri="{0D108BD9-81ED-4DB2-BD59-A6C34878D82A}">
                    <a16:rowId xmlns:a16="http://schemas.microsoft.com/office/drawing/2014/main" val="1134371813"/>
                  </a:ext>
                </a:extLst>
              </a:tr>
            </a:tbl>
          </a:graphicData>
        </a:graphic>
      </p:graphicFrame>
      <p:sp>
        <p:nvSpPr>
          <p:cNvPr id="3" name="Title 1">
            <a:extLst>
              <a:ext uri="{FF2B5EF4-FFF2-40B4-BE49-F238E27FC236}">
                <a16:creationId xmlns:a16="http://schemas.microsoft.com/office/drawing/2014/main" id="{7123AA08-DAC5-46DB-82A8-CA360C2FE765}"/>
              </a:ext>
            </a:extLst>
          </p:cNvPr>
          <p:cNvSpPr>
            <a:spLocks noGrp="1"/>
          </p:cNvSpPr>
          <p:nvPr>
            <p:ph type="title"/>
          </p:nvPr>
        </p:nvSpPr>
        <p:spPr>
          <a:xfrm>
            <a:off x="239486" y="418925"/>
            <a:ext cx="8665028" cy="738279"/>
          </a:xfrm>
        </p:spPr>
        <p:txBody>
          <a:bodyPr/>
          <a:lstStyle/>
          <a:p>
            <a:pPr algn="ctr"/>
            <a:r>
              <a:rPr lang="en-US" sz="2800" dirty="0"/>
              <a:t>Partnership Grant Opportunities</a:t>
            </a:r>
          </a:p>
        </p:txBody>
      </p:sp>
    </p:spTree>
    <p:extLst>
      <p:ext uri="{BB962C8B-B14F-4D97-AF65-F5344CB8AC3E}">
        <p14:creationId xmlns:p14="http://schemas.microsoft.com/office/powerpoint/2010/main" val="1307213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56468-450C-4136-BC27-6ABC2EC68A6F}"/>
              </a:ext>
            </a:extLst>
          </p:cNvPr>
          <p:cNvSpPr>
            <a:spLocks noGrp="1"/>
          </p:cNvSpPr>
          <p:nvPr>
            <p:ph type="title"/>
          </p:nvPr>
        </p:nvSpPr>
        <p:spPr>
          <a:xfrm>
            <a:off x="254000" y="442844"/>
            <a:ext cx="8635999" cy="755374"/>
          </a:xfrm>
          <a:solidFill>
            <a:schemeClr val="tx1"/>
          </a:solidFill>
        </p:spPr>
        <p:txBody>
          <a:bodyPr/>
          <a:lstStyle/>
          <a:p>
            <a:pPr algn="ctr"/>
            <a:r>
              <a:rPr lang="en-US" sz="2800" dirty="0"/>
              <a:t>SSHRC Evaluation Criteria</a:t>
            </a:r>
          </a:p>
        </p:txBody>
      </p:sp>
      <p:graphicFrame>
        <p:nvGraphicFramePr>
          <p:cNvPr id="4" name="Diagram 3">
            <a:extLst>
              <a:ext uri="{FF2B5EF4-FFF2-40B4-BE49-F238E27FC236}">
                <a16:creationId xmlns:a16="http://schemas.microsoft.com/office/drawing/2014/main" id="{7A933E7D-4FAE-4CA3-B960-0419576C255C}"/>
              </a:ext>
            </a:extLst>
          </p:cNvPr>
          <p:cNvGraphicFramePr/>
          <p:nvPr>
            <p:extLst>
              <p:ext uri="{D42A27DB-BD31-4B8C-83A1-F6EECF244321}">
                <p14:modId xmlns:p14="http://schemas.microsoft.com/office/powerpoint/2010/main" val="1116591199"/>
              </p:ext>
            </p:extLst>
          </p:nvPr>
        </p:nvGraphicFramePr>
        <p:xfrm>
          <a:off x="1656522" y="159578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2860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F32AE-8227-495B-A4DF-D4D5EB8088C3}"/>
              </a:ext>
            </a:extLst>
          </p:cNvPr>
          <p:cNvSpPr>
            <a:spLocks noGrp="1"/>
          </p:cNvSpPr>
          <p:nvPr>
            <p:ph type="title"/>
          </p:nvPr>
        </p:nvSpPr>
        <p:spPr>
          <a:xfrm>
            <a:off x="265043" y="274637"/>
            <a:ext cx="8627165" cy="1143000"/>
          </a:xfrm>
        </p:spPr>
        <p:txBody>
          <a:bodyPr/>
          <a:lstStyle/>
          <a:p>
            <a:pPr algn="ctr"/>
            <a:r>
              <a:rPr lang="en-US" sz="2800" dirty="0"/>
              <a:t>Evaluation Criteria Weighting by Opportunity (%)</a:t>
            </a:r>
          </a:p>
        </p:txBody>
      </p:sp>
      <p:graphicFrame>
        <p:nvGraphicFramePr>
          <p:cNvPr id="4" name="Table 3">
            <a:extLst>
              <a:ext uri="{FF2B5EF4-FFF2-40B4-BE49-F238E27FC236}">
                <a16:creationId xmlns:a16="http://schemas.microsoft.com/office/drawing/2014/main" id="{4FF46CEE-5ABD-44B3-B734-E3D5CE121CE2}"/>
              </a:ext>
            </a:extLst>
          </p:cNvPr>
          <p:cNvGraphicFramePr>
            <a:graphicFrameLocks noGrp="1"/>
          </p:cNvGraphicFramePr>
          <p:nvPr>
            <p:extLst>
              <p:ext uri="{D42A27DB-BD31-4B8C-83A1-F6EECF244321}">
                <p14:modId xmlns:p14="http://schemas.microsoft.com/office/powerpoint/2010/main" val="1597328840"/>
              </p:ext>
            </p:extLst>
          </p:nvPr>
        </p:nvGraphicFramePr>
        <p:xfrm>
          <a:off x="410818" y="1582530"/>
          <a:ext cx="8295861" cy="3082236"/>
        </p:xfrm>
        <a:graphic>
          <a:graphicData uri="http://schemas.openxmlformats.org/drawingml/2006/table">
            <a:tbl>
              <a:tblPr firstRow="1" bandRow="1">
                <a:tableStyleId>{5202B0CA-FC54-4496-8BCA-5EF66A818D29}</a:tableStyleId>
              </a:tblPr>
              <a:tblGrid>
                <a:gridCol w="1298712">
                  <a:extLst>
                    <a:ext uri="{9D8B030D-6E8A-4147-A177-3AD203B41FA5}">
                      <a16:colId xmlns:a16="http://schemas.microsoft.com/office/drawing/2014/main" val="1528612590"/>
                    </a:ext>
                  </a:extLst>
                </a:gridCol>
                <a:gridCol w="1071534">
                  <a:extLst>
                    <a:ext uri="{9D8B030D-6E8A-4147-A177-3AD203B41FA5}">
                      <a16:colId xmlns:a16="http://schemas.microsoft.com/office/drawing/2014/main" val="4083238925"/>
                    </a:ext>
                  </a:extLst>
                </a:gridCol>
                <a:gridCol w="1181336">
                  <a:extLst>
                    <a:ext uri="{9D8B030D-6E8A-4147-A177-3AD203B41FA5}">
                      <a16:colId xmlns:a16="http://schemas.microsoft.com/office/drawing/2014/main" val="1914234557"/>
                    </a:ext>
                  </a:extLst>
                </a:gridCol>
                <a:gridCol w="1188910">
                  <a:extLst>
                    <a:ext uri="{9D8B030D-6E8A-4147-A177-3AD203B41FA5}">
                      <a16:colId xmlns:a16="http://schemas.microsoft.com/office/drawing/2014/main" val="3922245000"/>
                    </a:ext>
                  </a:extLst>
                </a:gridCol>
                <a:gridCol w="1185123">
                  <a:extLst>
                    <a:ext uri="{9D8B030D-6E8A-4147-A177-3AD203B41FA5}">
                      <a16:colId xmlns:a16="http://schemas.microsoft.com/office/drawing/2014/main" val="1582219913"/>
                    </a:ext>
                  </a:extLst>
                </a:gridCol>
                <a:gridCol w="1185123">
                  <a:extLst>
                    <a:ext uri="{9D8B030D-6E8A-4147-A177-3AD203B41FA5}">
                      <a16:colId xmlns:a16="http://schemas.microsoft.com/office/drawing/2014/main" val="2701761514"/>
                    </a:ext>
                  </a:extLst>
                </a:gridCol>
                <a:gridCol w="1185123">
                  <a:extLst>
                    <a:ext uri="{9D8B030D-6E8A-4147-A177-3AD203B41FA5}">
                      <a16:colId xmlns:a16="http://schemas.microsoft.com/office/drawing/2014/main" val="3648944703"/>
                    </a:ext>
                  </a:extLst>
                </a:gridCol>
              </a:tblGrid>
              <a:tr h="770559">
                <a:tc>
                  <a:txBody>
                    <a:bodyPr/>
                    <a:lstStyle/>
                    <a:p>
                      <a:r>
                        <a:rPr lang="en-US" sz="1400" dirty="0"/>
                        <a:t>Eval. Criteria</a:t>
                      </a:r>
                    </a:p>
                  </a:txBody>
                  <a:tcPr/>
                </a:tc>
                <a:tc>
                  <a:txBody>
                    <a:bodyPr/>
                    <a:lstStyle/>
                    <a:p>
                      <a:r>
                        <a:rPr lang="en-US" sz="1400" dirty="0"/>
                        <a:t>Insight (IG)</a:t>
                      </a:r>
                    </a:p>
                  </a:txBody>
                  <a:tcPr/>
                </a:tc>
                <a:tc>
                  <a:txBody>
                    <a:bodyPr/>
                    <a:lstStyle/>
                    <a:p>
                      <a:r>
                        <a:rPr lang="en-US" sz="1400" dirty="0"/>
                        <a:t>Insight Develop. (IDG)</a:t>
                      </a:r>
                    </a:p>
                  </a:txBody>
                  <a:tcPr/>
                </a:tc>
                <a:tc>
                  <a:txBody>
                    <a:bodyPr/>
                    <a:lstStyle/>
                    <a:p>
                      <a:r>
                        <a:rPr lang="en-US" sz="1400" dirty="0"/>
                        <a:t>Connection (CG)</a:t>
                      </a:r>
                    </a:p>
                  </a:txBody>
                  <a:tcPr/>
                </a:tc>
                <a:tc>
                  <a:txBody>
                    <a:bodyPr/>
                    <a:lstStyle/>
                    <a:p>
                      <a:r>
                        <a:rPr lang="en-US" sz="1400" dirty="0"/>
                        <a:t>Partnership Engage (PEG)</a:t>
                      </a:r>
                    </a:p>
                  </a:txBody>
                  <a:tcPr/>
                </a:tc>
                <a:tc>
                  <a:txBody>
                    <a:bodyPr/>
                    <a:lstStyle/>
                    <a:p>
                      <a:r>
                        <a:rPr lang="en-US" sz="1400" dirty="0"/>
                        <a:t>Partnership Develop. (PDG)</a:t>
                      </a:r>
                    </a:p>
                  </a:txBody>
                  <a:tcPr/>
                </a:tc>
                <a:tc>
                  <a:txBody>
                    <a:bodyPr/>
                    <a:lstStyle/>
                    <a:p>
                      <a:r>
                        <a:rPr lang="en-US" sz="1400" dirty="0"/>
                        <a:t>Partnership (PG)</a:t>
                      </a:r>
                    </a:p>
                  </a:txBody>
                  <a:tcPr/>
                </a:tc>
                <a:extLst>
                  <a:ext uri="{0D108BD9-81ED-4DB2-BD59-A6C34878D82A}">
                    <a16:rowId xmlns:a16="http://schemas.microsoft.com/office/drawing/2014/main" val="924530232"/>
                  </a:ext>
                </a:extLst>
              </a:tr>
              <a:tr h="770559">
                <a:tc>
                  <a:txBody>
                    <a:bodyPr/>
                    <a:lstStyle/>
                    <a:p>
                      <a:r>
                        <a:rPr lang="en-US" sz="1400" b="1" dirty="0">
                          <a:solidFill>
                            <a:schemeClr val="bg1"/>
                          </a:solidFill>
                        </a:rPr>
                        <a:t>CHALLENGE</a:t>
                      </a:r>
                    </a:p>
                  </a:txBody>
                  <a:tcPr>
                    <a:solidFill>
                      <a:schemeClr val="tx1">
                        <a:lumMod val="95000"/>
                        <a:lumOff val="5000"/>
                      </a:schemeClr>
                    </a:solidFill>
                  </a:tcPr>
                </a:tc>
                <a:tc>
                  <a:txBody>
                    <a:bodyPr/>
                    <a:lstStyle/>
                    <a:p>
                      <a:pPr algn="ctr"/>
                      <a:r>
                        <a:rPr lang="en-US" sz="1800" b="0" dirty="0"/>
                        <a:t>40</a:t>
                      </a:r>
                    </a:p>
                  </a:txBody>
                  <a:tcPr/>
                </a:tc>
                <a:tc>
                  <a:txBody>
                    <a:bodyPr/>
                    <a:lstStyle/>
                    <a:p>
                      <a:pPr algn="ctr"/>
                      <a:r>
                        <a:rPr lang="en-US" sz="1800" b="0" dirty="0"/>
                        <a:t>50</a:t>
                      </a:r>
                    </a:p>
                  </a:txBody>
                  <a:tcPr/>
                </a:tc>
                <a:tc>
                  <a:txBody>
                    <a:bodyPr/>
                    <a:lstStyle/>
                    <a:p>
                      <a:pPr algn="ctr"/>
                      <a:r>
                        <a:rPr lang="en-US" sz="1800" b="0" dirty="0"/>
                        <a:t>40</a:t>
                      </a:r>
                    </a:p>
                  </a:txBody>
                  <a:tcPr/>
                </a:tc>
                <a:tc>
                  <a:txBody>
                    <a:bodyPr/>
                    <a:lstStyle/>
                    <a:p>
                      <a:pPr algn="ctr"/>
                      <a:r>
                        <a:rPr lang="en-US" sz="1800" b="0" dirty="0"/>
                        <a:t>60</a:t>
                      </a:r>
                    </a:p>
                  </a:txBody>
                  <a:tcPr/>
                </a:tc>
                <a:tc>
                  <a:txBody>
                    <a:bodyPr/>
                    <a:lstStyle/>
                    <a:p>
                      <a:pPr algn="ctr"/>
                      <a:r>
                        <a:rPr lang="en-US" sz="1800" b="0" dirty="0"/>
                        <a:t>50</a:t>
                      </a:r>
                    </a:p>
                  </a:txBody>
                  <a:tcPr/>
                </a:tc>
                <a:tc>
                  <a:txBody>
                    <a:bodyPr/>
                    <a:lstStyle/>
                    <a:p>
                      <a:pPr algn="ctr"/>
                      <a:r>
                        <a:rPr lang="en-US" sz="1800" b="0" dirty="0"/>
                        <a:t>40</a:t>
                      </a:r>
                    </a:p>
                  </a:txBody>
                  <a:tcPr/>
                </a:tc>
                <a:extLst>
                  <a:ext uri="{0D108BD9-81ED-4DB2-BD59-A6C34878D82A}">
                    <a16:rowId xmlns:a16="http://schemas.microsoft.com/office/drawing/2014/main" val="1842528431"/>
                  </a:ext>
                </a:extLst>
              </a:tr>
              <a:tr h="770559">
                <a:tc>
                  <a:txBody>
                    <a:bodyPr/>
                    <a:lstStyle/>
                    <a:p>
                      <a:r>
                        <a:rPr lang="en-US" sz="1400" b="1" dirty="0">
                          <a:solidFill>
                            <a:schemeClr val="bg1"/>
                          </a:solidFill>
                        </a:rPr>
                        <a:t>FEASIBILITY</a:t>
                      </a:r>
                    </a:p>
                  </a:txBody>
                  <a:tcPr>
                    <a:solidFill>
                      <a:schemeClr val="tx1">
                        <a:lumMod val="95000"/>
                        <a:lumOff val="5000"/>
                      </a:schemeClr>
                    </a:solidFill>
                  </a:tcPr>
                </a:tc>
                <a:tc>
                  <a:txBody>
                    <a:bodyPr/>
                    <a:lstStyle/>
                    <a:p>
                      <a:pPr algn="ctr"/>
                      <a:r>
                        <a:rPr lang="en-US" sz="1800" b="0" dirty="0"/>
                        <a:t>20</a:t>
                      </a:r>
                    </a:p>
                  </a:txBody>
                  <a:tcPr/>
                </a:tc>
                <a:tc>
                  <a:txBody>
                    <a:bodyPr/>
                    <a:lstStyle/>
                    <a:p>
                      <a:pPr algn="ctr"/>
                      <a:r>
                        <a:rPr lang="en-US" sz="1800" b="0" dirty="0"/>
                        <a:t>20</a:t>
                      </a:r>
                    </a:p>
                  </a:txBody>
                  <a:tcPr/>
                </a:tc>
                <a:tc>
                  <a:txBody>
                    <a:bodyPr/>
                    <a:lstStyle/>
                    <a:p>
                      <a:pPr algn="ctr"/>
                      <a:r>
                        <a:rPr lang="en-US" sz="1800" b="0" dirty="0"/>
                        <a:t>30</a:t>
                      </a:r>
                    </a:p>
                  </a:txBody>
                  <a:tcPr/>
                </a:tc>
                <a:tc>
                  <a:txBody>
                    <a:bodyPr/>
                    <a:lstStyle/>
                    <a:p>
                      <a:pPr algn="ctr"/>
                      <a:r>
                        <a:rPr lang="en-US" sz="1800" b="0" dirty="0"/>
                        <a:t>20</a:t>
                      </a:r>
                    </a:p>
                  </a:txBody>
                  <a:tcPr/>
                </a:tc>
                <a:tc>
                  <a:txBody>
                    <a:bodyPr/>
                    <a:lstStyle/>
                    <a:p>
                      <a:pPr algn="ctr"/>
                      <a:r>
                        <a:rPr lang="en-US" sz="1800" b="0" dirty="0"/>
                        <a:t>20</a:t>
                      </a:r>
                    </a:p>
                  </a:txBody>
                  <a:tcPr/>
                </a:tc>
                <a:tc>
                  <a:txBody>
                    <a:bodyPr/>
                    <a:lstStyle/>
                    <a:p>
                      <a:pPr algn="ctr"/>
                      <a:r>
                        <a:rPr lang="en-US" sz="1800" b="0" dirty="0"/>
                        <a:t>30</a:t>
                      </a:r>
                    </a:p>
                  </a:txBody>
                  <a:tcPr/>
                </a:tc>
                <a:extLst>
                  <a:ext uri="{0D108BD9-81ED-4DB2-BD59-A6C34878D82A}">
                    <a16:rowId xmlns:a16="http://schemas.microsoft.com/office/drawing/2014/main" val="2284555662"/>
                  </a:ext>
                </a:extLst>
              </a:tr>
              <a:tr h="770559">
                <a:tc>
                  <a:txBody>
                    <a:bodyPr/>
                    <a:lstStyle/>
                    <a:p>
                      <a:r>
                        <a:rPr lang="en-US" sz="1400" b="1" dirty="0">
                          <a:solidFill>
                            <a:schemeClr val="bg1"/>
                          </a:solidFill>
                        </a:rPr>
                        <a:t>CAPABILITY</a:t>
                      </a:r>
                    </a:p>
                  </a:txBody>
                  <a:tcPr>
                    <a:solidFill>
                      <a:schemeClr val="tx1">
                        <a:lumMod val="95000"/>
                        <a:lumOff val="5000"/>
                      </a:schemeClr>
                    </a:solidFill>
                  </a:tcPr>
                </a:tc>
                <a:tc>
                  <a:txBody>
                    <a:bodyPr/>
                    <a:lstStyle/>
                    <a:p>
                      <a:pPr algn="ctr"/>
                      <a:r>
                        <a:rPr lang="en-US" sz="1800" b="0" dirty="0"/>
                        <a:t>40</a:t>
                      </a:r>
                    </a:p>
                  </a:txBody>
                  <a:tcPr/>
                </a:tc>
                <a:tc>
                  <a:txBody>
                    <a:bodyPr/>
                    <a:lstStyle/>
                    <a:p>
                      <a:pPr algn="ctr"/>
                      <a:r>
                        <a:rPr lang="en-US" sz="1800" b="0" dirty="0"/>
                        <a:t>30</a:t>
                      </a:r>
                    </a:p>
                  </a:txBody>
                  <a:tcPr/>
                </a:tc>
                <a:tc>
                  <a:txBody>
                    <a:bodyPr/>
                    <a:lstStyle/>
                    <a:p>
                      <a:pPr algn="ctr"/>
                      <a:r>
                        <a:rPr lang="en-US" sz="1800" b="0" dirty="0"/>
                        <a:t>30</a:t>
                      </a:r>
                    </a:p>
                  </a:txBody>
                  <a:tcPr/>
                </a:tc>
                <a:tc>
                  <a:txBody>
                    <a:bodyPr/>
                    <a:lstStyle/>
                    <a:p>
                      <a:pPr algn="ctr"/>
                      <a:r>
                        <a:rPr lang="en-US" sz="1800" b="0" dirty="0"/>
                        <a:t>20</a:t>
                      </a:r>
                    </a:p>
                  </a:txBody>
                  <a:tcPr/>
                </a:tc>
                <a:tc>
                  <a:txBody>
                    <a:bodyPr/>
                    <a:lstStyle/>
                    <a:p>
                      <a:pPr algn="ctr"/>
                      <a:r>
                        <a:rPr lang="en-US" sz="1800" b="0" dirty="0"/>
                        <a:t>30</a:t>
                      </a:r>
                    </a:p>
                  </a:txBody>
                  <a:tcPr/>
                </a:tc>
                <a:tc>
                  <a:txBody>
                    <a:bodyPr/>
                    <a:lstStyle/>
                    <a:p>
                      <a:pPr algn="ctr"/>
                      <a:r>
                        <a:rPr lang="en-US" sz="1800" b="0" dirty="0"/>
                        <a:t>30</a:t>
                      </a:r>
                    </a:p>
                  </a:txBody>
                  <a:tcPr/>
                </a:tc>
                <a:extLst>
                  <a:ext uri="{0D108BD9-81ED-4DB2-BD59-A6C34878D82A}">
                    <a16:rowId xmlns:a16="http://schemas.microsoft.com/office/drawing/2014/main" val="585297737"/>
                  </a:ext>
                </a:extLst>
              </a:tr>
            </a:tbl>
          </a:graphicData>
        </a:graphic>
      </p:graphicFrame>
    </p:spTree>
    <p:extLst>
      <p:ext uri="{BB962C8B-B14F-4D97-AF65-F5344CB8AC3E}">
        <p14:creationId xmlns:p14="http://schemas.microsoft.com/office/powerpoint/2010/main" val="208109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14AA-4BED-4DF9-ABAD-A6402137139F}"/>
              </a:ext>
            </a:extLst>
          </p:cNvPr>
          <p:cNvSpPr>
            <a:spLocks noGrp="1"/>
          </p:cNvSpPr>
          <p:nvPr>
            <p:ph type="title"/>
          </p:nvPr>
        </p:nvSpPr>
        <p:spPr>
          <a:xfrm>
            <a:off x="231177" y="522599"/>
            <a:ext cx="8681645" cy="519987"/>
          </a:xfrm>
          <a:solidFill>
            <a:schemeClr val="tx1"/>
          </a:solidFill>
        </p:spPr>
        <p:txBody>
          <a:bodyPr/>
          <a:lstStyle/>
          <a:p>
            <a:pPr algn="ctr"/>
            <a:r>
              <a:rPr lang="en-US" sz="2800" dirty="0"/>
              <a:t>Challenge – The Importance of the Endeavour</a:t>
            </a:r>
          </a:p>
        </p:txBody>
      </p:sp>
      <p:sp>
        <p:nvSpPr>
          <p:cNvPr id="3" name="Text Placeholder 2">
            <a:extLst>
              <a:ext uri="{FF2B5EF4-FFF2-40B4-BE49-F238E27FC236}">
                <a16:creationId xmlns:a16="http://schemas.microsoft.com/office/drawing/2014/main" id="{E8F64B58-E825-4920-9B16-8F7F9232E64B}"/>
              </a:ext>
            </a:extLst>
          </p:cNvPr>
          <p:cNvSpPr>
            <a:spLocks noGrp="1"/>
          </p:cNvSpPr>
          <p:nvPr>
            <p:ph type="body" idx="1"/>
          </p:nvPr>
        </p:nvSpPr>
        <p:spPr>
          <a:xfrm>
            <a:off x="294740" y="1401076"/>
            <a:ext cx="8269112" cy="2309187"/>
          </a:xfrm>
        </p:spPr>
        <p:txBody>
          <a:bodyPr/>
          <a:lstStyle/>
          <a:p>
            <a:pPr marL="128587" indent="0">
              <a:buClr>
                <a:schemeClr val="bg1"/>
              </a:buClr>
              <a:buNone/>
            </a:pPr>
            <a:r>
              <a:rPr lang="en-US" sz="1800" b="1" dirty="0"/>
              <a:t>Overall:  </a:t>
            </a:r>
          </a:p>
          <a:p>
            <a:pPr>
              <a:buClr>
                <a:schemeClr val="bg1"/>
              </a:buClr>
            </a:pPr>
            <a:r>
              <a:rPr lang="en-US" sz="1800" dirty="0"/>
              <a:t> Appropriateness of:</a:t>
            </a:r>
          </a:p>
          <a:p>
            <a:pPr lvl="1">
              <a:buClr>
                <a:schemeClr val="bg1"/>
              </a:buClr>
              <a:buFont typeface="Wingdings" panose="05000000000000000000" pitchFamily="2" charset="2"/>
              <a:buChar char="Ø"/>
            </a:pPr>
            <a:r>
              <a:rPr lang="en-US" sz="1800" dirty="0"/>
              <a:t> Literature review</a:t>
            </a:r>
          </a:p>
          <a:p>
            <a:pPr lvl="1">
              <a:buClr>
                <a:schemeClr val="bg1"/>
              </a:buClr>
              <a:buFont typeface="Wingdings" panose="05000000000000000000" pitchFamily="2" charset="2"/>
              <a:buChar char="Ø"/>
            </a:pPr>
            <a:r>
              <a:rPr lang="en-US" sz="1800" dirty="0"/>
              <a:t> Theoretical approach or framework</a:t>
            </a:r>
          </a:p>
          <a:p>
            <a:pPr lvl="1">
              <a:buClr>
                <a:schemeClr val="bg1"/>
              </a:buClr>
              <a:buFont typeface="Wingdings" panose="05000000000000000000" pitchFamily="2" charset="2"/>
              <a:buChar char="Ø"/>
            </a:pPr>
            <a:r>
              <a:rPr lang="en-US" sz="1800" dirty="0"/>
              <a:t> Methods/approach </a:t>
            </a:r>
          </a:p>
          <a:p>
            <a:pPr>
              <a:buClr>
                <a:schemeClr val="bg1"/>
              </a:buClr>
            </a:pPr>
            <a:r>
              <a:rPr lang="en-US" sz="1800" dirty="0"/>
              <a:t> Quality of HQP training and mentorship</a:t>
            </a:r>
          </a:p>
          <a:p>
            <a:pPr>
              <a:buClr>
                <a:schemeClr val="bg1"/>
              </a:buClr>
            </a:pPr>
            <a:r>
              <a:rPr lang="en-US" sz="1800" dirty="0"/>
              <a:t> Potential impact on/in research community.</a:t>
            </a:r>
          </a:p>
          <a:p>
            <a:pPr marL="0" lvl="0" indent="0" eaLnBrk="0" fontAlgn="base" hangingPunct="0">
              <a:spcBef>
                <a:spcPct val="0"/>
              </a:spcBef>
              <a:spcAft>
                <a:spcPct val="0"/>
              </a:spcAft>
              <a:buClrTx/>
              <a:buSzTx/>
              <a:buNone/>
            </a:pPr>
            <a:br>
              <a:rPr lang="en-US" altLang="en-US" sz="1100" i="1" dirty="0">
                <a:solidFill>
                  <a:schemeClr val="bg1"/>
                </a:solidFill>
                <a:latin typeface="Calibri" panose="020F0502020204030204" pitchFamily="34" charset="0"/>
                <a:cs typeface="Calibri" panose="020F0502020204030204" pitchFamily="34" charset="0"/>
              </a:rPr>
            </a:br>
            <a:endParaRPr lang="en-US" dirty="0"/>
          </a:p>
          <a:p>
            <a:pPr marL="128587" indent="0">
              <a:buNone/>
            </a:pPr>
            <a:endParaRPr lang="en-US" dirty="0"/>
          </a:p>
          <a:p>
            <a:pPr marL="128587" indent="0">
              <a:buNone/>
            </a:pPr>
            <a:endParaRPr lang="en-US" dirty="0"/>
          </a:p>
        </p:txBody>
      </p:sp>
      <p:sp>
        <p:nvSpPr>
          <p:cNvPr id="4" name="TextBox 3">
            <a:extLst>
              <a:ext uri="{FF2B5EF4-FFF2-40B4-BE49-F238E27FC236}">
                <a16:creationId xmlns:a16="http://schemas.microsoft.com/office/drawing/2014/main" id="{78108944-98E4-4378-9F72-1C8381598EE5}"/>
              </a:ext>
            </a:extLst>
          </p:cNvPr>
          <p:cNvSpPr txBox="1"/>
          <p:nvPr/>
        </p:nvSpPr>
        <p:spPr>
          <a:xfrm>
            <a:off x="1709530" y="4068417"/>
            <a:ext cx="6854322" cy="2031325"/>
          </a:xfrm>
          <a:prstGeom prst="rect">
            <a:avLst/>
          </a:prstGeom>
          <a:noFill/>
        </p:spPr>
        <p:txBody>
          <a:bodyPr wrap="square" rtlCol="0">
            <a:spAutoFit/>
          </a:bodyPr>
          <a:lstStyle/>
          <a:p>
            <a:pPr>
              <a:buClr>
                <a:schemeClr val="bg1"/>
              </a:buClr>
            </a:pPr>
            <a:r>
              <a:rPr lang="en-US" sz="1800" b="1" dirty="0">
                <a:solidFill>
                  <a:schemeClr val="bg1"/>
                </a:solidFill>
              </a:rPr>
              <a:t>Program-Specific:</a:t>
            </a:r>
          </a:p>
          <a:p>
            <a:pPr marL="285750" indent="-285750">
              <a:buClr>
                <a:schemeClr val="bg1"/>
              </a:buClr>
              <a:buFont typeface="Arial" panose="020B0604020202020204" pitchFamily="34" charset="0"/>
              <a:buChar char="•"/>
            </a:pPr>
            <a:r>
              <a:rPr lang="en-US" sz="1800" dirty="0">
                <a:solidFill>
                  <a:schemeClr val="bg1"/>
                </a:solidFill>
              </a:rPr>
              <a:t>Relevance to needs, challenges and/or opportunities facing partner [</a:t>
            </a:r>
            <a:r>
              <a:rPr lang="en-US" sz="1800" b="1" dirty="0">
                <a:solidFill>
                  <a:schemeClr val="bg1"/>
                </a:solidFill>
              </a:rPr>
              <a:t>PEG</a:t>
            </a:r>
            <a:r>
              <a:rPr lang="en-US" sz="1800" dirty="0">
                <a:solidFill>
                  <a:schemeClr val="bg1"/>
                </a:solidFill>
              </a:rPr>
              <a:t>]</a:t>
            </a:r>
          </a:p>
          <a:p>
            <a:pPr marL="285750" indent="-285750">
              <a:buClr>
                <a:schemeClr val="bg1"/>
              </a:buClr>
              <a:buFont typeface="Arial" panose="020B0604020202020204" pitchFamily="34" charset="0"/>
              <a:buChar char="•"/>
            </a:pPr>
            <a:r>
              <a:rPr lang="en-US" sz="1800" dirty="0">
                <a:solidFill>
                  <a:schemeClr val="bg1"/>
                </a:solidFill>
              </a:rPr>
              <a:t>Originality, significance and expected contribution to knowledge; AND partner [</a:t>
            </a:r>
            <a:r>
              <a:rPr lang="en-US" sz="1800" b="1" dirty="0">
                <a:solidFill>
                  <a:schemeClr val="bg1"/>
                </a:solidFill>
              </a:rPr>
              <a:t>PEG</a:t>
            </a:r>
            <a:r>
              <a:rPr lang="en-US" sz="1800" dirty="0">
                <a:solidFill>
                  <a:schemeClr val="bg1"/>
                </a:solidFill>
              </a:rPr>
              <a:t>]</a:t>
            </a:r>
          </a:p>
          <a:p>
            <a:pPr marL="285750" indent="-285750">
              <a:buClr>
                <a:schemeClr val="bg1"/>
              </a:buClr>
              <a:buFont typeface="Arial" panose="020B0604020202020204" pitchFamily="34" charset="0"/>
              <a:buChar char="•"/>
            </a:pPr>
            <a:r>
              <a:rPr lang="en-US" sz="1800" dirty="0">
                <a:solidFill>
                  <a:schemeClr val="bg1"/>
                </a:solidFill>
              </a:rPr>
              <a:t>Potential for long-term viability and identification of progress indicators [</a:t>
            </a:r>
            <a:r>
              <a:rPr lang="en-US" sz="1800" b="1" dirty="0">
                <a:solidFill>
                  <a:schemeClr val="bg1"/>
                </a:solidFill>
              </a:rPr>
              <a:t>PDG/PG</a:t>
            </a:r>
            <a:r>
              <a:rPr lang="en-US" sz="1800" dirty="0">
                <a:solidFill>
                  <a:schemeClr val="bg1"/>
                </a:solidFill>
              </a:rPr>
              <a:t>]</a:t>
            </a:r>
          </a:p>
        </p:txBody>
      </p:sp>
    </p:spTree>
    <p:extLst>
      <p:ext uri="{BB962C8B-B14F-4D97-AF65-F5344CB8AC3E}">
        <p14:creationId xmlns:p14="http://schemas.microsoft.com/office/powerpoint/2010/main" val="663123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14AA-4BED-4DF9-ABAD-A6402137139F}"/>
              </a:ext>
            </a:extLst>
          </p:cNvPr>
          <p:cNvSpPr>
            <a:spLocks noGrp="1"/>
          </p:cNvSpPr>
          <p:nvPr>
            <p:ph type="title"/>
          </p:nvPr>
        </p:nvSpPr>
        <p:spPr>
          <a:xfrm>
            <a:off x="242712" y="559963"/>
            <a:ext cx="8658576" cy="622842"/>
          </a:xfrm>
          <a:solidFill>
            <a:schemeClr val="tx1"/>
          </a:solidFill>
        </p:spPr>
        <p:txBody>
          <a:bodyPr/>
          <a:lstStyle/>
          <a:p>
            <a:pPr algn="ctr"/>
            <a:r>
              <a:rPr lang="en-US" sz="2800" dirty="0"/>
              <a:t>Feasibility – The Plan to Achieve Success</a:t>
            </a:r>
          </a:p>
        </p:txBody>
      </p:sp>
      <p:sp>
        <p:nvSpPr>
          <p:cNvPr id="3" name="Text Placeholder 2">
            <a:extLst>
              <a:ext uri="{FF2B5EF4-FFF2-40B4-BE49-F238E27FC236}">
                <a16:creationId xmlns:a16="http://schemas.microsoft.com/office/drawing/2014/main" id="{E8F64B58-E825-4920-9B16-8F7F9232E64B}"/>
              </a:ext>
            </a:extLst>
          </p:cNvPr>
          <p:cNvSpPr>
            <a:spLocks noGrp="1"/>
          </p:cNvSpPr>
          <p:nvPr>
            <p:ph type="body" idx="1"/>
          </p:nvPr>
        </p:nvSpPr>
        <p:spPr>
          <a:xfrm>
            <a:off x="417690" y="1434553"/>
            <a:ext cx="8269112" cy="2355569"/>
          </a:xfrm>
        </p:spPr>
        <p:txBody>
          <a:bodyPr/>
          <a:lstStyle/>
          <a:p>
            <a:pPr marL="128587" indent="0">
              <a:buClr>
                <a:schemeClr val="bg1"/>
              </a:buClr>
              <a:buNone/>
            </a:pPr>
            <a:r>
              <a:rPr lang="en-US" sz="1800" b="1" dirty="0"/>
              <a:t>Overall: </a:t>
            </a:r>
          </a:p>
          <a:p>
            <a:pPr>
              <a:buClr>
                <a:schemeClr val="bg1"/>
              </a:buClr>
            </a:pPr>
            <a:r>
              <a:rPr lang="en-US" sz="1800" dirty="0"/>
              <a:t> Probability that the objectives will be met within the timeline</a:t>
            </a:r>
          </a:p>
          <a:p>
            <a:pPr>
              <a:buClr>
                <a:schemeClr val="bg1"/>
              </a:buClr>
            </a:pPr>
            <a:r>
              <a:rPr lang="en-US" sz="1800" dirty="0"/>
              <a:t> Appropriateness of the strategies for conducting activities (except PEG)</a:t>
            </a:r>
          </a:p>
          <a:p>
            <a:pPr>
              <a:buClr>
                <a:schemeClr val="bg1"/>
              </a:buClr>
            </a:pPr>
            <a:r>
              <a:rPr lang="en-US" sz="1800" dirty="0"/>
              <a:t> Quality and appropriateness of KM plans (dissemination, exchange and engagement with stakeholders in research community)</a:t>
            </a:r>
          </a:p>
          <a:p>
            <a:pPr>
              <a:buClr>
                <a:schemeClr val="bg1"/>
              </a:buClr>
            </a:pPr>
            <a:r>
              <a:rPr lang="en-US" sz="1800" dirty="0"/>
              <a:t> Involvement of partner(s) in the design and conduct of the research/activities</a:t>
            </a:r>
          </a:p>
          <a:p>
            <a:pPr>
              <a:buClr>
                <a:schemeClr val="bg1"/>
              </a:buClr>
            </a:pPr>
            <a:r>
              <a:rPr lang="en-US" sz="1800" dirty="0"/>
              <a:t> Appropriateness of the requested budget and justification </a:t>
            </a:r>
          </a:p>
          <a:p>
            <a:pPr marL="128587" indent="0">
              <a:buClr>
                <a:schemeClr val="bg1"/>
              </a:buClr>
              <a:buNone/>
            </a:pPr>
            <a:endParaRPr lang="en-US" sz="1600" dirty="0"/>
          </a:p>
          <a:p>
            <a:pPr marL="0" lvl="0" indent="0" eaLnBrk="0" fontAlgn="base" hangingPunct="0">
              <a:spcBef>
                <a:spcPct val="0"/>
              </a:spcBef>
              <a:spcAft>
                <a:spcPct val="0"/>
              </a:spcAft>
              <a:buClrTx/>
              <a:buSzTx/>
              <a:buNone/>
            </a:pPr>
            <a:br>
              <a:rPr lang="en-US" altLang="en-US" sz="1100" i="1" dirty="0">
                <a:solidFill>
                  <a:schemeClr val="bg1"/>
                </a:solidFill>
                <a:latin typeface="Calibri" panose="020F0502020204030204" pitchFamily="34" charset="0"/>
                <a:cs typeface="Calibri" panose="020F0502020204030204" pitchFamily="34" charset="0"/>
              </a:rPr>
            </a:br>
            <a:br>
              <a:rPr lang="en-US" altLang="en-US" sz="1100" i="1" dirty="0">
                <a:solidFill>
                  <a:schemeClr val="bg1"/>
                </a:solidFill>
                <a:latin typeface="Calibri" panose="020F0502020204030204" pitchFamily="34" charset="0"/>
                <a:cs typeface="Calibri" panose="020F0502020204030204" pitchFamily="34" charset="0"/>
              </a:rPr>
            </a:br>
            <a:endParaRPr lang="en-US" dirty="0"/>
          </a:p>
          <a:p>
            <a:pPr marL="128587" indent="0">
              <a:buNone/>
            </a:pPr>
            <a:endParaRPr lang="en-US" dirty="0"/>
          </a:p>
          <a:p>
            <a:pPr marL="128587" indent="0">
              <a:buNone/>
            </a:pPr>
            <a:endParaRPr lang="en-US" dirty="0"/>
          </a:p>
        </p:txBody>
      </p:sp>
      <p:sp>
        <p:nvSpPr>
          <p:cNvPr id="4" name="TextBox 3">
            <a:extLst>
              <a:ext uri="{FF2B5EF4-FFF2-40B4-BE49-F238E27FC236}">
                <a16:creationId xmlns:a16="http://schemas.microsoft.com/office/drawing/2014/main" id="{0B8B50DF-8003-4B9D-9997-2C5CE5B80074}"/>
              </a:ext>
            </a:extLst>
          </p:cNvPr>
          <p:cNvSpPr txBox="1"/>
          <p:nvPr/>
        </p:nvSpPr>
        <p:spPr>
          <a:xfrm>
            <a:off x="1881809" y="4041870"/>
            <a:ext cx="6520069" cy="1754326"/>
          </a:xfrm>
          <a:prstGeom prst="rect">
            <a:avLst/>
          </a:prstGeom>
          <a:noFill/>
        </p:spPr>
        <p:txBody>
          <a:bodyPr wrap="square" rtlCol="0">
            <a:spAutoFit/>
          </a:bodyPr>
          <a:lstStyle/>
          <a:p>
            <a:pPr>
              <a:buClr>
                <a:schemeClr val="bg1"/>
              </a:buClr>
            </a:pPr>
            <a:r>
              <a:rPr lang="en-US" sz="1800" b="1" dirty="0">
                <a:solidFill>
                  <a:schemeClr val="bg1"/>
                </a:solidFill>
              </a:rPr>
              <a:t>Program Specific:</a:t>
            </a:r>
          </a:p>
          <a:p>
            <a:pPr marL="285750" indent="-285750">
              <a:buClr>
                <a:schemeClr val="bg1"/>
              </a:buClr>
              <a:buFont typeface="Arial" panose="020B0604020202020204" pitchFamily="34" charset="0"/>
              <a:buChar char="•"/>
            </a:pPr>
            <a:r>
              <a:rPr lang="en-US" sz="1800" dirty="0">
                <a:solidFill>
                  <a:schemeClr val="bg1"/>
                </a:solidFill>
              </a:rPr>
              <a:t>Quality and genuineness of formal partnership (incl. management, governance, and leadership) [</a:t>
            </a:r>
            <a:r>
              <a:rPr lang="en-US" sz="1800" b="1" dirty="0">
                <a:solidFill>
                  <a:schemeClr val="bg1"/>
                </a:solidFill>
              </a:rPr>
              <a:t>PDG/PG</a:t>
            </a:r>
            <a:r>
              <a:rPr lang="en-US" sz="1800" dirty="0">
                <a:solidFill>
                  <a:schemeClr val="bg1"/>
                </a:solidFill>
              </a:rPr>
              <a:t>]</a:t>
            </a:r>
          </a:p>
          <a:p>
            <a:pPr marL="285750" indent="-285750">
              <a:buClr>
                <a:schemeClr val="bg1"/>
              </a:buClr>
              <a:buFont typeface="Arial" panose="020B0604020202020204" pitchFamily="34" charset="0"/>
              <a:buChar char="•"/>
            </a:pPr>
            <a:r>
              <a:rPr lang="en-US" sz="1800" dirty="0">
                <a:solidFill>
                  <a:schemeClr val="bg1"/>
                </a:solidFill>
              </a:rPr>
              <a:t>Cash and in-kind contributions from other sources [</a:t>
            </a:r>
            <a:r>
              <a:rPr lang="en-US" sz="1800" b="1" dirty="0">
                <a:solidFill>
                  <a:schemeClr val="bg1"/>
                </a:solidFill>
              </a:rPr>
              <a:t>IG/IDG</a:t>
            </a:r>
            <a:r>
              <a:rPr lang="en-US" sz="1800" dirty="0">
                <a:solidFill>
                  <a:schemeClr val="bg1"/>
                </a:solidFill>
              </a:rPr>
              <a:t>]</a:t>
            </a:r>
          </a:p>
          <a:p>
            <a:pPr marL="285750" indent="-285750">
              <a:buClr>
                <a:schemeClr val="bg1"/>
              </a:buClr>
              <a:buFont typeface="Arial" panose="020B0604020202020204" pitchFamily="34" charset="0"/>
              <a:buChar char="•"/>
            </a:pPr>
            <a:r>
              <a:rPr lang="en-US" sz="1800" dirty="0">
                <a:solidFill>
                  <a:schemeClr val="bg1"/>
                </a:solidFill>
              </a:rPr>
              <a:t>Other planned resources, incl. cash and in-kind support from the host institutions [</a:t>
            </a:r>
            <a:r>
              <a:rPr lang="en-US" sz="1800" b="1" dirty="0">
                <a:solidFill>
                  <a:schemeClr val="bg1"/>
                </a:solidFill>
              </a:rPr>
              <a:t>PEG/PG/PDG</a:t>
            </a:r>
            <a:r>
              <a:rPr lang="en-US" sz="1800" dirty="0">
                <a:solidFill>
                  <a:schemeClr val="bg1"/>
                </a:solidFill>
              </a:rPr>
              <a:t>]</a:t>
            </a:r>
          </a:p>
        </p:txBody>
      </p:sp>
    </p:spTree>
    <p:extLst>
      <p:ext uri="{BB962C8B-B14F-4D97-AF65-F5344CB8AC3E}">
        <p14:creationId xmlns:p14="http://schemas.microsoft.com/office/powerpoint/2010/main" val="59356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14AA-4BED-4DF9-ABAD-A6402137139F}"/>
              </a:ext>
            </a:extLst>
          </p:cNvPr>
          <p:cNvSpPr>
            <a:spLocks noGrp="1"/>
          </p:cNvSpPr>
          <p:nvPr>
            <p:ph type="title"/>
          </p:nvPr>
        </p:nvSpPr>
        <p:spPr>
          <a:xfrm>
            <a:off x="242712" y="548084"/>
            <a:ext cx="8658576" cy="706024"/>
          </a:xfrm>
          <a:solidFill>
            <a:schemeClr val="tx1"/>
          </a:solidFill>
        </p:spPr>
        <p:txBody>
          <a:bodyPr/>
          <a:lstStyle/>
          <a:p>
            <a:pPr algn="ctr"/>
            <a:r>
              <a:rPr lang="en-US" sz="2800" dirty="0"/>
              <a:t>Capability – The Expertise to Succeed</a:t>
            </a:r>
          </a:p>
        </p:txBody>
      </p:sp>
      <p:sp>
        <p:nvSpPr>
          <p:cNvPr id="3" name="Text Placeholder 2">
            <a:extLst>
              <a:ext uri="{FF2B5EF4-FFF2-40B4-BE49-F238E27FC236}">
                <a16:creationId xmlns:a16="http://schemas.microsoft.com/office/drawing/2014/main" id="{E8F64B58-E825-4920-9B16-8F7F9232E64B}"/>
              </a:ext>
            </a:extLst>
          </p:cNvPr>
          <p:cNvSpPr>
            <a:spLocks noGrp="1"/>
          </p:cNvSpPr>
          <p:nvPr>
            <p:ph type="body" idx="1"/>
          </p:nvPr>
        </p:nvSpPr>
        <p:spPr>
          <a:xfrm>
            <a:off x="417690" y="1600205"/>
            <a:ext cx="8269112" cy="2375447"/>
          </a:xfrm>
        </p:spPr>
        <p:txBody>
          <a:bodyPr/>
          <a:lstStyle/>
          <a:p>
            <a:pPr marL="128587" indent="0">
              <a:buClr>
                <a:schemeClr val="bg1"/>
              </a:buClr>
              <a:buNone/>
            </a:pPr>
            <a:r>
              <a:rPr lang="en-US" sz="1800" b="1" dirty="0">
                <a:solidFill>
                  <a:schemeClr val="bg1"/>
                </a:solidFill>
                <a:latin typeface="+mn-lt"/>
                <a:cs typeface="Calibri" panose="020F0502020204030204" pitchFamily="34" charset="0"/>
              </a:rPr>
              <a:t>Overall</a:t>
            </a:r>
          </a:p>
          <a:p>
            <a:pPr>
              <a:buClr>
                <a:schemeClr val="bg1"/>
              </a:buClr>
            </a:pPr>
            <a:r>
              <a:rPr lang="en-US" sz="1800" dirty="0">
                <a:latin typeface="+mn-lt"/>
              </a:rPr>
              <a:t> Quality, quantity and significance of experience and published and/or creative outputs of project team (relative to role and career stage)</a:t>
            </a:r>
          </a:p>
          <a:p>
            <a:pPr>
              <a:buClr>
                <a:schemeClr val="bg1"/>
              </a:buClr>
              <a:buFont typeface="Arial" panose="020B0604020202020204" pitchFamily="34" charset="0"/>
              <a:buChar char="•"/>
            </a:pPr>
            <a:r>
              <a:rPr lang="en-US" sz="1800" dirty="0">
                <a:latin typeface="+mn-lt"/>
              </a:rPr>
              <a:t> Evidence of other KM activities, and of impacts on professional practice, social services and policies, etc.</a:t>
            </a:r>
          </a:p>
          <a:p>
            <a:pPr>
              <a:buClr>
                <a:schemeClr val="bg1"/>
              </a:buClr>
              <a:buFont typeface="Arial" panose="020B0604020202020204" pitchFamily="34" charset="0"/>
              <a:buChar char="•"/>
            </a:pPr>
            <a:r>
              <a:rPr lang="en-US" sz="1800" dirty="0">
                <a:latin typeface="+mn-lt"/>
              </a:rPr>
              <a:t> Evidence of contributions to the development of talent;</a:t>
            </a:r>
          </a:p>
          <a:p>
            <a:pPr>
              <a:buClr>
                <a:schemeClr val="bg1"/>
              </a:buClr>
              <a:buFont typeface="Arial" panose="020B0604020202020204" pitchFamily="34" charset="0"/>
              <a:buChar char="•"/>
            </a:pPr>
            <a:r>
              <a:rPr lang="en-US" sz="1800" dirty="0">
                <a:latin typeface="+mn-lt"/>
              </a:rPr>
              <a:t> Potential of project team to make future contributions (all except </a:t>
            </a:r>
            <a:r>
              <a:rPr lang="en-US" sz="1800" b="1" dirty="0">
                <a:latin typeface="+mn-lt"/>
              </a:rPr>
              <a:t>PEG</a:t>
            </a:r>
            <a:r>
              <a:rPr lang="en-US" sz="1800" dirty="0">
                <a:latin typeface="+mn-lt"/>
              </a:rPr>
              <a:t>)</a:t>
            </a:r>
          </a:p>
          <a:p>
            <a:pPr marL="0" lvl="0" indent="0" eaLnBrk="0" fontAlgn="base" hangingPunct="0">
              <a:spcBef>
                <a:spcPct val="0"/>
              </a:spcBef>
              <a:spcAft>
                <a:spcPct val="0"/>
              </a:spcAft>
              <a:buClr>
                <a:schemeClr val="bg1"/>
              </a:buClr>
              <a:buSzTx/>
              <a:buNone/>
            </a:pPr>
            <a:br>
              <a:rPr lang="en-US" altLang="en-US" sz="1800" i="1" dirty="0">
                <a:solidFill>
                  <a:schemeClr val="bg1"/>
                </a:solidFill>
                <a:latin typeface="+mn-lt"/>
                <a:cs typeface="Calibri" panose="020F0502020204030204" pitchFamily="34" charset="0"/>
              </a:rPr>
            </a:br>
            <a:endParaRPr lang="en-US" sz="1800" dirty="0">
              <a:latin typeface="+mn-lt"/>
            </a:endParaRPr>
          </a:p>
          <a:p>
            <a:pPr marL="128587" indent="0">
              <a:buNone/>
            </a:pPr>
            <a:endParaRPr lang="en-US" sz="1800" dirty="0">
              <a:latin typeface="+mn-lt"/>
            </a:endParaRPr>
          </a:p>
          <a:p>
            <a:pPr marL="128587" indent="0">
              <a:buNone/>
            </a:pPr>
            <a:endParaRPr lang="en-US" sz="1800" dirty="0">
              <a:latin typeface="+mn-lt"/>
            </a:endParaRPr>
          </a:p>
        </p:txBody>
      </p:sp>
      <p:sp>
        <p:nvSpPr>
          <p:cNvPr id="4" name="TextBox 3">
            <a:extLst>
              <a:ext uri="{FF2B5EF4-FFF2-40B4-BE49-F238E27FC236}">
                <a16:creationId xmlns:a16="http://schemas.microsoft.com/office/drawing/2014/main" id="{B4ADF3E8-33C2-4967-A839-FFED2A7B8E66}"/>
              </a:ext>
            </a:extLst>
          </p:cNvPr>
          <p:cNvSpPr txBox="1"/>
          <p:nvPr/>
        </p:nvSpPr>
        <p:spPr>
          <a:xfrm>
            <a:off x="1802296" y="4280453"/>
            <a:ext cx="6672472" cy="1477328"/>
          </a:xfrm>
          <a:prstGeom prst="rect">
            <a:avLst/>
          </a:prstGeom>
          <a:noFill/>
        </p:spPr>
        <p:txBody>
          <a:bodyPr wrap="square" rtlCol="0">
            <a:spAutoFit/>
          </a:bodyPr>
          <a:lstStyle/>
          <a:p>
            <a:pPr>
              <a:buClr>
                <a:schemeClr val="bg1"/>
              </a:buClr>
            </a:pPr>
            <a:r>
              <a:rPr lang="en-US" sz="1800" b="1" dirty="0">
                <a:solidFill>
                  <a:schemeClr val="bg1"/>
                </a:solidFill>
              </a:rPr>
              <a:t>Program-Specific:</a:t>
            </a:r>
          </a:p>
          <a:p>
            <a:pPr marL="285750" indent="-285750">
              <a:buClr>
                <a:schemeClr val="bg1"/>
              </a:buClr>
              <a:buFont typeface="Arial" panose="020B0604020202020204" pitchFamily="34" charset="0"/>
              <a:buChar char="•"/>
            </a:pPr>
            <a:r>
              <a:rPr lang="en-US" sz="1800" dirty="0">
                <a:solidFill>
                  <a:schemeClr val="bg1"/>
                </a:solidFill>
              </a:rPr>
              <a:t>Experience in formal partnerships [</a:t>
            </a:r>
            <a:r>
              <a:rPr lang="en-US" sz="1800" b="1" dirty="0">
                <a:solidFill>
                  <a:schemeClr val="bg1"/>
                </a:solidFill>
              </a:rPr>
              <a:t>PDG/PG</a:t>
            </a:r>
            <a:r>
              <a:rPr lang="en-US" sz="1800" dirty="0">
                <a:solidFill>
                  <a:schemeClr val="bg1"/>
                </a:solidFill>
              </a:rPr>
              <a:t>]</a:t>
            </a:r>
          </a:p>
          <a:p>
            <a:pPr marL="285750" indent="-285750">
              <a:buClr>
                <a:schemeClr val="bg1"/>
              </a:buClr>
              <a:buFont typeface="Arial" panose="020B0604020202020204" pitchFamily="34" charset="0"/>
              <a:buChar char="•"/>
            </a:pPr>
            <a:r>
              <a:rPr lang="en-US" sz="1800" dirty="0">
                <a:solidFill>
                  <a:schemeClr val="bg1"/>
                </a:solidFill>
              </a:rPr>
              <a:t>Quality and significance of host institution and partners' commitment and experience in collaboration and formal partnership [</a:t>
            </a:r>
            <a:r>
              <a:rPr lang="en-US" sz="1800" b="1" dirty="0">
                <a:solidFill>
                  <a:schemeClr val="bg1"/>
                </a:solidFill>
              </a:rPr>
              <a:t>PG</a:t>
            </a:r>
            <a:r>
              <a:rPr lang="en-US" sz="1800" dirty="0">
                <a:solidFill>
                  <a:schemeClr val="bg1"/>
                </a:solidFill>
              </a:rPr>
              <a:t>]</a:t>
            </a:r>
          </a:p>
        </p:txBody>
      </p:sp>
    </p:spTree>
    <p:extLst>
      <p:ext uri="{BB962C8B-B14F-4D97-AF65-F5344CB8AC3E}">
        <p14:creationId xmlns:p14="http://schemas.microsoft.com/office/powerpoint/2010/main" val="153449164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ofG-PowerPoint-16x9" id="{4B553BDB-1B98-064E-BB98-5F5D441ABAC6}" vid="{B2934CDB-FD2F-4242-9330-86DC91870252}"/>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SSHRC May 7 2018</Template>
  <TotalTime>1209</TotalTime>
  <Words>2543</Words>
  <Application>Microsoft Office PowerPoint</Application>
  <PresentationFormat>On-screen Show (4:3)</PresentationFormat>
  <Paragraphs>351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Verdana</vt:lpstr>
      <vt:lpstr>Wingdings</vt:lpstr>
      <vt:lpstr>Office Theme</vt:lpstr>
      <vt:lpstr>SSHRC 2019/20 Grant Opportunities</vt:lpstr>
      <vt:lpstr>Insight Grant Opportunities</vt:lpstr>
      <vt:lpstr>Connection Grants</vt:lpstr>
      <vt:lpstr>Partnership Grant Opportunities</vt:lpstr>
      <vt:lpstr>SSHRC Evaluation Criteria</vt:lpstr>
      <vt:lpstr>Evaluation Criteria Weighting by Opportunity (%)</vt:lpstr>
      <vt:lpstr>Challenge – The Importance of the Endeavour</vt:lpstr>
      <vt:lpstr>Feasibility – The Plan to Achieve Success</vt:lpstr>
      <vt:lpstr>Capability – The Expertise to Succeed</vt:lpstr>
      <vt:lpstr>Budget – Tips for Success</vt:lpstr>
      <vt:lpstr>Budget – Do’s and Don’ts</vt:lpstr>
      <vt:lpstr>Important Deadlines</vt:lpstr>
      <vt:lpstr>Six Future Challenge Areas</vt:lpstr>
      <vt:lpstr>Office of Research Services</vt:lpstr>
      <vt:lpstr>Key Considerations for Your Partnership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SSHRC Insight &amp; Insight Development Grants</dc:title>
  <dc:creator>Amy Bossaer</dc:creator>
  <cp:lastModifiedBy>Carolyn Dowling-Osborn</cp:lastModifiedBy>
  <cp:revision>111</cp:revision>
  <cp:lastPrinted>2019-05-08T20:17:18Z</cp:lastPrinted>
  <dcterms:created xsi:type="dcterms:W3CDTF">2018-04-27T19:19:36Z</dcterms:created>
  <dcterms:modified xsi:type="dcterms:W3CDTF">2019-05-09T00:48:14Z</dcterms:modified>
</cp:coreProperties>
</file>